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73" r:id="rId4"/>
    <p:sldId id="277" r:id="rId5"/>
    <p:sldId id="278" r:id="rId6"/>
    <p:sldId id="307" r:id="rId7"/>
    <p:sldId id="263" r:id="rId8"/>
    <p:sldId id="264" r:id="rId9"/>
    <p:sldId id="305" r:id="rId10"/>
    <p:sldId id="259" r:id="rId11"/>
    <p:sldId id="260" r:id="rId12"/>
    <p:sldId id="330" r:id="rId13"/>
    <p:sldId id="333" r:id="rId14"/>
    <p:sldId id="309" r:id="rId15"/>
    <p:sldId id="261" r:id="rId16"/>
    <p:sldId id="311" r:id="rId17"/>
    <p:sldId id="334" r:id="rId18"/>
    <p:sldId id="316" r:id="rId19"/>
    <p:sldId id="335" r:id="rId20"/>
    <p:sldId id="318" r:id="rId21"/>
    <p:sldId id="336" r:id="rId22"/>
    <p:sldId id="326" r:id="rId23"/>
    <p:sldId id="327" r:id="rId24"/>
    <p:sldId id="340" r:id="rId25"/>
    <p:sldId id="350" r:id="rId26"/>
    <p:sldId id="358" r:id="rId27"/>
    <p:sldId id="349" r:id="rId28"/>
    <p:sldId id="359" r:id="rId29"/>
    <p:sldId id="347" r:id="rId30"/>
    <p:sldId id="360" r:id="rId31"/>
    <p:sldId id="282" r:id="rId32"/>
    <p:sldId id="337" r:id="rId33"/>
    <p:sldId id="338"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101" autoAdjust="0"/>
  </p:normalViewPr>
  <p:slideViewPr>
    <p:cSldViewPr>
      <p:cViewPr varScale="1">
        <p:scale>
          <a:sx n="104" d="100"/>
          <a:sy n="104" d="100"/>
        </p:scale>
        <p:origin x="-9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4F292F-4824-4904-B525-8E35D70F4515}" type="datetimeFigureOut">
              <a:rPr lang="ru-RU"/>
              <a:pPr>
                <a:defRPr/>
              </a:pPr>
              <a:t>21.02.2014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A05CB0-0D96-43DE-913E-ABE11988E28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FA2BFE-56A2-4F25-899E-A5096F3FB577}" type="slidenum">
              <a:rPr lang="ru-RU">
                <a:cs typeface="Arial" charset="0"/>
              </a:rPr>
              <a:pPr fontAlgn="base">
                <a:spcBef>
                  <a:spcPct val="0"/>
                </a:spcBef>
                <a:spcAft>
                  <a:spcPct val="0"/>
                </a:spcAft>
                <a:defRPr/>
              </a:pPr>
              <a:t>10</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68D1D14-6E50-4443-8307-35455E944710}" type="datetimeFigureOut">
              <a:rPr lang="ru-RU"/>
              <a:pPr>
                <a:defRPr/>
              </a:pPr>
              <a:t>21.02.2014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D8F5E7-5293-4755-ADF2-988ACCBA0D9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FCB07DD-DCB6-4B48-9D19-203759CA78AC}" type="datetimeFigureOut">
              <a:rPr lang="ru-RU"/>
              <a:pPr>
                <a:defRPr/>
              </a:pPr>
              <a:t>21.02.2014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6793EC-A3FD-4CE7-B1FF-135F425EAF8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918E32-9326-444F-8CE2-52B11C3C8395}" type="datetimeFigureOut">
              <a:rPr lang="ru-RU"/>
              <a:pPr>
                <a:defRPr/>
              </a:pPr>
              <a:t>21.02.2014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4FABE6-AAE4-4309-ACD4-633B1EC047E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810119-6781-4F57-8671-2112FDB7506D}" type="datetimeFigureOut">
              <a:rPr lang="ru-RU"/>
              <a:pPr>
                <a:defRPr/>
              </a:pPr>
              <a:t>21.02.2014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9EF4C9-7EFB-4B61-AD50-75C5C08BCC2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5048842-4ED5-4A74-B433-3666D76AF714}" type="datetimeFigureOut">
              <a:rPr lang="ru-RU"/>
              <a:pPr>
                <a:defRPr/>
              </a:pPr>
              <a:t>21.02.2014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A80546-70D1-4645-82F7-6C0D9568FE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56498C3-8A13-40DA-B4AD-37C2C6D4E131}" type="datetimeFigureOut">
              <a:rPr lang="ru-RU"/>
              <a:pPr>
                <a:defRPr/>
              </a:pPr>
              <a:t>21.02.2014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85A2C2B-ECD6-48C5-A6A7-FB960278299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64362BF-5DF5-455F-B2D2-6965F7515C02}" type="datetimeFigureOut">
              <a:rPr lang="ru-RU"/>
              <a:pPr>
                <a:defRPr/>
              </a:pPr>
              <a:t>21.02.2014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81A2631-92B7-4E9C-938A-6D4FA13D223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084C4D6-2497-4F8F-B375-5ADA089BAE30}" type="datetimeFigureOut">
              <a:rPr lang="ru-RU"/>
              <a:pPr>
                <a:defRPr/>
              </a:pPr>
              <a:t>21.02.2014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CD3A4A5-D31C-412A-A827-EFE86AD4B9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164A3A-79E3-4ECC-A615-201F8EC359EA}" type="datetimeFigureOut">
              <a:rPr lang="ru-RU"/>
              <a:pPr>
                <a:defRPr/>
              </a:pPr>
              <a:t>21.02.2014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F10350B-A56E-4622-99ED-CC06D186C5C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23A7FD-C726-4294-AC0B-EA18B851B0AC}" type="datetimeFigureOut">
              <a:rPr lang="ru-RU"/>
              <a:pPr>
                <a:defRPr/>
              </a:pPr>
              <a:t>21.02.2014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301F57-DD9C-4AC9-9B3B-9AE1301BAEE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DB0B6E1-9692-4D07-AC2F-79A09A094A3D}" type="datetimeFigureOut">
              <a:rPr lang="ru-RU"/>
              <a:pPr>
                <a:defRPr/>
              </a:pPr>
              <a:t>21.02.2014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AA6FDA-3FA7-4776-B1E2-6142BEA8295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9E07AD-EC37-4A40-A793-8C1BE3A568F2}" type="datetimeFigureOut">
              <a:rPr lang="ru-RU"/>
              <a:pPr>
                <a:defRPr/>
              </a:pPr>
              <a:t>21.02.2014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1AB658-3ECC-4BB5-A92A-3B38E33904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4338" name="Заголовок 3"/>
          <p:cNvSpPr>
            <a:spLocks noGrp="1"/>
          </p:cNvSpPr>
          <p:nvPr>
            <p:ph type="title"/>
          </p:nvPr>
        </p:nvSpPr>
        <p:spPr/>
        <p:txBody>
          <a:bodyPr/>
          <a:lstStyle/>
          <a:p>
            <a:pPr eaLnBrk="1" hangingPunct="1"/>
            <a:r>
              <a:rPr lang="uk-UA" smtClean="0"/>
              <a:t>Огляд Нормативних Документів:</a:t>
            </a:r>
            <a:endParaRPr lang="ru-RU" smtClean="0"/>
          </a:p>
        </p:txBody>
      </p:sp>
      <p:sp>
        <p:nvSpPr>
          <p:cNvPr id="5" name="Содержимое 4"/>
          <p:cNvSpPr>
            <a:spLocks noGrp="1"/>
          </p:cNvSpPr>
          <p:nvPr>
            <p:ph sz="half" idx="1"/>
          </p:nvPr>
        </p:nvSpPr>
        <p:spPr>
          <a:xfrm>
            <a:off x="250825" y="1600200"/>
            <a:ext cx="4105275" cy="4525963"/>
          </a:xfrm>
        </p:spPr>
        <p:txBody>
          <a:bodyPr rtlCol="0">
            <a:normAutofit fontScale="92500" lnSpcReduction="20000"/>
          </a:bodyPr>
          <a:lstStyle/>
          <a:p>
            <a:pPr algn="ctr" eaLnBrk="1" fontAlgn="auto" hangingPunct="1">
              <a:spcAft>
                <a:spcPts val="0"/>
              </a:spcAft>
              <a:buFont typeface="Arial" pitchFamily="34" charset="0"/>
              <a:buNone/>
              <a:defRPr/>
            </a:pPr>
            <a:r>
              <a:rPr lang="uk-UA" sz="4800" dirty="0" smtClean="0"/>
              <a:t> </a:t>
            </a:r>
          </a:p>
          <a:p>
            <a:pPr algn="ctr" eaLnBrk="1" fontAlgn="auto" hangingPunct="1">
              <a:spcAft>
                <a:spcPts val="0"/>
              </a:spcAft>
              <a:buFont typeface="Arial" pitchFamily="34" charset="0"/>
              <a:buNone/>
              <a:defRPr/>
            </a:pPr>
            <a:endParaRPr lang="uk-UA" sz="4800" dirty="0" smtClean="0"/>
          </a:p>
          <a:p>
            <a:pPr algn="ctr" eaLnBrk="1" fontAlgn="auto" hangingPunct="1">
              <a:spcAft>
                <a:spcPts val="0"/>
              </a:spcAft>
              <a:buFont typeface="Arial" pitchFamily="34" charset="0"/>
              <a:buNone/>
              <a:defRPr/>
            </a:pPr>
            <a:r>
              <a:rPr lang="uk-UA" sz="4800" dirty="0" smtClean="0"/>
              <a:t> </a:t>
            </a:r>
          </a:p>
          <a:p>
            <a:pPr algn="ctr" eaLnBrk="1" fontAlgn="auto" hangingPunct="1">
              <a:spcAft>
                <a:spcPts val="0"/>
              </a:spcAft>
              <a:buFont typeface="Arial" pitchFamily="34" charset="0"/>
              <a:buNone/>
              <a:defRPr/>
            </a:pPr>
            <a:r>
              <a:rPr lang="uk-UA" sz="4800" dirty="0" smtClean="0"/>
              <a:t>Новинки психолого-педагогічної літератури</a:t>
            </a:r>
            <a:endParaRPr lang="ru-RU" sz="4800" dirty="0"/>
          </a:p>
        </p:txBody>
      </p:sp>
      <p:pic>
        <p:nvPicPr>
          <p:cNvPr id="14340" name="Picture 3"/>
          <p:cNvPicPr>
            <a:picLocks noGrp="1" noChangeAspect="1" noChangeArrowheads="1"/>
          </p:cNvPicPr>
          <p:nvPr>
            <p:ph sz="half" idx="2"/>
          </p:nvPr>
        </p:nvPicPr>
        <p:blipFill>
          <a:blip r:embed="rId2"/>
          <a:srcRect/>
          <a:stretch>
            <a:fillRect/>
          </a:stretch>
        </p:blipFill>
        <p:spPr>
          <a:xfrm>
            <a:off x="755650" y="1557338"/>
            <a:ext cx="3240088" cy="1727200"/>
          </a:xfrm>
        </p:spPr>
      </p:pic>
      <p:pic>
        <p:nvPicPr>
          <p:cNvPr id="14341" name="Picture 2"/>
          <p:cNvPicPr>
            <a:picLocks noChangeAspect="1" noChangeArrowheads="1"/>
          </p:cNvPicPr>
          <p:nvPr/>
        </p:nvPicPr>
        <p:blipFill>
          <a:blip r:embed="rId3"/>
          <a:srcRect/>
          <a:stretch>
            <a:fillRect/>
          </a:stretch>
        </p:blipFill>
        <p:spPr bwMode="auto">
          <a:xfrm>
            <a:off x="4716463" y="1412875"/>
            <a:ext cx="4032250" cy="3529013"/>
          </a:xfrm>
          <a:prstGeom prst="rect">
            <a:avLst/>
          </a:prstGeom>
          <a:noFill/>
          <a:ln w="9525">
            <a:noFill/>
            <a:miter lim="800000"/>
            <a:headEnd/>
            <a:tailEnd/>
          </a:ln>
        </p:spPr>
      </p:pic>
      <p:pic>
        <p:nvPicPr>
          <p:cNvPr id="14342" name="Picture 4"/>
          <p:cNvPicPr>
            <a:picLocks noChangeAspect="1" noChangeArrowheads="1"/>
          </p:cNvPicPr>
          <p:nvPr/>
        </p:nvPicPr>
        <p:blipFill>
          <a:blip r:embed="rId4"/>
          <a:srcRect/>
          <a:stretch>
            <a:fillRect/>
          </a:stretch>
        </p:blipFill>
        <p:spPr bwMode="auto">
          <a:xfrm>
            <a:off x="4787900" y="5157788"/>
            <a:ext cx="396081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188913"/>
            <a:ext cx="8229600" cy="1079500"/>
          </a:xfrm>
        </p:spPr>
        <p:txBody>
          <a:bodyPr/>
          <a:lstStyle/>
          <a:p>
            <a:pPr eaLnBrk="1" hangingPunct="1"/>
            <a:r>
              <a:rPr lang="uk-UA" smtClean="0"/>
              <a:t>Психолого-педагогічна література</a:t>
            </a:r>
            <a:endParaRPr lang="ru-RU" smtClean="0"/>
          </a:p>
        </p:txBody>
      </p:sp>
      <p:sp>
        <p:nvSpPr>
          <p:cNvPr id="4" name="Содержимое 3"/>
          <p:cNvSpPr>
            <a:spLocks noGrp="1"/>
          </p:cNvSpPr>
          <p:nvPr>
            <p:ph sz="half" idx="2"/>
          </p:nvPr>
        </p:nvSpPr>
        <p:spPr>
          <a:xfrm>
            <a:off x="4572000" y="1628775"/>
            <a:ext cx="4038600" cy="4525963"/>
          </a:xfrm>
        </p:spPr>
        <p:txBody>
          <a:bodyPr rtlCol="0">
            <a:normAutofit fontScale="25000" lnSpcReduction="20000"/>
          </a:bodyPr>
          <a:lstStyle/>
          <a:p>
            <a:pPr eaLnBrk="1" fontAlgn="auto" hangingPunct="1">
              <a:spcAft>
                <a:spcPts val="0"/>
              </a:spcAft>
              <a:buFont typeface="Arial" pitchFamily="34" charset="0"/>
              <a:buNone/>
              <a:defRPr/>
            </a:pPr>
            <a:r>
              <a:rPr lang="uk-UA" sz="9600" b="1" smtClean="0"/>
              <a:t>Максимюк</a:t>
            </a:r>
            <a:r>
              <a:rPr lang="uk-UA" sz="9600" b="1" dirty="0" smtClean="0"/>
              <a:t> С. П. Педагогіка. – К., 2009. – 124</a:t>
            </a:r>
            <a:r>
              <a:rPr lang="uk-UA" sz="9600" dirty="0" smtClean="0"/>
              <a:t>с.</a:t>
            </a:r>
          </a:p>
          <a:p>
            <a:pPr eaLnBrk="1" fontAlgn="auto" hangingPunct="1">
              <a:spcAft>
                <a:spcPts val="0"/>
              </a:spcAft>
              <a:buFont typeface="Arial" pitchFamily="34" charset="0"/>
              <a:buChar char="•"/>
              <a:defRPr/>
            </a:pPr>
            <a:endParaRPr lang="uk-UA" dirty="0" smtClean="0"/>
          </a:p>
          <a:p>
            <a:pPr eaLnBrk="1" fontAlgn="auto" hangingPunct="1">
              <a:spcAft>
                <a:spcPts val="0"/>
              </a:spcAft>
              <a:buFont typeface="Arial" pitchFamily="34" charset="0"/>
              <a:buNone/>
              <a:defRPr/>
            </a:pPr>
            <a:endParaRPr lang="uk-UA" sz="6400" dirty="0" smtClean="0"/>
          </a:p>
          <a:p>
            <a:pPr eaLnBrk="1" fontAlgn="auto" hangingPunct="1">
              <a:spcAft>
                <a:spcPts val="0"/>
              </a:spcAft>
              <a:buFont typeface="Arial" pitchFamily="34" charset="0"/>
              <a:buNone/>
              <a:defRPr/>
            </a:pPr>
            <a:r>
              <a:rPr lang="uk-UA" sz="7200" dirty="0" smtClean="0"/>
              <a:t>У посібнику, розробленому відповідно до нової програми з педагогіки, з урахуванням сучасних психолого-педагогічних досліджень та передового педагогічного досвіду, викладено загальні засади педагогіки, основні положення дидактики, теорію і методику виховання, історію педагогіки, основи школознавства. Посібник містить запитання для самоконтролю, завдання, використовуючи які студенти можуть працювати самостійно, готуватись до практичних занять, атестацій, заліків, іспитів, писати реферати, контрольні, курсові та дипломні роботи.</a:t>
            </a:r>
            <a:endParaRPr lang="uk-UA" sz="7200" dirty="0"/>
          </a:p>
        </p:txBody>
      </p:sp>
      <p:pic>
        <p:nvPicPr>
          <p:cNvPr id="23556" name="Picture 2"/>
          <p:cNvPicPr>
            <a:picLocks noGrp="1" noChangeAspect="1" noChangeArrowheads="1"/>
          </p:cNvPicPr>
          <p:nvPr>
            <p:ph sz="half" idx="1"/>
          </p:nvPr>
        </p:nvPicPr>
        <p:blipFill>
          <a:blip r:embed="rId3"/>
          <a:srcRect/>
          <a:stretch>
            <a:fillRect/>
          </a:stretch>
        </p:blipFill>
        <p:spPr>
          <a:xfrm>
            <a:off x="357188" y="1714500"/>
            <a:ext cx="3857625" cy="47148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115888"/>
            <a:ext cx="8229600" cy="1152525"/>
          </a:xfrm>
        </p:spPr>
        <p:txBody>
          <a:bodyPr/>
          <a:lstStyle/>
          <a:p>
            <a:pPr eaLnBrk="1" hangingPunct="1"/>
            <a:r>
              <a:rPr lang="uk-UA" smtClean="0"/>
              <a:t>Психолого-педагогічна література</a:t>
            </a:r>
            <a:endParaRPr lang="ru-RU" smtClean="0"/>
          </a:p>
        </p:txBody>
      </p:sp>
      <p:sp>
        <p:nvSpPr>
          <p:cNvPr id="25603" name="Содержимое 2"/>
          <p:cNvSpPr>
            <a:spLocks noGrp="1"/>
          </p:cNvSpPr>
          <p:nvPr>
            <p:ph sz="half" idx="1"/>
          </p:nvPr>
        </p:nvSpPr>
        <p:spPr>
          <a:xfrm>
            <a:off x="250825" y="1628775"/>
            <a:ext cx="4256088" cy="4525963"/>
          </a:xfrm>
        </p:spPr>
        <p:txBody>
          <a:bodyPr/>
          <a:lstStyle/>
          <a:p>
            <a:pPr eaLnBrk="1" hangingPunct="1">
              <a:buFont typeface="Arial" charset="0"/>
              <a:buNone/>
            </a:pPr>
            <a:r>
              <a:rPr lang="uk-UA" sz="2400" b="1" smtClean="0"/>
              <a:t>Дичківська І. М. Інноваційні педагогічні технології [Текст] : підруч. [для студ. вищ. навч. закл.] / І. М. Дичківська. – 2-ге вид., допов. – К. : Академвидав, 2012. – 352 с. </a:t>
            </a:r>
          </a:p>
          <a:p>
            <a:pPr eaLnBrk="1" hangingPunct="1">
              <a:buFont typeface="Arial" charset="0"/>
              <a:buNone/>
            </a:pPr>
            <a:r>
              <a:rPr lang="uk-UA" sz="1600" smtClean="0"/>
              <a:t>У підручнику розкрито сутність та особливості педагогічної інноватики та інноваційної діяльності педагога, а також найпоширеніші в дошкільній і початковій освіті інноваційні практики. Ідеться в ньому і про різноманітні аспекти готовності педагога до інноваційної діяльності з урахуванням сучасних пріоритетів освіти.</a:t>
            </a:r>
          </a:p>
        </p:txBody>
      </p:sp>
      <p:sp>
        <p:nvSpPr>
          <p:cNvPr id="25604" name="Содержимое 3"/>
          <p:cNvSpPr>
            <a:spLocks noGrp="1"/>
          </p:cNvSpPr>
          <p:nvPr>
            <p:ph sz="half" idx="2"/>
          </p:nvPr>
        </p:nvSpPr>
        <p:spPr/>
        <p:txBody>
          <a:bodyPr/>
          <a:lstStyle/>
          <a:p>
            <a:pPr eaLnBrk="1" hangingPunct="1">
              <a:buFont typeface="Arial" charset="0"/>
              <a:buNone/>
            </a:pPr>
            <a:r>
              <a:rPr lang="ru-RU" sz="2000" smtClean="0"/>
              <a:t> </a:t>
            </a:r>
            <a:r>
              <a:rPr lang="uk-UA" sz="2400" b="1" smtClean="0"/>
              <a:t>Педагогіка: модульний курс [Текст] : навч. посіб. / І. П. Анєнкова, М. А. Байдан, О. А. Горчакова, В. М. Руссол. – Л. : Новий Світ-2000, 2011. – 566 с.</a:t>
            </a:r>
          </a:p>
          <a:p>
            <a:pPr eaLnBrk="1" hangingPunct="1">
              <a:buFont typeface="Arial" charset="0"/>
              <a:buNone/>
            </a:pPr>
            <a:r>
              <a:rPr lang="uk-UA" sz="1600" smtClean="0"/>
              <a:t>Посібник побудовано за кредитно-модульною системою, з урахуванням сучасних вимог педагогічної науки і практики. Теоретичний матеріал структурований у вигляді лекцій-презентацій і складається з п'яти модулів, що становлять логічно завершені частини теоретичного матеріалу з навчальної дисципліни "Педагогіка".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28625" y="115888"/>
            <a:ext cx="8229600" cy="1152525"/>
          </a:xfrm>
        </p:spPr>
        <p:txBody>
          <a:bodyPr/>
          <a:lstStyle/>
          <a:p>
            <a:pPr eaLnBrk="1" hangingPunct="1"/>
            <a:r>
              <a:rPr lang="uk-UA" smtClean="0"/>
              <a:t>Психолого-педагогічна література</a:t>
            </a:r>
            <a:endParaRPr lang="ru-RU" smtClean="0"/>
          </a:p>
        </p:txBody>
      </p:sp>
      <p:sp>
        <p:nvSpPr>
          <p:cNvPr id="4" name="Содержимое 3"/>
          <p:cNvSpPr>
            <a:spLocks noGrp="1"/>
          </p:cNvSpPr>
          <p:nvPr>
            <p:ph sz="half" idx="2"/>
          </p:nvPr>
        </p:nvSpPr>
        <p:spPr/>
        <p:txBody>
          <a:bodyPr rtlCol="0">
            <a:normAutofit fontScale="85000" lnSpcReduction="20000"/>
          </a:bodyPr>
          <a:lstStyle/>
          <a:p>
            <a:pPr eaLnBrk="1" fontAlgn="auto" hangingPunct="1">
              <a:spcAft>
                <a:spcPts val="0"/>
              </a:spcAft>
              <a:buFont typeface="Arial" pitchFamily="34" charset="0"/>
              <a:buNone/>
              <a:defRPr/>
            </a:pPr>
            <a:r>
              <a:rPr lang="uk-UA" b="1" dirty="0" err="1" smtClean="0"/>
              <a:t>Лізинський</a:t>
            </a:r>
            <a:r>
              <a:rPr lang="uk-UA" b="1" dirty="0" smtClean="0"/>
              <a:t> В. М. Ресурсний підхід в управлінні розвитком </a:t>
            </a:r>
            <a:r>
              <a:rPr lang="uk-UA" b="1" dirty="0" err="1" smtClean="0"/>
              <a:t>школи.-</a:t>
            </a:r>
            <a:r>
              <a:rPr lang="uk-UA" b="1" dirty="0" smtClean="0"/>
              <a:t> К., 2012.- 124 с.</a:t>
            </a:r>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r>
              <a:rPr lang="uk-UA" dirty="0" smtClean="0"/>
              <a:t>У книзі розглянуто різні аспекти психолого-педагогічної та організаторської діяльності адміністрації школи. Книга призначена для керівників шкіл, методистів і керівників </a:t>
            </a:r>
            <a:r>
              <a:rPr lang="uk-UA" dirty="0" err="1" smtClean="0"/>
              <a:t>рвно</a:t>
            </a:r>
            <a:r>
              <a:rPr lang="uk-UA" dirty="0" smtClean="0"/>
              <a:t>.</a:t>
            </a:r>
            <a:endParaRPr lang="uk-UA" dirty="0"/>
          </a:p>
        </p:txBody>
      </p:sp>
      <p:pic>
        <p:nvPicPr>
          <p:cNvPr id="26628" name="Picture 2"/>
          <p:cNvPicPr>
            <a:picLocks noGrp="1" noChangeAspect="1" noChangeArrowheads="1"/>
          </p:cNvPicPr>
          <p:nvPr>
            <p:ph sz="half" idx="1"/>
          </p:nvPr>
        </p:nvPicPr>
        <p:blipFill>
          <a:blip r:embed="rId2"/>
          <a:srcRect/>
          <a:stretch>
            <a:fillRect/>
          </a:stretch>
        </p:blipFill>
        <p:spPr>
          <a:xfrm>
            <a:off x="571500" y="1571625"/>
            <a:ext cx="3459163" cy="48577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115888"/>
            <a:ext cx="8229600" cy="1152525"/>
          </a:xfrm>
        </p:spPr>
        <p:txBody>
          <a:bodyPr/>
          <a:lstStyle/>
          <a:p>
            <a:pPr eaLnBrk="1" hangingPunct="1"/>
            <a:r>
              <a:rPr lang="uk-UA" smtClean="0"/>
              <a:t>Психолого-педагогічна література</a:t>
            </a:r>
            <a:endParaRPr lang="ru-RU" smtClean="0"/>
          </a:p>
        </p:txBody>
      </p:sp>
      <p:sp>
        <p:nvSpPr>
          <p:cNvPr id="3" name="Содержимое 2"/>
          <p:cNvSpPr>
            <a:spLocks noGrp="1"/>
          </p:cNvSpPr>
          <p:nvPr>
            <p:ph sz="half" idx="1"/>
          </p:nvPr>
        </p:nvSpPr>
        <p:spPr>
          <a:xfrm>
            <a:off x="214313" y="1600200"/>
            <a:ext cx="4929187" cy="4972050"/>
          </a:xfrm>
        </p:spPr>
        <p:txBody>
          <a:bodyPr rtlCol="0">
            <a:normAutofit fontScale="70000" lnSpcReduction="20000"/>
          </a:bodyPr>
          <a:lstStyle/>
          <a:p>
            <a:pPr eaLnBrk="1" fontAlgn="auto" hangingPunct="1">
              <a:spcAft>
                <a:spcPts val="0"/>
              </a:spcAft>
              <a:buFont typeface="Arial" pitchFamily="34" charset="0"/>
              <a:buNone/>
              <a:defRPr/>
            </a:pPr>
            <a:r>
              <a:rPr lang="uk-UA" sz="2900" b="1" dirty="0" err="1" smtClean="0"/>
              <a:t>Рудницька</a:t>
            </a:r>
            <a:r>
              <a:rPr lang="uk-UA" sz="2900" b="1" dirty="0" smtClean="0"/>
              <a:t> О. П. </a:t>
            </a:r>
          </a:p>
          <a:p>
            <a:pPr eaLnBrk="1" fontAlgn="auto" hangingPunct="1">
              <a:spcAft>
                <a:spcPts val="0"/>
              </a:spcAft>
              <a:buFont typeface="Arial" pitchFamily="34" charset="0"/>
              <a:buNone/>
              <a:defRPr/>
            </a:pPr>
            <a:r>
              <a:rPr lang="uk-UA" sz="2900" b="1" dirty="0" smtClean="0"/>
              <a:t>     Педагогіка: загальна та мистецька. Навчальний посібник.  - К.: Навчальна книга, 2010.- 360 с.</a:t>
            </a:r>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r>
              <a:rPr lang="uk-UA" dirty="0" smtClean="0"/>
              <a:t>У посібнику розкрито сучасні досягнення теорії і практики викладання дисциплін художньо-естетичного циклу; висвітлено методологічні засади організації навчально-виховного процесу, культурологічні та психолого-педагогічні концепції розвитку особистості; окреслено пріоритетні напрями подальшого удосконалення мистецької освіти, розкрито її взаємозв’язок з основами загальної педагогіки. Для студентів, аспірантів, викладачів. "</a:t>
            </a:r>
          </a:p>
          <a:p>
            <a:pPr eaLnBrk="1" fontAlgn="auto" hangingPunct="1">
              <a:spcAft>
                <a:spcPts val="0"/>
              </a:spcAft>
              <a:buFont typeface="Arial" pitchFamily="34" charset="0"/>
              <a:buChar char="•"/>
              <a:defRPr/>
            </a:pPr>
            <a:endParaRPr lang="uk-UA" dirty="0"/>
          </a:p>
        </p:txBody>
      </p:sp>
      <p:pic>
        <p:nvPicPr>
          <p:cNvPr id="27652" name="Picture 2"/>
          <p:cNvPicPr>
            <a:picLocks noGrp="1" noChangeAspect="1" noChangeArrowheads="1"/>
          </p:cNvPicPr>
          <p:nvPr>
            <p:ph sz="half" idx="2"/>
          </p:nvPr>
        </p:nvPicPr>
        <p:blipFill>
          <a:blip r:embed="rId2"/>
          <a:srcRect/>
          <a:stretch>
            <a:fillRect/>
          </a:stretch>
        </p:blipFill>
        <p:spPr>
          <a:xfrm>
            <a:off x="5429250" y="1928813"/>
            <a:ext cx="3357563" cy="44291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188913"/>
            <a:ext cx="8229600" cy="1079500"/>
          </a:xfrm>
        </p:spPr>
        <p:txBody>
          <a:bodyPr/>
          <a:lstStyle/>
          <a:p>
            <a:pPr eaLnBrk="1" hangingPunct="1"/>
            <a:r>
              <a:rPr lang="uk-UA" smtClean="0"/>
              <a:t>Психолого-педагогічна література</a:t>
            </a:r>
            <a:endParaRPr lang="ru-RU" smtClean="0"/>
          </a:p>
        </p:txBody>
      </p:sp>
      <p:sp>
        <p:nvSpPr>
          <p:cNvPr id="4" name="Содержимое 3"/>
          <p:cNvSpPr>
            <a:spLocks noGrp="1"/>
          </p:cNvSpPr>
          <p:nvPr>
            <p:ph sz="half" idx="2"/>
          </p:nvPr>
        </p:nvSpPr>
        <p:spPr/>
        <p:txBody>
          <a:bodyPr rtlCol="0">
            <a:normAutofit fontScale="25000" lnSpcReduction="20000"/>
          </a:bodyPr>
          <a:lstStyle/>
          <a:p>
            <a:pPr eaLnBrk="1" fontAlgn="auto" hangingPunct="1">
              <a:spcAft>
                <a:spcPts val="0"/>
              </a:spcAft>
              <a:buFont typeface="Arial" pitchFamily="34" charset="0"/>
              <a:buNone/>
              <a:defRPr/>
            </a:pPr>
            <a:r>
              <a:rPr lang="uk-UA" sz="9600" b="1" dirty="0" smtClean="0"/>
              <a:t>Співак О. Л. Психолого-педагогічна діагностика школярів .- К., 2007. – 160 </a:t>
            </a:r>
          </a:p>
          <a:p>
            <a:pPr eaLnBrk="1" fontAlgn="auto" hangingPunct="1">
              <a:spcAft>
                <a:spcPts val="0"/>
              </a:spcAft>
              <a:buFont typeface="Arial" pitchFamily="34" charset="0"/>
              <a:buNone/>
              <a:defRPr/>
            </a:pPr>
            <a:r>
              <a:rPr lang="uk-UA" sz="9600" dirty="0" smtClean="0"/>
              <a:t>        </a:t>
            </a:r>
            <a:r>
              <a:rPr lang="uk-UA" sz="6400" dirty="0" smtClean="0"/>
              <a:t>  Дане видання присвячене психолого-педагогічним методам здійснення діагностики школярів. Збірник містить різноманітні тести, анкети, характеристики особистостей, за допомогою яких вчитель зможе скласти повний і об’єктивний психологічний портрет учня. Збірник допоможе класному керівнику та шкільному психологу: краще пізнати  особистості учнів та їхні родини, визначити сильні та слабкі сторони характеру учня, виявити творчі та інтелектуальні здібності дітей, правильно спланувати навчально-виховний процес у класі, скорегувати виховання проблемних учнів.  Видання рекомендовано педагогічним працівникам загальноосвітніх шкіл усіх рівнів.</a:t>
            </a:r>
            <a:endParaRPr lang="uk-UA" sz="6400" dirty="0"/>
          </a:p>
        </p:txBody>
      </p:sp>
      <p:pic>
        <p:nvPicPr>
          <p:cNvPr id="28676" name="Picture 2"/>
          <p:cNvPicPr>
            <a:picLocks noGrp="1" noChangeAspect="1" noChangeArrowheads="1"/>
          </p:cNvPicPr>
          <p:nvPr>
            <p:ph sz="half" idx="1"/>
          </p:nvPr>
        </p:nvPicPr>
        <p:blipFill>
          <a:blip r:embed="rId2"/>
          <a:srcRect/>
          <a:stretch>
            <a:fillRect/>
          </a:stretch>
        </p:blipFill>
        <p:spPr>
          <a:xfrm>
            <a:off x="428625" y="1785938"/>
            <a:ext cx="3643313"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68313" y="0"/>
            <a:ext cx="8229600" cy="1052513"/>
          </a:xfrm>
        </p:spPr>
        <p:txBody>
          <a:bodyPr/>
          <a:lstStyle/>
          <a:p>
            <a:pPr eaLnBrk="1" hangingPunct="1"/>
            <a:r>
              <a:rPr lang="uk-UA" smtClean="0"/>
              <a:t>Психолого-педагогічна література</a:t>
            </a:r>
            <a:endParaRPr lang="ru-RU" smtClean="0"/>
          </a:p>
        </p:txBody>
      </p:sp>
      <p:sp>
        <p:nvSpPr>
          <p:cNvPr id="3" name="Содержимое 2"/>
          <p:cNvSpPr>
            <a:spLocks noGrp="1"/>
          </p:cNvSpPr>
          <p:nvPr>
            <p:ph sz="half" idx="1"/>
          </p:nvPr>
        </p:nvSpPr>
        <p:spPr>
          <a:xfrm>
            <a:off x="214313" y="1214438"/>
            <a:ext cx="4929187" cy="5429250"/>
          </a:xfrm>
        </p:spPr>
        <p:txBody>
          <a:bodyPr rtlCol="0">
            <a:normAutofit fontScale="25000" lnSpcReduction="20000"/>
          </a:bodyPr>
          <a:lstStyle/>
          <a:p>
            <a:pPr eaLnBrk="1" fontAlgn="auto" hangingPunct="1">
              <a:spcAft>
                <a:spcPts val="0"/>
              </a:spcAft>
              <a:buFont typeface="Arial" pitchFamily="34" charset="0"/>
              <a:buNone/>
              <a:defRPr/>
            </a:pPr>
            <a:r>
              <a:rPr lang="uk-UA" dirty="0" smtClean="0"/>
              <a:t> </a:t>
            </a:r>
            <a:r>
              <a:rPr lang="uk-UA" sz="7200" b="1" dirty="0" smtClean="0"/>
              <a:t>1000+1 ідея сучасної української школи [Текст]. – К. : Шкільний світ, 2011. – 175 с. </a:t>
            </a:r>
          </a:p>
          <a:p>
            <a:pPr eaLnBrk="1" fontAlgn="auto" hangingPunct="1">
              <a:spcAft>
                <a:spcPts val="0"/>
              </a:spcAft>
              <a:buFont typeface="Arial" pitchFamily="34" charset="0"/>
              <a:buNone/>
              <a:defRPr/>
            </a:pPr>
            <a:r>
              <a:rPr lang="uk-UA" sz="7200" dirty="0" smtClean="0"/>
              <a:t>У книзі зібрано інноваційні ідеї творчих освітян України. Мета – поінформувати педагогічну спільноту про найновіші доробки в галузі освіти, зібрати й узагальнити </a:t>
            </a:r>
            <a:r>
              <a:rPr lang="uk-UA" sz="7200" dirty="0" err="1" smtClean="0"/>
              <a:t>найкреативніші</a:t>
            </a:r>
            <a:r>
              <a:rPr lang="uk-UA" sz="7200" dirty="0" smtClean="0"/>
              <a:t> педагогічні ідеї для подальшого впровадження їх у навчальний процес.	</a:t>
            </a:r>
          </a:p>
          <a:p>
            <a:pPr eaLnBrk="1" fontAlgn="auto" hangingPunct="1">
              <a:spcAft>
                <a:spcPts val="0"/>
              </a:spcAft>
              <a:buFont typeface="Arial" pitchFamily="34" charset="0"/>
              <a:buNone/>
              <a:defRPr/>
            </a:pPr>
            <a:r>
              <a:rPr lang="uk-UA" sz="7200" b="1" dirty="0" smtClean="0"/>
              <a:t>Туз Л. Г. Інтерпретація у практичній діяльності психолога [Текст] / Л.Туз. – К. : [</a:t>
            </a:r>
            <a:r>
              <a:rPr lang="uk-UA" sz="7200" b="1" dirty="0" err="1" smtClean="0"/>
              <a:t>Марич</a:t>
            </a:r>
            <a:r>
              <a:rPr lang="uk-UA" sz="7200" b="1" dirty="0" smtClean="0"/>
              <a:t>], 2011. – 119 с. – (Психологічний інструментарій). – </a:t>
            </a:r>
            <a:r>
              <a:rPr lang="uk-UA" sz="7200" b="1" dirty="0" err="1" smtClean="0"/>
              <a:t>Бібліогр</a:t>
            </a:r>
            <a:r>
              <a:rPr lang="uk-UA" sz="7200" b="1" dirty="0" smtClean="0"/>
              <a:t>.: с. 105–119.</a:t>
            </a:r>
          </a:p>
          <a:p>
            <a:pPr eaLnBrk="1" fontAlgn="auto" hangingPunct="1">
              <a:spcAft>
                <a:spcPts val="0"/>
              </a:spcAft>
              <a:buFont typeface="Arial" pitchFamily="34" charset="0"/>
              <a:buNone/>
              <a:defRPr/>
            </a:pPr>
            <a:r>
              <a:rPr lang="uk-UA" sz="7200" dirty="0" smtClean="0"/>
              <a:t> У посібнику представлено аналіз теоретико-методологічних джерел з проблеми інтерпретації та її розвитку в різних галузях науки; розкрито сутність феномену психоаналітичної інтерпретації та її специфіку в психоаналітичній та </a:t>
            </a:r>
            <a:r>
              <a:rPr lang="uk-UA" sz="7200" dirty="0" err="1" smtClean="0"/>
              <a:t>глибинно-корекційній</a:t>
            </a:r>
            <a:r>
              <a:rPr lang="uk-UA" sz="7200" dirty="0" smtClean="0"/>
              <a:t> практиці; на основі аналізу стенограм </a:t>
            </a:r>
            <a:r>
              <a:rPr lang="uk-UA" sz="7200" dirty="0" err="1" smtClean="0"/>
              <a:t>психокорекційної</a:t>
            </a:r>
            <a:r>
              <a:rPr lang="uk-UA" sz="7200" dirty="0" smtClean="0"/>
              <a:t> роботи випукло презентовано особливості інтерпретації в ракурсі </a:t>
            </a:r>
            <a:r>
              <a:rPr lang="uk-UA" sz="7200" dirty="0" err="1" smtClean="0"/>
              <a:t>психодинамічної</a:t>
            </a:r>
            <a:r>
              <a:rPr lang="uk-UA" sz="7200" dirty="0" smtClean="0"/>
              <a:t> теорії; представлено рекомендації психологам щодо розвитку інтерпретаційних умінь.</a:t>
            </a:r>
            <a:endParaRPr lang="uk-UA" sz="7200" dirty="0"/>
          </a:p>
        </p:txBody>
      </p:sp>
      <p:sp>
        <p:nvSpPr>
          <p:cNvPr id="29700" name="Содержимое 3"/>
          <p:cNvSpPr>
            <a:spLocks noGrp="1"/>
          </p:cNvSpPr>
          <p:nvPr>
            <p:ph sz="half" idx="2"/>
          </p:nvPr>
        </p:nvSpPr>
        <p:spPr>
          <a:xfrm>
            <a:off x="5214938" y="1214438"/>
            <a:ext cx="3786187" cy="5286375"/>
          </a:xfrm>
        </p:spPr>
        <p:txBody>
          <a:bodyPr/>
          <a:lstStyle/>
          <a:p>
            <a:pPr eaLnBrk="1" hangingPunct="1">
              <a:buFont typeface="Arial" charset="0"/>
              <a:buNone/>
            </a:pPr>
            <a:r>
              <a:rPr lang="uk-UA" sz="1800" b="1" smtClean="0"/>
              <a:t>Шевців З. М.</a:t>
            </a:r>
          </a:p>
          <a:p>
            <a:pPr eaLnBrk="1" hangingPunct="1">
              <a:buFont typeface="Arial" charset="0"/>
              <a:buNone/>
            </a:pPr>
            <a:r>
              <a:rPr lang="uk-UA" sz="1800" b="1" smtClean="0"/>
              <a:t> Основи соціально-педагогічної діяльності [Текст] : навч. посіб. для студ. вищ. навч. закл. / З. М. Шевців. – К. : ЦУЛ, 2012. – 246 с. – Бібліогр.: с. 243–246.</a:t>
            </a:r>
          </a:p>
          <a:p>
            <a:pPr eaLnBrk="1" hangingPunct="1">
              <a:buFont typeface="Arial" charset="0"/>
              <a:buNone/>
            </a:pPr>
            <a:r>
              <a:rPr lang="uk-UA" sz="1600" smtClean="0"/>
              <a:t>У посібнику розкриваються теоретико-методологічні засади соціально-педагогічної діяльності, технології, методи і форми роботи з девіантними і обдарованими дітьми та молоддю, неблагополучними сім'ями, групами, підлітковими та молодіжними об'єднаннями; подаються шляхи подолання конфліктних і кризових ситуацій; висвітлюється організація соціально-педагогічної роботи соціального педагога в системі освіти України.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0"/>
            <a:ext cx="8229600" cy="1125538"/>
          </a:xfrm>
        </p:spPr>
        <p:txBody>
          <a:bodyPr/>
          <a:lstStyle/>
          <a:p>
            <a:pPr eaLnBrk="1" hangingPunct="1"/>
            <a:r>
              <a:rPr lang="uk-UA" smtClean="0"/>
              <a:t>Психолого-педагогічна література</a:t>
            </a:r>
            <a:endParaRPr lang="ru-RU" smtClean="0"/>
          </a:p>
        </p:txBody>
      </p:sp>
      <p:sp>
        <p:nvSpPr>
          <p:cNvPr id="30723" name="Содержимое 3"/>
          <p:cNvSpPr>
            <a:spLocks noGrp="1"/>
          </p:cNvSpPr>
          <p:nvPr>
            <p:ph sz="half" idx="2"/>
          </p:nvPr>
        </p:nvSpPr>
        <p:spPr>
          <a:xfrm>
            <a:off x="4143375" y="1214438"/>
            <a:ext cx="4786313" cy="5357812"/>
          </a:xfrm>
        </p:spPr>
        <p:txBody>
          <a:bodyPr/>
          <a:lstStyle/>
          <a:p>
            <a:pPr eaLnBrk="1" hangingPunct="1">
              <a:buFont typeface="Arial" charset="0"/>
              <a:buNone/>
            </a:pPr>
            <a:r>
              <a:rPr lang="uk-UA" sz="2000" b="1" smtClean="0"/>
              <a:t>Філоненко М. М. Психологія спілкування.- К.: Генеза, 2009. – 62 с.</a:t>
            </a:r>
          </a:p>
          <a:p>
            <a:pPr eaLnBrk="1" hangingPunct="1">
              <a:buFont typeface="Arial" charset="0"/>
              <a:buNone/>
            </a:pPr>
            <a:r>
              <a:rPr lang="uk-UA" sz="2000" smtClean="0"/>
              <a:t>В</a:t>
            </a:r>
            <a:r>
              <a:rPr lang="uk-UA" sz="2000" b="1" smtClean="0"/>
              <a:t> </a:t>
            </a:r>
            <a:r>
              <a:rPr lang="uk-UA" sz="1600" smtClean="0"/>
              <a:t>підручнику охоплено широке коло психологічних проблем спілкування. Висвітлюються теоретичні та методологічні аспекти процесу спілкування, шляхи його оптимізації. Особливу увагу приділено специфіці міжособистісного спілкування в професіях типу «людина-людина», а саме — звертається особлива увага на психологічні аспекти спілкування в медичній та педагогічній галузях суспільного життя. Підібрано й адаптовано комплекс психотехнічних вправ, що дають можливість певною мірою ефективно спілкуватися, запобігати конфліктам, оптимізувати діяльність. Містяться психологічні вправи і запитання, комплекс психодіагностичного інструментарію, короткий термінологічний словник.</a:t>
            </a:r>
          </a:p>
          <a:p>
            <a:pPr eaLnBrk="1" hangingPunct="1">
              <a:buFont typeface="Arial" charset="0"/>
              <a:buNone/>
            </a:pPr>
            <a:r>
              <a:rPr lang="uk-UA" sz="1600" smtClean="0"/>
              <a:t>Підручник адресований студентам , вчителям.</a:t>
            </a:r>
          </a:p>
        </p:txBody>
      </p:sp>
      <p:pic>
        <p:nvPicPr>
          <p:cNvPr id="30724" name="Picture 2"/>
          <p:cNvPicPr>
            <a:picLocks noGrp="1" noChangeAspect="1" noChangeArrowheads="1"/>
          </p:cNvPicPr>
          <p:nvPr>
            <p:ph sz="half" idx="1"/>
          </p:nvPr>
        </p:nvPicPr>
        <p:blipFill>
          <a:blip r:embed="rId2"/>
          <a:srcRect/>
          <a:stretch>
            <a:fillRect/>
          </a:stretch>
        </p:blipFill>
        <p:spPr>
          <a:xfrm>
            <a:off x="571500" y="1857375"/>
            <a:ext cx="3214688"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115888"/>
            <a:ext cx="8229600" cy="1081087"/>
          </a:xfrm>
        </p:spPr>
        <p:txBody>
          <a:bodyPr/>
          <a:lstStyle/>
          <a:p>
            <a:pPr eaLnBrk="1" hangingPunct="1"/>
            <a:r>
              <a:rPr lang="uk-UA" smtClean="0"/>
              <a:t>Психолого-педагогічна література</a:t>
            </a:r>
            <a:endParaRPr lang="ru-RU" smtClean="0"/>
          </a:p>
        </p:txBody>
      </p:sp>
      <p:sp>
        <p:nvSpPr>
          <p:cNvPr id="31747" name="Содержимое 2"/>
          <p:cNvSpPr>
            <a:spLocks noGrp="1"/>
          </p:cNvSpPr>
          <p:nvPr>
            <p:ph sz="half" idx="1"/>
          </p:nvPr>
        </p:nvSpPr>
        <p:spPr>
          <a:xfrm>
            <a:off x="214313" y="1500188"/>
            <a:ext cx="5500687" cy="5072062"/>
          </a:xfrm>
        </p:spPr>
        <p:txBody>
          <a:bodyPr/>
          <a:lstStyle/>
          <a:p>
            <a:pPr eaLnBrk="1" hangingPunct="1">
              <a:buFont typeface="Arial" charset="0"/>
              <a:buNone/>
            </a:pPr>
            <a:r>
              <a:rPr lang="ru-RU" sz="2000" b="1" smtClean="0"/>
              <a:t>Фіцула М. М. Педагогіка.- 2-ге видання- К.: Академія, 2007.- 560 </a:t>
            </a:r>
            <a:r>
              <a:rPr lang="uk-UA" sz="2000" b="1" smtClean="0"/>
              <a:t>с.</a:t>
            </a:r>
          </a:p>
          <a:p>
            <a:pPr eaLnBrk="1" hangingPunct="1">
              <a:buFont typeface="Arial" charset="0"/>
              <a:buNone/>
            </a:pPr>
            <a:endParaRPr lang="uk-UA" sz="1800" smtClean="0"/>
          </a:p>
          <a:p>
            <a:pPr eaLnBrk="1" hangingPunct="1">
              <a:buFont typeface="Arial" charset="0"/>
              <a:buNone/>
            </a:pPr>
            <a:r>
              <a:rPr lang="uk-UA" sz="1800" smtClean="0"/>
              <a:t>У другому виданні навчального посібника розкрито загальні засади педагогіки, теорії навчання й виховання, основи школознавства з урахуванням сучасних досягнень психолого-педагогічної науки, досвіду розбудови та особливостей реформування української школи. Подано матеріал з історії виховання, школи і педагогіки, а також розвитку шкільництва і педагогічної думки в Україні від часів Київської Русі до сьогодення. Видання містить запитання, короткий термінологічний словник, що дасть змогу глибше осмислити навчальний матеріал. Для студентів вищих навчальних закладів.</a:t>
            </a:r>
          </a:p>
          <a:p>
            <a:pPr eaLnBrk="1" hangingPunct="1">
              <a:buFont typeface="Arial" charset="0"/>
              <a:buNone/>
            </a:pPr>
            <a:r>
              <a:rPr lang="uk-UA" sz="1800" b="1" smtClean="0"/>
              <a:t>Ф</a:t>
            </a:r>
            <a:endParaRPr lang="uk-UA" sz="1800" smtClean="0"/>
          </a:p>
        </p:txBody>
      </p:sp>
      <p:pic>
        <p:nvPicPr>
          <p:cNvPr id="31748" name="Picture 2"/>
          <p:cNvPicPr>
            <a:picLocks noGrp="1" noChangeAspect="1" noChangeArrowheads="1"/>
          </p:cNvPicPr>
          <p:nvPr>
            <p:ph sz="half" idx="2"/>
          </p:nvPr>
        </p:nvPicPr>
        <p:blipFill>
          <a:blip r:embed="rId2"/>
          <a:srcRect/>
          <a:stretch>
            <a:fillRect/>
          </a:stretch>
        </p:blipFill>
        <p:spPr>
          <a:xfrm>
            <a:off x="5857875" y="1785938"/>
            <a:ext cx="2857500" cy="44291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68313" y="0"/>
            <a:ext cx="8229600" cy="1125538"/>
          </a:xfrm>
        </p:spPr>
        <p:txBody>
          <a:bodyPr/>
          <a:lstStyle/>
          <a:p>
            <a:pPr eaLnBrk="1" hangingPunct="1"/>
            <a:r>
              <a:rPr lang="uk-UA" smtClean="0"/>
              <a:t>Психолого-педагогічна література</a:t>
            </a:r>
            <a:endParaRPr lang="ru-RU" smtClean="0"/>
          </a:p>
        </p:txBody>
      </p:sp>
      <p:sp>
        <p:nvSpPr>
          <p:cNvPr id="4" name="Содержимое 3"/>
          <p:cNvSpPr>
            <a:spLocks noGrp="1"/>
          </p:cNvSpPr>
          <p:nvPr>
            <p:ph sz="half" idx="2"/>
          </p:nvPr>
        </p:nvSpPr>
        <p:spPr>
          <a:xfrm>
            <a:off x="4143375" y="1285875"/>
            <a:ext cx="4786313" cy="5357813"/>
          </a:xfrm>
        </p:spPr>
        <p:txBody>
          <a:bodyPr rtlCol="0">
            <a:normAutofit fontScale="25000" lnSpcReduction="20000"/>
          </a:bodyPr>
          <a:lstStyle/>
          <a:p>
            <a:pPr eaLnBrk="1" fontAlgn="auto" hangingPunct="1">
              <a:spcAft>
                <a:spcPts val="0"/>
              </a:spcAft>
              <a:buFont typeface="Arial" pitchFamily="34" charset="0"/>
              <a:buNone/>
              <a:defRPr/>
            </a:pPr>
            <a:r>
              <a:rPr lang="uk-UA" sz="8000" b="1" dirty="0" err="1" smtClean="0"/>
              <a:t>Яблонко</a:t>
            </a:r>
            <a:r>
              <a:rPr lang="uk-UA" sz="8000" b="1" dirty="0" smtClean="0"/>
              <a:t> В. Я. Психолого-педагогічні основи формування особистості: Навчальний посібник .- К.: Навчальна книга, 2008. – 254 с.</a:t>
            </a:r>
          </a:p>
          <a:p>
            <a:pPr eaLnBrk="1" fontAlgn="auto" hangingPunct="1">
              <a:spcAft>
                <a:spcPts val="0"/>
              </a:spcAft>
              <a:buFont typeface="Arial" pitchFamily="34" charset="0"/>
              <a:buNone/>
              <a:defRPr/>
            </a:pPr>
            <a:endParaRPr lang="uk-UA" sz="6400" dirty="0" smtClean="0"/>
          </a:p>
          <a:p>
            <a:pPr eaLnBrk="1" fontAlgn="auto" hangingPunct="1">
              <a:spcAft>
                <a:spcPts val="0"/>
              </a:spcAft>
              <a:buFont typeface="Arial" pitchFamily="34" charset="0"/>
              <a:buNone/>
              <a:defRPr/>
            </a:pPr>
            <a:r>
              <a:rPr lang="uk-UA" sz="6400" dirty="0" smtClean="0"/>
              <a:t>Навчальний посібник присвячений розкриттю важливих психолого-педагогічних проблем формування особистості у процесі навчання і виховання. Значну увагу в монографії приділено теоретико-методологічному аналізу основних концепцій психології та типології особистості вітчизняних і зарубіжних психологів. Автор обстоює важливу думку про необхідність розробки комплексної методології викладання предметів психолого-педагогічного циклу: Загальної психології, </a:t>
            </a:r>
            <a:r>
              <a:rPr lang="uk-UA" sz="6400" dirty="0" err="1" smtClean="0"/>
              <a:t>Психології</a:t>
            </a:r>
            <a:r>
              <a:rPr lang="uk-UA" sz="6400" dirty="0" smtClean="0"/>
              <a:t> особистості, Психодіагностики, Педагогіки, Педагогічної та вікової психології, з урахуванням концептуальних поглядів . У праці є також узагальнення експериментальних досліджень у галузі формування творчих здібностей учнів, розкриття закономірностей і шляхів оптимізації адаптації студентів у вузі, дається психологічний і порівняльний аналіз основних концепцій навчання.</a:t>
            </a:r>
            <a:endParaRPr lang="uk-UA" dirty="0"/>
          </a:p>
        </p:txBody>
      </p:sp>
      <p:pic>
        <p:nvPicPr>
          <p:cNvPr id="32772" name="Picture 2"/>
          <p:cNvPicPr>
            <a:picLocks noGrp="1" noChangeAspect="1" noChangeArrowheads="1"/>
          </p:cNvPicPr>
          <p:nvPr>
            <p:ph sz="half" idx="1"/>
          </p:nvPr>
        </p:nvPicPr>
        <p:blipFill>
          <a:blip r:embed="rId2"/>
          <a:srcRect/>
          <a:stretch>
            <a:fillRect/>
          </a:stretch>
        </p:blipFill>
        <p:spPr>
          <a:xfrm>
            <a:off x="500063" y="1714500"/>
            <a:ext cx="3286125" cy="464343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95288" y="115888"/>
            <a:ext cx="8229600" cy="1143000"/>
          </a:xfrm>
        </p:spPr>
        <p:txBody>
          <a:bodyPr/>
          <a:lstStyle/>
          <a:p>
            <a:pPr eaLnBrk="1" hangingPunct="1"/>
            <a:r>
              <a:rPr lang="uk-UA" smtClean="0"/>
              <a:t>Психолого-педагогічна література</a:t>
            </a:r>
            <a:endParaRPr lang="ru-RU" smtClean="0"/>
          </a:p>
        </p:txBody>
      </p:sp>
      <p:sp>
        <p:nvSpPr>
          <p:cNvPr id="3" name="Содержимое 2"/>
          <p:cNvSpPr>
            <a:spLocks noGrp="1"/>
          </p:cNvSpPr>
          <p:nvPr>
            <p:ph sz="half" idx="1"/>
          </p:nvPr>
        </p:nvSpPr>
        <p:spPr>
          <a:xfrm>
            <a:off x="285750" y="1600200"/>
            <a:ext cx="5072063" cy="4829175"/>
          </a:xfrm>
        </p:spPr>
        <p:txBody>
          <a:bodyPr rtlCol="0">
            <a:normAutofit fontScale="92500" lnSpcReduction="10000"/>
          </a:bodyPr>
          <a:lstStyle/>
          <a:p>
            <a:pPr eaLnBrk="1" fontAlgn="auto" hangingPunct="1">
              <a:spcAft>
                <a:spcPts val="0"/>
              </a:spcAft>
              <a:buFont typeface="Arial" pitchFamily="34" charset="0"/>
              <a:buNone/>
              <a:defRPr/>
            </a:pPr>
            <a:r>
              <a:rPr lang="ru-RU" b="1" dirty="0" smtClean="0"/>
              <a:t>Минаева В. М. Психолого-педагогический практикум: - К. :Психолого-педагогический практикум, 2007.- 128 с.</a:t>
            </a:r>
          </a:p>
          <a:p>
            <a:pPr eaLnBrk="1" fontAlgn="auto" hangingPunct="1">
              <a:spcAft>
                <a:spcPts val="0"/>
              </a:spcAft>
              <a:buFont typeface="Arial" pitchFamily="34" charset="0"/>
              <a:buChar char="•"/>
              <a:defRPr/>
            </a:pPr>
            <a:r>
              <a:rPr lang="ru-RU" sz="2600" dirty="0" smtClean="0"/>
              <a:t>Учебное пособие подготовлено в рамках курса «Психолого-педагогический практикум». В нем представлены диагностические методики, упражнения, игры и задания. Весь материал структурирован с учетом наиболее актуальных проблем в работе педагога-психолога с детьми.</a:t>
            </a:r>
          </a:p>
          <a:p>
            <a:pPr eaLnBrk="1" fontAlgn="auto" hangingPunct="1">
              <a:spcAft>
                <a:spcPts val="0"/>
              </a:spcAft>
              <a:buFont typeface="Arial" pitchFamily="34" charset="0"/>
              <a:buNone/>
              <a:defRPr/>
            </a:pPr>
            <a:endParaRPr lang="ru-RU" sz="2600" dirty="0" smtClean="0"/>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Char char="•"/>
              <a:defRPr/>
            </a:pPr>
            <a:endParaRPr lang="ru-RU" dirty="0"/>
          </a:p>
        </p:txBody>
      </p:sp>
      <p:pic>
        <p:nvPicPr>
          <p:cNvPr id="33796" name="Picture 2"/>
          <p:cNvPicPr>
            <a:picLocks noGrp="1" noChangeAspect="1" noChangeArrowheads="1"/>
          </p:cNvPicPr>
          <p:nvPr>
            <p:ph sz="half" idx="2"/>
          </p:nvPr>
        </p:nvPicPr>
        <p:blipFill>
          <a:blip r:embed="rId2"/>
          <a:srcRect/>
          <a:stretch>
            <a:fillRect/>
          </a:stretch>
        </p:blipFill>
        <p:spPr>
          <a:xfrm>
            <a:off x="6000750" y="1928813"/>
            <a:ext cx="2714625" cy="42862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z="4000" smtClean="0"/>
              <a:t>Психолого-педагогічне забезпечення навчально-виховного процесу в школі дуже актуально</a:t>
            </a:r>
            <a:endParaRPr lang="ru-RU" sz="4000" smtClean="0"/>
          </a:p>
        </p:txBody>
      </p:sp>
      <p:sp>
        <p:nvSpPr>
          <p:cNvPr id="15363" name="Содержимое 2"/>
          <p:cNvSpPr>
            <a:spLocks noGrp="1"/>
          </p:cNvSpPr>
          <p:nvPr>
            <p:ph sz="half" idx="1"/>
          </p:nvPr>
        </p:nvSpPr>
        <p:spPr>
          <a:xfrm>
            <a:off x="428625" y="1857375"/>
            <a:ext cx="4038600" cy="4352925"/>
          </a:xfrm>
        </p:spPr>
        <p:txBody>
          <a:bodyPr/>
          <a:lstStyle/>
          <a:p>
            <a:pPr eaLnBrk="1" hangingPunct="1">
              <a:buFont typeface="Arial" charset="0"/>
              <a:buNone/>
            </a:pPr>
            <a:r>
              <a:rPr lang="uk-UA" sz="1400" smtClean="0"/>
              <a:t>У нашій країні відбулися і відбуваються різкі зміни в економічному, політичному і соціальному житті. Реальне життя, аналіз статистичних даних, демографічних прогнозів дозволяє констатувати наростаюче неблагополуччя у сфері дитинства: несприятливі тенденції в демографічних процесах, збільшення дитячої смертності, погіршення здоров'я дітей, їх харчування, побуту і дозвілля, збільшення дитячої бездоглядності, злочинності і соціального сирітства, дитячий алкоголізм і наркоманія, жорстоке поводження з дітьми та насильство над ними. Тому проблема психолого-педагогічного забезпечення виховного процесу в середній школі є як ніколи актуальною. </a:t>
            </a:r>
          </a:p>
          <a:p>
            <a:pPr eaLnBrk="1" hangingPunct="1">
              <a:buFont typeface="Arial" charset="0"/>
              <a:buNone/>
            </a:pPr>
            <a:r>
              <a:rPr lang="uk-UA" sz="1400" smtClean="0"/>
              <a:t> Сьогодні школа є головним центром, що забезпечує соціальну та духовну зрілість підростаючого покоління. Вся виховна робота повинна будуватися на основі ціннісно-орієнтованого підходу у відповідності з розробленою моделлю випускника школи, керуючись Законом України "Про освіту". </a:t>
            </a:r>
          </a:p>
          <a:p>
            <a:pPr eaLnBrk="1" hangingPunct="1"/>
            <a:endParaRPr lang="uk-UA" sz="1400" smtClean="0"/>
          </a:p>
        </p:txBody>
      </p:sp>
      <p:pic>
        <p:nvPicPr>
          <p:cNvPr id="15364" name="Picture 4"/>
          <p:cNvPicPr>
            <a:picLocks noGrp="1" noChangeAspect="1" noChangeArrowheads="1"/>
          </p:cNvPicPr>
          <p:nvPr>
            <p:ph sz="half" idx="2"/>
          </p:nvPr>
        </p:nvPicPr>
        <p:blipFill>
          <a:blip r:embed="rId2"/>
          <a:srcRect/>
          <a:stretch>
            <a:fillRect/>
          </a:stretch>
        </p:blipFill>
        <p:spPr>
          <a:xfrm>
            <a:off x="4859338" y="1844675"/>
            <a:ext cx="2016125" cy="2376488"/>
          </a:xfrm>
        </p:spPr>
      </p:pic>
      <p:pic>
        <p:nvPicPr>
          <p:cNvPr id="15365" name="Picture 2"/>
          <p:cNvPicPr>
            <a:picLocks noChangeAspect="1" noChangeArrowheads="1"/>
          </p:cNvPicPr>
          <p:nvPr/>
        </p:nvPicPr>
        <p:blipFill>
          <a:blip r:embed="rId3"/>
          <a:srcRect/>
          <a:stretch>
            <a:fillRect/>
          </a:stretch>
        </p:blipFill>
        <p:spPr bwMode="auto">
          <a:xfrm>
            <a:off x="7092950" y="1844675"/>
            <a:ext cx="1800225" cy="2447925"/>
          </a:xfrm>
          <a:prstGeom prst="rect">
            <a:avLst/>
          </a:prstGeom>
          <a:noFill/>
          <a:ln w="9525">
            <a:noFill/>
            <a:miter lim="800000"/>
            <a:headEnd/>
            <a:tailEnd/>
          </a:ln>
        </p:spPr>
      </p:pic>
      <p:pic>
        <p:nvPicPr>
          <p:cNvPr id="15366" name="Picture 3"/>
          <p:cNvPicPr>
            <a:picLocks noChangeAspect="1" noChangeArrowheads="1"/>
          </p:cNvPicPr>
          <p:nvPr/>
        </p:nvPicPr>
        <p:blipFill>
          <a:blip r:embed="rId4"/>
          <a:srcRect/>
          <a:stretch>
            <a:fillRect/>
          </a:stretch>
        </p:blipFill>
        <p:spPr bwMode="auto">
          <a:xfrm>
            <a:off x="7164388" y="4437063"/>
            <a:ext cx="1728787" cy="2160587"/>
          </a:xfrm>
          <a:prstGeom prst="rect">
            <a:avLst/>
          </a:prstGeom>
          <a:noFill/>
          <a:ln w="9525">
            <a:noFill/>
            <a:miter lim="800000"/>
            <a:headEnd/>
            <a:tailEnd/>
          </a:ln>
        </p:spPr>
      </p:pic>
      <p:pic>
        <p:nvPicPr>
          <p:cNvPr id="15367" name="Picture 4"/>
          <p:cNvPicPr>
            <a:picLocks noChangeAspect="1" noChangeArrowheads="1"/>
          </p:cNvPicPr>
          <p:nvPr/>
        </p:nvPicPr>
        <p:blipFill>
          <a:blip r:embed="rId5"/>
          <a:srcRect/>
          <a:stretch>
            <a:fillRect/>
          </a:stretch>
        </p:blipFill>
        <p:spPr bwMode="auto">
          <a:xfrm>
            <a:off x="4427538" y="4437063"/>
            <a:ext cx="2665412"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500063" y="115888"/>
            <a:ext cx="8229600" cy="1081087"/>
          </a:xfrm>
        </p:spPr>
        <p:txBody>
          <a:bodyPr/>
          <a:lstStyle/>
          <a:p>
            <a:pPr eaLnBrk="1" hangingPunct="1"/>
            <a:r>
              <a:rPr lang="uk-UA" smtClean="0"/>
              <a:t>Психолого-педагогічна література</a:t>
            </a:r>
            <a:endParaRPr lang="ru-RU" smtClean="0"/>
          </a:p>
        </p:txBody>
      </p:sp>
      <p:sp>
        <p:nvSpPr>
          <p:cNvPr id="34819" name="Содержимое 3"/>
          <p:cNvSpPr>
            <a:spLocks noGrp="1"/>
          </p:cNvSpPr>
          <p:nvPr>
            <p:ph sz="half" idx="2"/>
          </p:nvPr>
        </p:nvSpPr>
        <p:spPr>
          <a:xfrm>
            <a:off x="3714750" y="1571625"/>
            <a:ext cx="4972050" cy="4757738"/>
          </a:xfrm>
        </p:spPr>
        <p:txBody>
          <a:bodyPr/>
          <a:lstStyle/>
          <a:p>
            <a:pPr eaLnBrk="1" hangingPunct="1">
              <a:buFont typeface="Arial" charset="0"/>
              <a:buNone/>
            </a:pPr>
            <a:r>
              <a:rPr lang="uk-UA" smtClean="0"/>
              <a:t>Варій М. Й. Психологія особистості.- К.: Учбова </a:t>
            </a:r>
            <a:r>
              <a:rPr lang="ru-RU" smtClean="0"/>
              <a:t>література, 2008.- 592 с.</a:t>
            </a:r>
          </a:p>
          <a:p>
            <a:pPr eaLnBrk="1" hangingPunct="1">
              <a:buFont typeface="Arial" charset="0"/>
              <a:buNone/>
            </a:pPr>
            <a:r>
              <a:rPr lang="uk-UA" smtClean="0"/>
              <a:t>Психолого-педагогічні проблеми особистості, психологічний стан особистості, психологія поведінки людей… - ці і інші питання розглядаються в книжці.</a:t>
            </a:r>
            <a:endParaRPr lang="ru-RU" smtClean="0"/>
          </a:p>
        </p:txBody>
      </p:sp>
      <p:pic>
        <p:nvPicPr>
          <p:cNvPr id="34820" name="Picture 2"/>
          <p:cNvPicPr>
            <a:picLocks noGrp="1" noChangeAspect="1" noChangeArrowheads="1"/>
          </p:cNvPicPr>
          <p:nvPr>
            <p:ph sz="half" idx="1"/>
          </p:nvPr>
        </p:nvPicPr>
        <p:blipFill>
          <a:blip r:embed="rId2"/>
          <a:srcRect/>
          <a:stretch>
            <a:fillRect/>
          </a:stretch>
        </p:blipFill>
        <p:spPr>
          <a:xfrm>
            <a:off x="500063" y="1785938"/>
            <a:ext cx="2857500" cy="44291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68313" y="188913"/>
            <a:ext cx="8229600" cy="1079500"/>
          </a:xfrm>
        </p:spPr>
        <p:txBody>
          <a:bodyPr/>
          <a:lstStyle/>
          <a:p>
            <a:pPr eaLnBrk="1" hangingPunct="1"/>
            <a:r>
              <a:rPr lang="uk-UA" smtClean="0"/>
              <a:t>Психолого-педагогічна література</a:t>
            </a:r>
            <a:endParaRPr lang="ru-RU" smtClean="0"/>
          </a:p>
        </p:txBody>
      </p:sp>
      <p:sp>
        <p:nvSpPr>
          <p:cNvPr id="35843" name="Содержимое 2"/>
          <p:cNvSpPr>
            <a:spLocks noGrp="1"/>
          </p:cNvSpPr>
          <p:nvPr>
            <p:ph sz="half" idx="1"/>
          </p:nvPr>
        </p:nvSpPr>
        <p:spPr>
          <a:xfrm>
            <a:off x="357188" y="1600200"/>
            <a:ext cx="5357812" cy="4829175"/>
          </a:xfrm>
        </p:spPr>
        <p:txBody>
          <a:bodyPr/>
          <a:lstStyle/>
          <a:p>
            <a:pPr eaLnBrk="1" hangingPunct="1">
              <a:buFont typeface="Arial" charset="0"/>
              <a:buNone/>
            </a:pPr>
            <a:r>
              <a:rPr lang="ru-RU" sz="2400" b="1" smtClean="0"/>
              <a:t>Левченко И.Ю., Забрамная С.Д., Добровольская Т.А. Психолого-педагогическая диагностика .-К.: Издательский центр «Академия» ,2005.- 128 с.</a:t>
            </a:r>
          </a:p>
          <a:p>
            <a:pPr eaLnBrk="1" hangingPunct="1"/>
            <a:r>
              <a:rPr lang="ru-RU" smtClean="0"/>
              <a:t>Вивчення особистості, її характеру, впливу на неї навчально-виховного процесу, формування особистості…- ці та інші проблеми розглянуто в посібнику.</a:t>
            </a:r>
          </a:p>
        </p:txBody>
      </p:sp>
      <p:pic>
        <p:nvPicPr>
          <p:cNvPr id="35844" name="Picture 2"/>
          <p:cNvPicPr>
            <a:picLocks noGrp="1" noChangeAspect="1" noChangeArrowheads="1"/>
          </p:cNvPicPr>
          <p:nvPr>
            <p:ph sz="half" idx="2"/>
          </p:nvPr>
        </p:nvPicPr>
        <p:blipFill>
          <a:blip r:embed="rId2"/>
          <a:srcRect/>
          <a:stretch>
            <a:fillRect/>
          </a:stretch>
        </p:blipFill>
        <p:spPr>
          <a:xfrm>
            <a:off x="6215063" y="2000250"/>
            <a:ext cx="2500312" cy="41433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68313" y="0"/>
            <a:ext cx="8229600" cy="1125538"/>
          </a:xfrm>
        </p:spPr>
        <p:txBody>
          <a:bodyPr/>
          <a:lstStyle/>
          <a:p>
            <a:pPr eaLnBrk="1" hangingPunct="1"/>
            <a:r>
              <a:rPr lang="uk-UA" smtClean="0"/>
              <a:t>Психолого-педагогічна література</a:t>
            </a:r>
            <a:endParaRPr lang="ru-RU" smtClean="0"/>
          </a:p>
        </p:txBody>
      </p:sp>
      <p:sp>
        <p:nvSpPr>
          <p:cNvPr id="36867" name="Содержимое 3"/>
          <p:cNvSpPr>
            <a:spLocks noGrp="1"/>
          </p:cNvSpPr>
          <p:nvPr>
            <p:ph sz="half" idx="2"/>
          </p:nvPr>
        </p:nvSpPr>
        <p:spPr/>
        <p:txBody>
          <a:bodyPr/>
          <a:lstStyle/>
          <a:p>
            <a:pPr eaLnBrk="1" hangingPunct="1">
              <a:buFont typeface="Arial" charset="0"/>
              <a:buNone/>
            </a:pPr>
            <a:r>
              <a:rPr lang="ru-RU" sz="2000" b="1" smtClean="0"/>
              <a:t>Крыжановская Л. Психолого-педагогическая реабилитация подростков: пособие для психологов и педагогов. – М.: Волас,2009.-335 с.</a:t>
            </a:r>
          </a:p>
          <a:p>
            <a:pPr eaLnBrk="1" hangingPunct="1">
              <a:buFont typeface="Arial" charset="0"/>
              <a:buNone/>
            </a:pPr>
            <a:r>
              <a:rPr lang="ru-RU" sz="1800" smtClean="0"/>
              <a:t> В учебном пособии представлены вариативные авторские методики воспитания и развития волевых качеств подростков, социального поведения, этического воспитания. В книгу включены методики и программы реабилитации подростков, уже апробированные и зарекомендовавшие себя. Пособие предназначено психологам и педагогам.</a:t>
            </a:r>
          </a:p>
        </p:txBody>
      </p:sp>
      <p:pic>
        <p:nvPicPr>
          <p:cNvPr id="36868" name="Picture 2"/>
          <p:cNvPicPr>
            <a:picLocks noGrp="1" noChangeAspect="1" noChangeArrowheads="1"/>
          </p:cNvPicPr>
          <p:nvPr>
            <p:ph sz="half" idx="1"/>
          </p:nvPr>
        </p:nvPicPr>
        <p:blipFill>
          <a:blip r:embed="rId2"/>
          <a:srcRect/>
          <a:stretch>
            <a:fillRect/>
          </a:stretch>
        </p:blipFill>
        <p:spPr>
          <a:xfrm>
            <a:off x="785813" y="1785938"/>
            <a:ext cx="3130550" cy="452596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rot="-1320000">
            <a:off x="411163" y="552450"/>
            <a:ext cx="2022475" cy="2592388"/>
          </a:xfrm>
          <a:prstGeom prst="rect">
            <a:avLst/>
          </a:prstGeom>
          <a:noFill/>
          <a:ln w="9525">
            <a:noFill/>
            <a:miter lim="800000"/>
            <a:headEnd/>
            <a:tailEnd/>
          </a:ln>
        </p:spPr>
      </p:pic>
      <p:pic>
        <p:nvPicPr>
          <p:cNvPr id="37891" name="Picture 2"/>
          <p:cNvPicPr>
            <a:picLocks noChangeAspect="1" noChangeArrowheads="1"/>
          </p:cNvPicPr>
          <p:nvPr/>
        </p:nvPicPr>
        <p:blipFill>
          <a:blip r:embed="rId3"/>
          <a:srcRect/>
          <a:stretch>
            <a:fillRect/>
          </a:stretch>
        </p:blipFill>
        <p:spPr bwMode="auto">
          <a:xfrm rot="1320000">
            <a:off x="6526213" y="663575"/>
            <a:ext cx="1981200" cy="2530475"/>
          </a:xfrm>
          <a:prstGeom prst="rect">
            <a:avLst/>
          </a:prstGeom>
          <a:noFill/>
          <a:ln w="9525">
            <a:noFill/>
            <a:miter lim="800000"/>
            <a:headEnd/>
            <a:tailEnd/>
          </a:ln>
        </p:spPr>
      </p:pic>
      <p:pic>
        <p:nvPicPr>
          <p:cNvPr id="37892" name="Picture 3"/>
          <p:cNvPicPr>
            <a:picLocks noChangeAspect="1" noChangeArrowheads="1"/>
          </p:cNvPicPr>
          <p:nvPr/>
        </p:nvPicPr>
        <p:blipFill>
          <a:blip r:embed="rId4"/>
          <a:srcRect/>
          <a:stretch>
            <a:fillRect/>
          </a:stretch>
        </p:blipFill>
        <p:spPr bwMode="auto">
          <a:xfrm rot="-1260000">
            <a:off x="639763" y="3859213"/>
            <a:ext cx="2124075" cy="2500312"/>
          </a:xfrm>
          <a:prstGeom prst="rect">
            <a:avLst/>
          </a:prstGeom>
          <a:noFill/>
          <a:ln w="9525">
            <a:noFill/>
            <a:miter lim="800000"/>
            <a:headEnd/>
            <a:tailEnd/>
          </a:ln>
        </p:spPr>
      </p:pic>
      <p:pic>
        <p:nvPicPr>
          <p:cNvPr id="37893" name="Picture 2"/>
          <p:cNvPicPr>
            <a:picLocks noChangeAspect="1" noChangeArrowheads="1"/>
          </p:cNvPicPr>
          <p:nvPr/>
        </p:nvPicPr>
        <p:blipFill>
          <a:blip r:embed="rId5"/>
          <a:srcRect/>
          <a:stretch>
            <a:fillRect/>
          </a:stretch>
        </p:blipFill>
        <p:spPr bwMode="auto">
          <a:xfrm rot="1380000">
            <a:off x="6243638" y="3848100"/>
            <a:ext cx="2012950" cy="2554288"/>
          </a:xfrm>
          <a:prstGeom prst="rect">
            <a:avLst/>
          </a:prstGeom>
          <a:noFill/>
          <a:ln w="9525">
            <a:noFill/>
            <a:miter lim="800000"/>
            <a:headEnd/>
            <a:tailEnd/>
          </a:ln>
        </p:spPr>
      </p:pic>
      <p:pic>
        <p:nvPicPr>
          <p:cNvPr id="37894" name="Picture 2"/>
          <p:cNvPicPr>
            <a:picLocks noChangeAspect="1" noChangeArrowheads="1"/>
          </p:cNvPicPr>
          <p:nvPr/>
        </p:nvPicPr>
        <p:blipFill>
          <a:blip r:embed="rId6"/>
          <a:srcRect/>
          <a:stretch>
            <a:fillRect/>
          </a:stretch>
        </p:blipFill>
        <p:spPr bwMode="auto">
          <a:xfrm>
            <a:off x="3357563" y="3857625"/>
            <a:ext cx="2000250" cy="2714625"/>
          </a:xfrm>
          <a:prstGeom prst="rect">
            <a:avLst/>
          </a:prstGeom>
          <a:noFill/>
          <a:ln w="9525">
            <a:noFill/>
            <a:miter lim="800000"/>
            <a:headEnd/>
            <a:tailEnd/>
          </a:ln>
        </p:spPr>
      </p:pic>
      <p:pic>
        <p:nvPicPr>
          <p:cNvPr id="37895" name="Picture 2"/>
          <p:cNvPicPr>
            <a:picLocks noChangeAspect="1" noChangeArrowheads="1"/>
          </p:cNvPicPr>
          <p:nvPr/>
        </p:nvPicPr>
        <p:blipFill>
          <a:blip r:embed="rId7"/>
          <a:srcRect/>
          <a:stretch>
            <a:fillRect/>
          </a:stretch>
        </p:blipFill>
        <p:spPr bwMode="auto">
          <a:xfrm>
            <a:off x="3214688" y="214313"/>
            <a:ext cx="20955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68313" y="115888"/>
            <a:ext cx="8229600" cy="1152525"/>
          </a:xfrm>
        </p:spPr>
        <p:txBody>
          <a:bodyPr/>
          <a:lstStyle/>
          <a:p>
            <a:pPr eaLnBrk="1" hangingPunct="1"/>
            <a:r>
              <a:rPr lang="uk-UA" smtClean="0"/>
              <a:t>Психолого-педагогічна література</a:t>
            </a:r>
            <a:endParaRPr lang="ru-RU" smtClean="0"/>
          </a:p>
        </p:txBody>
      </p:sp>
      <p:sp>
        <p:nvSpPr>
          <p:cNvPr id="38915" name="Содержимое 3"/>
          <p:cNvSpPr>
            <a:spLocks noGrp="1"/>
          </p:cNvSpPr>
          <p:nvPr>
            <p:ph sz="half" idx="2"/>
          </p:nvPr>
        </p:nvSpPr>
        <p:spPr>
          <a:xfrm>
            <a:off x="4214813" y="1428750"/>
            <a:ext cx="4643437" cy="5143500"/>
          </a:xfrm>
        </p:spPr>
        <p:txBody>
          <a:bodyPr/>
          <a:lstStyle/>
          <a:p>
            <a:pPr eaLnBrk="1" hangingPunct="1">
              <a:buFont typeface="Arial" charset="0"/>
              <a:buNone/>
            </a:pPr>
            <a:r>
              <a:rPr lang="uk-UA" sz="2400" b="1" smtClean="0"/>
              <a:t>Прокопчук С. Стежинами духовності: На допомогу вчителям, катехитам та вихователям. – К., 2011.-426 с..</a:t>
            </a:r>
          </a:p>
          <a:p>
            <a:pPr eaLnBrk="1" hangingPunct="1">
              <a:buFont typeface="Arial" charset="0"/>
              <a:buNone/>
            </a:pPr>
            <a:r>
              <a:rPr lang="uk-UA" sz="1400" smtClean="0"/>
              <a:t>Видання містить конспекти чотирнадцяти уроків-”стежинок”: Поваги, Послуху, Терпеливості, Смирення, Милосердя, Чесності, Вдячності, Щедрості, Мудрості, Співчуття, Доброти, Працелюбності, Прощення, Любові. Книжка має на меті допомогти вчителям християнської етики, недільної школи, вихователям груп продовженого дня, педагогам-організаторам, провідникам християнських спільнот і таборів, практичним психологам, усім, хто прагне бачити наших дітей духовно багатими, гармонійно розвиненими особистостями. Видання призначене для праці з дітьми молодшого та середнього шкільного віку. Книжка стане помічником у формуванні духовних цінностей дітей, набуття ними соціального досвіду, а також у мотиваційній сфері їхньої життєдіяльності....</a:t>
            </a:r>
          </a:p>
        </p:txBody>
      </p:sp>
      <p:pic>
        <p:nvPicPr>
          <p:cNvPr id="38916" name="Picture 2"/>
          <p:cNvPicPr>
            <a:picLocks noGrp="1" noChangeAspect="1" noChangeArrowheads="1"/>
          </p:cNvPicPr>
          <p:nvPr>
            <p:ph sz="half" idx="1"/>
          </p:nvPr>
        </p:nvPicPr>
        <p:blipFill>
          <a:blip r:embed="rId2"/>
          <a:srcRect/>
          <a:stretch>
            <a:fillRect/>
          </a:stretch>
        </p:blipFill>
        <p:spPr>
          <a:xfrm>
            <a:off x="714375" y="1857375"/>
            <a:ext cx="3000375" cy="42148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mtClean="0"/>
              <a:t>Зовнішнє Незалежне оцінювання</a:t>
            </a:r>
            <a:endParaRPr lang="ru-RU" smtClean="0"/>
          </a:p>
        </p:txBody>
      </p:sp>
      <p:sp>
        <p:nvSpPr>
          <p:cNvPr id="39939" name="Содержимое 3"/>
          <p:cNvSpPr>
            <a:spLocks noGrp="1"/>
          </p:cNvSpPr>
          <p:nvPr>
            <p:ph sz="half" idx="2"/>
          </p:nvPr>
        </p:nvSpPr>
        <p:spPr/>
        <p:txBody>
          <a:bodyPr/>
          <a:lstStyle/>
          <a:p>
            <a:pPr eaLnBrk="1" hangingPunct="1">
              <a:buFont typeface="Arial" charset="0"/>
              <a:buNone/>
            </a:pPr>
            <a:r>
              <a:rPr lang="uk-UA" sz="2000" b="1" smtClean="0"/>
              <a:t>Ломакович С. В., Панченков А. О., Озеряна К. В. Зовнішнє Незалежне Оцінювання.- К.: УЦПА, 2013.</a:t>
            </a:r>
          </a:p>
          <a:p>
            <a:pPr eaLnBrk="1" hangingPunct="1">
              <a:buFont typeface="Arial" charset="0"/>
              <a:buNone/>
            </a:pPr>
            <a:r>
              <a:rPr lang="uk-UA" sz="1800" smtClean="0"/>
              <a:t>Матеріал посібника, що відповідає програмовим вимогам ЗНО-2013 та ДПА з української мови, обіймає повний шкільний курс від 5 до 11 класу. Опрацювання теоретичних відомостей, виконання тематичних і тренувальних тестів та контрольних робіт розраховані на 100 днів підготовки до ЗНО та ДПА. Призначається для випускників (у тому числі й минулих років) шкіл, ліцеїв, гімназій, які готуються до вступу до вищих навчальних закладів.</a:t>
            </a:r>
          </a:p>
        </p:txBody>
      </p:sp>
      <p:pic>
        <p:nvPicPr>
          <p:cNvPr id="39940" name="Picture 2"/>
          <p:cNvPicPr>
            <a:picLocks noGrp="1" noChangeAspect="1" noChangeArrowheads="1"/>
          </p:cNvPicPr>
          <p:nvPr>
            <p:ph sz="half" idx="1"/>
          </p:nvPr>
        </p:nvPicPr>
        <p:blipFill>
          <a:blip r:embed="rId2"/>
          <a:srcRect/>
          <a:stretch>
            <a:fillRect/>
          </a:stretch>
        </p:blipFill>
        <p:spPr>
          <a:xfrm>
            <a:off x="214313" y="1928813"/>
            <a:ext cx="4286250" cy="407193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mtClean="0"/>
              <a:t>Зовнішнє Незалежне оцінювання</a:t>
            </a:r>
            <a:endParaRPr lang="ru-RU" smtClean="0"/>
          </a:p>
        </p:txBody>
      </p:sp>
      <p:sp>
        <p:nvSpPr>
          <p:cNvPr id="3" name="Содержимое 2"/>
          <p:cNvSpPr>
            <a:spLocks noGrp="1"/>
          </p:cNvSpPr>
          <p:nvPr>
            <p:ph sz="half" idx="1"/>
          </p:nvPr>
        </p:nvSpPr>
        <p:spPr/>
        <p:txBody>
          <a:bodyPr rtlCol="0">
            <a:normAutofit fontScale="62500" lnSpcReduction="20000"/>
          </a:bodyPr>
          <a:lstStyle/>
          <a:p>
            <a:pPr eaLnBrk="1" fontAlgn="auto" hangingPunct="1">
              <a:spcAft>
                <a:spcPts val="0"/>
              </a:spcAft>
              <a:buFont typeface="Arial" pitchFamily="34" charset="0"/>
              <a:buNone/>
              <a:defRPr/>
            </a:pPr>
            <a:r>
              <a:rPr lang="uk-UA" sz="3400" b="1" dirty="0" smtClean="0"/>
              <a:t>Бондар В.В. Та інші. Зовнішнє  Незалежне Оцінювання: Історія України/ Бондар В. М., Бондар В. В., Гончар В. А. – К.: </a:t>
            </a:r>
            <a:r>
              <a:rPr lang="uk-UA" sz="3400" b="1" dirty="0" err="1" smtClean="0"/>
              <a:t>Генеза</a:t>
            </a:r>
            <a:r>
              <a:rPr lang="uk-UA" sz="3400" b="1" dirty="0" smtClean="0"/>
              <a:t>, 2013.- 296 с..</a:t>
            </a:r>
          </a:p>
          <a:p>
            <a:pPr eaLnBrk="1" fontAlgn="auto" hangingPunct="1">
              <a:spcAft>
                <a:spcPts val="0"/>
              </a:spcAft>
              <a:buFont typeface="Arial" pitchFamily="34" charset="0"/>
              <a:buChar char="•"/>
              <a:defRPr/>
            </a:pPr>
            <a:endParaRPr lang="uk-UA" dirty="0" smtClean="0"/>
          </a:p>
          <a:p>
            <a:pPr eaLnBrk="1" fontAlgn="auto" hangingPunct="1">
              <a:spcAft>
                <a:spcPts val="0"/>
              </a:spcAft>
              <a:buFont typeface="Arial" pitchFamily="34" charset="0"/>
              <a:buChar char="•"/>
              <a:defRPr/>
            </a:pPr>
            <a:r>
              <a:rPr lang="uk-UA" sz="3200" dirty="0" smtClean="0"/>
              <a:t> Довідник складається з теоретичної і практичної частин. Перша включає таблиці і схеми, які покращать сприйняття, систематизацію і запам’ятовування навчального матеріалу. Друга – 7 варіантів тренувальних тестів для закріплення вивченого. Наприкінці вміщено відповіді на всі завдання.</a:t>
            </a:r>
          </a:p>
          <a:p>
            <a:pPr eaLnBrk="1" fontAlgn="auto" hangingPunct="1">
              <a:spcAft>
                <a:spcPts val="0"/>
              </a:spcAft>
              <a:buFont typeface="Arial" pitchFamily="34" charset="0"/>
              <a:buChar char="•"/>
              <a:defRPr/>
            </a:pPr>
            <a:endParaRPr lang="uk-UA" sz="3200" dirty="0"/>
          </a:p>
        </p:txBody>
      </p:sp>
      <p:pic>
        <p:nvPicPr>
          <p:cNvPr id="40964" name="Picture 2"/>
          <p:cNvPicPr>
            <a:picLocks noGrp="1" noChangeAspect="1" noChangeArrowheads="1"/>
          </p:cNvPicPr>
          <p:nvPr>
            <p:ph sz="half" idx="2"/>
          </p:nvPr>
        </p:nvPicPr>
        <p:blipFill>
          <a:blip r:embed="rId2"/>
          <a:srcRect/>
          <a:stretch>
            <a:fillRect/>
          </a:stretch>
        </p:blipFill>
        <p:spPr>
          <a:xfrm>
            <a:off x="4929188" y="1643063"/>
            <a:ext cx="3714750" cy="47148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14813" y="1285875"/>
            <a:ext cx="4714875" cy="5286375"/>
          </a:xfrm>
        </p:spPr>
        <p:txBody>
          <a:bodyPr rtlCol="0">
            <a:normAutofit fontScale="25000" lnSpcReduction="20000"/>
          </a:bodyPr>
          <a:lstStyle/>
          <a:p>
            <a:pPr eaLnBrk="1" fontAlgn="auto" hangingPunct="1">
              <a:spcAft>
                <a:spcPts val="0"/>
              </a:spcAft>
              <a:buFont typeface="Arial" pitchFamily="34" charset="0"/>
              <a:buNone/>
              <a:defRPr/>
            </a:pPr>
            <a:endParaRPr lang="ru-RU" sz="6400" dirty="0" smtClean="0"/>
          </a:p>
          <a:p>
            <a:pPr eaLnBrk="1" fontAlgn="auto" hangingPunct="1">
              <a:spcAft>
                <a:spcPts val="0"/>
              </a:spcAft>
              <a:buFont typeface="Arial" pitchFamily="34" charset="0"/>
              <a:buNone/>
              <a:defRPr/>
            </a:pPr>
            <a:r>
              <a:rPr lang="uk-UA" sz="9600" b="1" dirty="0" smtClean="0"/>
              <a:t> Власов В. С. Історія України. Посібник для підготовки до ДПА та ЗНО. К.: </a:t>
            </a:r>
            <a:r>
              <a:rPr lang="uk-UA" sz="9600" b="1" dirty="0" err="1" smtClean="0"/>
              <a:t>Генеза</a:t>
            </a:r>
            <a:r>
              <a:rPr lang="uk-UA" sz="9600" b="1" dirty="0" smtClean="0"/>
              <a:t>, 2012.- 160 с.</a:t>
            </a:r>
          </a:p>
          <a:p>
            <a:pPr eaLnBrk="1" fontAlgn="auto" hangingPunct="1">
              <a:spcAft>
                <a:spcPts val="0"/>
              </a:spcAft>
              <a:buFont typeface="Arial" pitchFamily="34" charset="0"/>
              <a:buNone/>
              <a:defRPr/>
            </a:pPr>
            <a:r>
              <a:rPr lang="uk-UA" sz="6400" dirty="0" smtClean="0"/>
              <a:t> У навчальному посібнику повністю охоплено зміст знань зі шкільного курсу історії України. Робота із запропонованим посібником дає змогу повноцінно підготуватися до складання ЗНО та ДПА з курсу історії України. Запропоновані в кожному розділі тренувальні тестові завдання складаються з усіх типів завдань, що їх використовують для перевірки історичної компетентності абітурієнтів: завдання з вибором однієї правильної відповіді; завдання на встановлення відповідності; завдання на встановлення правильної послідовності; завдання з короткою відповіддю множинного вибору. Варіанти відповідей до завдань підібрано коректно (усі однорідні та правдоподібні), що істотно поліпшує якість підготовки. У посібнику вміщено відповіді на всі завдання</a:t>
            </a:r>
            <a:r>
              <a:rPr lang="uk-UA" dirty="0" smtClean="0"/>
              <a:t>.</a:t>
            </a:r>
            <a:endParaRPr lang="uk-UA" dirty="0"/>
          </a:p>
        </p:txBody>
      </p:sp>
      <p:pic>
        <p:nvPicPr>
          <p:cNvPr id="41987" name="Picture 2"/>
          <p:cNvPicPr>
            <a:picLocks noGrp="1" noChangeAspect="1" noChangeArrowheads="1"/>
          </p:cNvPicPr>
          <p:nvPr>
            <p:ph sz="half" idx="1"/>
          </p:nvPr>
        </p:nvPicPr>
        <p:blipFill>
          <a:blip r:embed="rId2"/>
          <a:srcRect/>
          <a:stretch>
            <a:fillRect/>
          </a:stretch>
        </p:blipFill>
        <p:spPr>
          <a:xfrm>
            <a:off x="428625" y="1643063"/>
            <a:ext cx="3429000" cy="4643437"/>
          </a:xfrm>
        </p:spPr>
      </p:pic>
      <p:sp>
        <p:nvSpPr>
          <p:cNvPr id="5" name="Заголовок 4"/>
          <p:cNvSpPr>
            <a:spLocks noGrp="1"/>
          </p:cNvSpPr>
          <p:nvPr>
            <p:ph type="title"/>
          </p:nvPr>
        </p:nvSpPr>
        <p:spPr/>
        <p:txBody>
          <a:bodyPr>
            <a:normAutofit/>
          </a:bodyPr>
          <a:lstStyle/>
          <a:p>
            <a:pPr eaLnBrk="1" hangingPunct="1"/>
            <a:r>
              <a:rPr lang="uk-UA" smtClean="0"/>
              <a:t>Зовнішнє Незалежне оцінювання</a:t>
            </a:r>
            <a:endParaRPr lang="ru-RU"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mtClean="0"/>
              <a:t>Зовнішнє Незалежне оцінювання</a:t>
            </a:r>
            <a:endParaRPr lang="ru-RU" smtClean="0"/>
          </a:p>
        </p:txBody>
      </p:sp>
      <p:sp>
        <p:nvSpPr>
          <p:cNvPr id="3" name="Содержимое 2"/>
          <p:cNvSpPr>
            <a:spLocks noGrp="1"/>
          </p:cNvSpPr>
          <p:nvPr>
            <p:ph sz="half" idx="1"/>
          </p:nvPr>
        </p:nvSpPr>
        <p:spPr/>
        <p:txBody>
          <a:bodyPr rtlCol="0">
            <a:normAutofit fontScale="25000" lnSpcReduction="20000"/>
          </a:bodyPr>
          <a:lstStyle/>
          <a:p>
            <a:pPr eaLnBrk="1" fontAlgn="auto" hangingPunct="1">
              <a:spcAft>
                <a:spcPts val="0"/>
              </a:spcAft>
              <a:buFont typeface="Arial" pitchFamily="34" charset="0"/>
              <a:buNone/>
              <a:defRPr/>
            </a:pPr>
            <a:r>
              <a:rPr lang="uk-UA" sz="8000" b="1" dirty="0" smtClean="0"/>
              <a:t>Лебедєва Ю.Г. Історія України. Довідник для підготовки до ЗНО.: Повний шкільний курс. – К.: </a:t>
            </a:r>
            <a:r>
              <a:rPr lang="uk-UA" sz="8000" b="1" dirty="0" err="1" smtClean="0"/>
              <a:t>Генеза</a:t>
            </a:r>
            <a:r>
              <a:rPr lang="uk-UA" sz="8000" b="1" dirty="0" smtClean="0"/>
              <a:t>, 2013. – 296 с..</a:t>
            </a:r>
          </a:p>
          <a:p>
            <a:pPr eaLnBrk="1" fontAlgn="auto" hangingPunct="1">
              <a:spcAft>
                <a:spcPts val="0"/>
              </a:spcAft>
              <a:buFont typeface="Arial" pitchFamily="34" charset="0"/>
              <a:buNone/>
              <a:defRPr/>
            </a:pPr>
            <a:endParaRPr lang="uk-UA" sz="7200" dirty="0" smtClean="0"/>
          </a:p>
          <a:p>
            <a:pPr eaLnBrk="1" fontAlgn="auto" hangingPunct="1">
              <a:spcAft>
                <a:spcPts val="0"/>
              </a:spcAft>
              <a:buFont typeface="Arial" pitchFamily="34" charset="0"/>
              <a:buNone/>
              <a:defRPr/>
            </a:pPr>
            <a:r>
              <a:rPr lang="uk-UA" sz="7200" dirty="0" smtClean="0"/>
              <a:t> Пропонований довідник призначений для ґрунтовної та ефективної підготовки абітурієнтів до зовнішнього незалежного оцінювання. Зміст теоретичного матеріалу відповідає основним розділам програми з історії України для ЗНО, що допоможе системно повторити та засвоїти ключові теми курсу від найдавніших часів до сьогодення. З метою самоконтролю за рівнем підготовки у посібнику пропонуються стандартизовані тестові завдання, аналогічні до тих, які випускники виконуватимуть під час ЗНО, та ключі (відповіді) до них.</a:t>
            </a:r>
          </a:p>
          <a:p>
            <a:pPr eaLnBrk="1" fontAlgn="auto" hangingPunct="1">
              <a:spcAft>
                <a:spcPts val="0"/>
              </a:spcAft>
              <a:buFont typeface="Arial" pitchFamily="34" charset="0"/>
              <a:buChar char="•"/>
              <a:defRPr/>
            </a:pPr>
            <a:endParaRPr lang="ru-RU" dirty="0"/>
          </a:p>
        </p:txBody>
      </p:sp>
      <p:pic>
        <p:nvPicPr>
          <p:cNvPr id="43012" name="Picture 5"/>
          <p:cNvPicPr>
            <a:picLocks noGrp="1" noChangeAspect="1" noChangeArrowheads="1"/>
          </p:cNvPicPr>
          <p:nvPr>
            <p:ph sz="half" idx="2"/>
          </p:nvPr>
        </p:nvPicPr>
        <p:blipFill>
          <a:blip r:embed="rId2"/>
          <a:srcRect/>
          <a:stretch>
            <a:fillRect/>
          </a:stretch>
        </p:blipFill>
        <p:spPr>
          <a:xfrm>
            <a:off x="5214938" y="1500188"/>
            <a:ext cx="3714750" cy="507206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mtClean="0"/>
              <a:t>Зовнішнє Незалежне оцінювання</a:t>
            </a:r>
            <a:endParaRPr lang="ru-RU" smtClean="0"/>
          </a:p>
        </p:txBody>
      </p:sp>
      <p:sp>
        <p:nvSpPr>
          <p:cNvPr id="44035" name="Содержимое 3"/>
          <p:cNvSpPr>
            <a:spLocks noGrp="1"/>
          </p:cNvSpPr>
          <p:nvPr>
            <p:ph sz="half" idx="2"/>
          </p:nvPr>
        </p:nvSpPr>
        <p:spPr>
          <a:xfrm>
            <a:off x="4000500" y="1285875"/>
            <a:ext cx="4929188" cy="5357813"/>
          </a:xfrm>
        </p:spPr>
        <p:txBody>
          <a:bodyPr/>
          <a:lstStyle/>
          <a:p>
            <a:pPr eaLnBrk="1" hangingPunct="1">
              <a:buFont typeface="Arial" charset="0"/>
              <a:buNone/>
            </a:pPr>
            <a:r>
              <a:rPr lang="ru-RU" sz="2400" b="1" smtClean="0"/>
              <a:t> </a:t>
            </a:r>
            <a:r>
              <a:rPr lang="uk-UA" sz="2400" b="1" smtClean="0"/>
              <a:t>Коляда І.А., Кирієнко О. Ю. Історія України. ЗНО за 30 днів. – К.: Генеза, 2013. – 256 с.</a:t>
            </a:r>
            <a:endParaRPr lang="uk-UA" sz="1600" smtClean="0"/>
          </a:p>
          <a:p>
            <a:pPr eaLnBrk="1" hangingPunct="1">
              <a:buFont typeface="Arial" charset="0"/>
              <a:buNone/>
            </a:pPr>
            <a:r>
              <a:rPr lang="uk-UA" sz="1800" smtClean="0"/>
              <a:t> Запропонований посібник дає змогу протягом 30 днів повноцінно підготуватися до складання ЗНО з курсу історії України. У посібнику до кожного дня подано теоретичний матеріал, основні дати та поняття, наочний матеріал (картосхеми та ілюстрації), біографічні відомості про історичних діячів, наприкінці ─ тестові завдання на закріплення навчального матеріалу. Вміщено два демонстраційні тести зовнішнього незалежного оцінювання (вступний і заключний), а також систему тренувальних тестів до всіх тем, передбачених програмою, з відповідями до кожного завдання. </a:t>
            </a:r>
          </a:p>
          <a:p>
            <a:pPr eaLnBrk="1" hangingPunct="1"/>
            <a:endParaRPr lang="uk-UA" sz="1800" smtClean="0"/>
          </a:p>
          <a:p>
            <a:pPr eaLnBrk="1" hangingPunct="1">
              <a:buFont typeface="Arial" charset="0"/>
              <a:buNone/>
            </a:pPr>
            <a:endParaRPr lang="uk-UA" sz="1800" smtClean="0"/>
          </a:p>
        </p:txBody>
      </p:sp>
      <p:pic>
        <p:nvPicPr>
          <p:cNvPr id="44036" name="Picture 2"/>
          <p:cNvPicPr>
            <a:picLocks noGrp="1" noChangeAspect="1" noChangeArrowheads="1"/>
          </p:cNvPicPr>
          <p:nvPr>
            <p:ph sz="half" idx="1"/>
          </p:nvPr>
        </p:nvPicPr>
        <p:blipFill>
          <a:blip r:embed="rId2"/>
          <a:srcRect/>
          <a:stretch>
            <a:fillRect/>
          </a:stretch>
        </p:blipFill>
        <p:spPr>
          <a:xfrm>
            <a:off x="357188" y="1714500"/>
            <a:ext cx="3500437" cy="4572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z="4000" smtClean="0"/>
              <a:t>Психолого-педагогічне забезпечення навчально-виховного процесу в школі дуже актуально</a:t>
            </a:r>
            <a:endParaRPr lang="ru-RU" sz="4000" smtClean="0"/>
          </a:p>
        </p:txBody>
      </p:sp>
      <p:sp>
        <p:nvSpPr>
          <p:cNvPr id="16387" name="Содержимое 3"/>
          <p:cNvSpPr>
            <a:spLocks noGrp="1"/>
          </p:cNvSpPr>
          <p:nvPr>
            <p:ph sz="half" idx="2"/>
          </p:nvPr>
        </p:nvSpPr>
        <p:spPr>
          <a:xfrm>
            <a:off x="4648200" y="1773238"/>
            <a:ext cx="4038600" cy="4535487"/>
          </a:xfrm>
        </p:spPr>
        <p:txBody>
          <a:bodyPr/>
          <a:lstStyle/>
          <a:p>
            <a:pPr eaLnBrk="1" hangingPunct="1">
              <a:buFont typeface="Arial" charset="0"/>
              <a:buNone/>
            </a:pPr>
            <a:r>
              <a:rPr lang="uk-UA" sz="1200" smtClean="0"/>
              <a:t> </a:t>
            </a:r>
            <a:r>
              <a:rPr lang="uk-UA" sz="1400" smtClean="0"/>
              <a:t>У сучасній теорії та практиці виховання чітко простежуються дві провідні тенденції: тенденція до глибокого аналізу різних сфер особистості людини і тенденція до технологізації процесу виховання. </a:t>
            </a:r>
          </a:p>
          <a:p>
            <a:pPr eaLnBrk="1" hangingPunct="1">
              <a:buFont typeface="Arial" charset="0"/>
              <a:buNone/>
            </a:pPr>
            <a:r>
              <a:rPr lang="uk-UA" sz="1400" smtClean="0"/>
              <a:t> Процес створення виховних технологій складний і різноманітний і пред'являє до педагога певні вимоги. Для успішної діяльності вихователя в цьому напрямку необхідні наступні умови: </a:t>
            </a:r>
          </a:p>
          <a:p>
            <a:pPr eaLnBrk="1" hangingPunct="1">
              <a:buFont typeface="Arial" charset="0"/>
              <a:buNone/>
            </a:pPr>
            <a:r>
              <a:rPr lang="uk-UA" sz="1400" smtClean="0"/>
              <a:t>      1. Установка вихователя на технологію, розвиваючу індивідуальність школяра. </a:t>
            </a:r>
          </a:p>
          <a:p>
            <a:pPr eaLnBrk="1" hangingPunct="1">
              <a:buFont typeface="Arial" charset="0"/>
              <a:buNone/>
            </a:pPr>
            <a:r>
              <a:rPr lang="uk-UA" sz="1400" smtClean="0"/>
              <a:t>      2.  Знання індивідуальних особливостей кожного школяра і рівня сформованості класного колективу. </a:t>
            </a:r>
          </a:p>
          <a:p>
            <a:pPr eaLnBrk="1" hangingPunct="1">
              <a:buFont typeface="Arial" charset="0"/>
              <a:buNone/>
            </a:pPr>
            <a:r>
              <a:rPr lang="uk-UA" sz="1400" smtClean="0"/>
              <a:t>     3. Аналіз наявних виховних ресурсів і вміння проектувати, планувати, розподіляти мети. </a:t>
            </a:r>
          </a:p>
          <a:p>
            <a:pPr eaLnBrk="1" hangingPunct="1">
              <a:buFont typeface="Arial" charset="0"/>
              <a:buNone/>
            </a:pPr>
            <a:r>
              <a:rPr lang="uk-UA" sz="1400" smtClean="0"/>
              <a:t>     4. Уміння організовувати і аналізувати діяльність. </a:t>
            </a:r>
          </a:p>
          <a:p>
            <a:pPr eaLnBrk="1" hangingPunct="1">
              <a:buFont typeface="Arial" charset="0"/>
              <a:buNone/>
            </a:pPr>
            <a:r>
              <a:rPr lang="uk-UA" sz="1400" smtClean="0"/>
              <a:t>     5. Бачення застаріння технології і вміння перебудовувати її.</a:t>
            </a:r>
          </a:p>
          <a:p>
            <a:pPr eaLnBrk="1" hangingPunct="1">
              <a:buFont typeface="Arial" charset="0"/>
              <a:buNone/>
            </a:pPr>
            <a:r>
              <a:rPr lang="uk-UA" sz="1400" smtClean="0"/>
              <a:t>     6. Наявність в школі психолого-педагогічної літератури і вміння користуватися нею.</a:t>
            </a:r>
          </a:p>
        </p:txBody>
      </p:sp>
      <p:pic>
        <p:nvPicPr>
          <p:cNvPr id="16388" name="Picture 2"/>
          <p:cNvPicPr>
            <a:picLocks noGrp="1" noChangeAspect="1" noChangeArrowheads="1"/>
          </p:cNvPicPr>
          <p:nvPr>
            <p:ph sz="half" idx="1"/>
          </p:nvPr>
        </p:nvPicPr>
        <p:blipFill>
          <a:blip r:embed="rId2"/>
          <a:srcRect/>
          <a:stretch>
            <a:fillRect/>
          </a:stretch>
        </p:blipFill>
        <p:spPr>
          <a:xfrm>
            <a:off x="179388" y="1844675"/>
            <a:ext cx="1871662" cy="4846638"/>
          </a:xfrm>
        </p:spPr>
      </p:pic>
      <p:pic>
        <p:nvPicPr>
          <p:cNvPr id="16389" name="Picture 3"/>
          <p:cNvPicPr>
            <a:picLocks noChangeAspect="1" noChangeArrowheads="1"/>
          </p:cNvPicPr>
          <p:nvPr/>
        </p:nvPicPr>
        <p:blipFill>
          <a:blip r:embed="rId3"/>
          <a:srcRect/>
          <a:stretch>
            <a:fillRect/>
          </a:stretch>
        </p:blipFill>
        <p:spPr bwMode="auto">
          <a:xfrm>
            <a:off x="2195513" y="1844675"/>
            <a:ext cx="2376487" cy="1439863"/>
          </a:xfrm>
          <a:prstGeom prst="rect">
            <a:avLst/>
          </a:prstGeom>
          <a:noFill/>
          <a:ln w="9525">
            <a:noFill/>
            <a:miter lim="800000"/>
            <a:headEnd/>
            <a:tailEnd/>
          </a:ln>
        </p:spPr>
      </p:pic>
      <p:pic>
        <p:nvPicPr>
          <p:cNvPr id="16390" name="Picture 5"/>
          <p:cNvPicPr>
            <a:picLocks noChangeAspect="1" noChangeArrowheads="1"/>
          </p:cNvPicPr>
          <p:nvPr/>
        </p:nvPicPr>
        <p:blipFill>
          <a:blip r:embed="rId4"/>
          <a:srcRect/>
          <a:stretch>
            <a:fillRect/>
          </a:stretch>
        </p:blipFill>
        <p:spPr bwMode="auto">
          <a:xfrm>
            <a:off x="2195513" y="4941888"/>
            <a:ext cx="2376487" cy="1778000"/>
          </a:xfrm>
          <a:prstGeom prst="rect">
            <a:avLst/>
          </a:prstGeom>
          <a:noFill/>
          <a:ln w="9525">
            <a:noFill/>
            <a:miter lim="800000"/>
            <a:headEnd/>
            <a:tailEnd/>
          </a:ln>
        </p:spPr>
      </p:pic>
      <p:pic>
        <p:nvPicPr>
          <p:cNvPr id="16391" name="Picture 6"/>
          <p:cNvPicPr>
            <a:picLocks noChangeAspect="1" noChangeArrowheads="1"/>
          </p:cNvPicPr>
          <p:nvPr/>
        </p:nvPicPr>
        <p:blipFill>
          <a:blip r:embed="rId5"/>
          <a:srcRect/>
          <a:stretch>
            <a:fillRect/>
          </a:stretch>
        </p:blipFill>
        <p:spPr bwMode="auto">
          <a:xfrm>
            <a:off x="2195513" y="3357563"/>
            <a:ext cx="2376487"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rot="-1200000">
            <a:off x="357188" y="428625"/>
            <a:ext cx="1857375" cy="1714500"/>
          </a:xfrm>
          <a:prstGeom prst="rect">
            <a:avLst/>
          </a:prstGeom>
          <a:noFill/>
          <a:ln w="9525">
            <a:noFill/>
            <a:miter lim="800000"/>
            <a:headEnd/>
            <a:tailEnd/>
          </a:ln>
        </p:spPr>
      </p:pic>
      <p:pic>
        <p:nvPicPr>
          <p:cNvPr id="45059" name="Picture 3"/>
          <p:cNvPicPr>
            <a:picLocks noChangeAspect="1" noChangeArrowheads="1"/>
          </p:cNvPicPr>
          <p:nvPr/>
        </p:nvPicPr>
        <p:blipFill>
          <a:blip r:embed="rId3"/>
          <a:srcRect/>
          <a:stretch>
            <a:fillRect/>
          </a:stretch>
        </p:blipFill>
        <p:spPr bwMode="auto">
          <a:xfrm>
            <a:off x="1714500" y="2428875"/>
            <a:ext cx="1219200" cy="1428750"/>
          </a:xfrm>
          <a:prstGeom prst="rect">
            <a:avLst/>
          </a:prstGeom>
          <a:noFill/>
          <a:ln w="9525">
            <a:noFill/>
            <a:miter lim="800000"/>
            <a:headEnd/>
            <a:tailEnd/>
          </a:ln>
        </p:spPr>
      </p:pic>
      <p:pic>
        <p:nvPicPr>
          <p:cNvPr id="45060" name="Picture 5"/>
          <p:cNvPicPr>
            <a:picLocks noChangeAspect="1" noChangeArrowheads="1"/>
          </p:cNvPicPr>
          <p:nvPr/>
        </p:nvPicPr>
        <p:blipFill>
          <a:blip r:embed="rId4"/>
          <a:srcRect/>
          <a:stretch>
            <a:fillRect/>
          </a:stretch>
        </p:blipFill>
        <p:spPr bwMode="auto">
          <a:xfrm rot="-1320000">
            <a:off x="627063" y="4484688"/>
            <a:ext cx="1785937" cy="1785937"/>
          </a:xfrm>
          <a:prstGeom prst="rect">
            <a:avLst/>
          </a:prstGeom>
          <a:noFill/>
          <a:ln w="9525">
            <a:noFill/>
            <a:miter lim="800000"/>
            <a:headEnd/>
            <a:tailEnd/>
          </a:ln>
        </p:spPr>
      </p:pic>
      <p:pic>
        <p:nvPicPr>
          <p:cNvPr id="45061" name="Picture 14"/>
          <p:cNvPicPr>
            <a:picLocks noChangeAspect="1" noChangeArrowheads="1"/>
          </p:cNvPicPr>
          <p:nvPr/>
        </p:nvPicPr>
        <p:blipFill>
          <a:blip r:embed="rId5"/>
          <a:srcRect/>
          <a:stretch>
            <a:fillRect/>
          </a:stretch>
        </p:blipFill>
        <p:spPr bwMode="auto">
          <a:xfrm>
            <a:off x="6215063" y="2428875"/>
            <a:ext cx="1219200" cy="1428750"/>
          </a:xfrm>
          <a:prstGeom prst="rect">
            <a:avLst/>
          </a:prstGeom>
          <a:noFill/>
          <a:ln w="9525">
            <a:noFill/>
            <a:miter lim="800000"/>
            <a:headEnd/>
            <a:tailEnd/>
          </a:ln>
        </p:spPr>
      </p:pic>
      <p:pic>
        <p:nvPicPr>
          <p:cNvPr id="45062" name="Picture 17"/>
          <p:cNvPicPr>
            <a:picLocks noChangeAspect="1" noChangeArrowheads="1"/>
          </p:cNvPicPr>
          <p:nvPr/>
        </p:nvPicPr>
        <p:blipFill>
          <a:blip r:embed="rId6"/>
          <a:srcRect/>
          <a:stretch>
            <a:fillRect/>
          </a:stretch>
        </p:blipFill>
        <p:spPr bwMode="auto">
          <a:xfrm rot="1560000">
            <a:off x="6938963" y="4616450"/>
            <a:ext cx="1576387" cy="1714500"/>
          </a:xfrm>
          <a:prstGeom prst="rect">
            <a:avLst/>
          </a:prstGeom>
          <a:noFill/>
          <a:ln w="9525">
            <a:noFill/>
            <a:miter lim="800000"/>
            <a:headEnd/>
            <a:tailEnd/>
          </a:ln>
        </p:spPr>
      </p:pic>
      <p:pic>
        <p:nvPicPr>
          <p:cNvPr id="45063" name="Picture 15"/>
          <p:cNvPicPr>
            <a:picLocks noChangeAspect="1" noChangeArrowheads="1"/>
          </p:cNvPicPr>
          <p:nvPr/>
        </p:nvPicPr>
        <p:blipFill>
          <a:blip r:embed="rId7"/>
          <a:srcRect/>
          <a:stretch>
            <a:fillRect/>
          </a:stretch>
        </p:blipFill>
        <p:spPr bwMode="auto">
          <a:xfrm rot="1380000">
            <a:off x="6762750" y="544513"/>
            <a:ext cx="1884363" cy="1604962"/>
          </a:xfrm>
          <a:prstGeom prst="rect">
            <a:avLst/>
          </a:prstGeom>
          <a:noFill/>
          <a:ln w="9525">
            <a:noFill/>
            <a:miter lim="800000"/>
            <a:headEnd/>
            <a:tailEnd/>
          </a:ln>
        </p:spPr>
      </p:pic>
      <p:pic>
        <p:nvPicPr>
          <p:cNvPr id="45064" name="Picture 16"/>
          <p:cNvPicPr>
            <a:picLocks noChangeAspect="1" noChangeArrowheads="1"/>
          </p:cNvPicPr>
          <p:nvPr/>
        </p:nvPicPr>
        <p:blipFill>
          <a:blip r:embed="rId8"/>
          <a:srcRect/>
          <a:stretch>
            <a:fillRect/>
          </a:stretch>
        </p:blipFill>
        <p:spPr bwMode="auto">
          <a:xfrm>
            <a:off x="3643313" y="2214563"/>
            <a:ext cx="2000250" cy="2357437"/>
          </a:xfrm>
          <a:prstGeom prst="rect">
            <a:avLst/>
          </a:prstGeom>
          <a:noFill/>
          <a:ln w="9525">
            <a:noFill/>
            <a:miter lim="800000"/>
            <a:headEnd/>
            <a:tailEnd/>
          </a:ln>
        </p:spPr>
      </p:pic>
      <p:pic>
        <p:nvPicPr>
          <p:cNvPr id="45065" name="Picture 9"/>
          <p:cNvPicPr>
            <a:picLocks noChangeAspect="1" noChangeArrowheads="1"/>
          </p:cNvPicPr>
          <p:nvPr/>
        </p:nvPicPr>
        <p:blipFill>
          <a:blip r:embed="rId9"/>
          <a:srcRect/>
          <a:stretch>
            <a:fillRect/>
          </a:stretch>
        </p:blipFill>
        <p:spPr bwMode="auto">
          <a:xfrm>
            <a:off x="3714750" y="5072063"/>
            <a:ext cx="1928813" cy="1428750"/>
          </a:xfrm>
          <a:prstGeom prst="rect">
            <a:avLst/>
          </a:prstGeom>
          <a:noFill/>
          <a:ln w="9525">
            <a:noFill/>
            <a:miter lim="800000"/>
            <a:headEnd/>
            <a:tailEnd/>
          </a:ln>
        </p:spPr>
      </p:pic>
      <p:pic>
        <p:nvPicPr>
          <p:cNvPr id="45066" name="Picture 11"/>
          <p:cNvPicPr>
            <a:picLocks noChangeAspect="1" noChangeArrowheads="1"/>
          </p:cNvPicPr>
          <p:nvPr/>
        </p:nvPicPr>
        <p:blipFill>
          <a:blip r:embed="rId10"/>
          <a:srcRect/>
          <a:stretch>
            <a:fillRect/>
          </a:stretch>
        </p:blipFill>
        <p:spPr bwMode="auto">
          <a:xfrm>
            <a:off x="3643313" y="285750"/>
            <a:ext cx="1785937"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uk-UA" dirty="0" smtClean="0"/>
              <a:t>Психолого-педагогічна література:</a:t>
            </a:r>
            <a:br>
              <a:rPr lang="uk-UA" dirty="0" smtClean="0"/>
            </a:br>
            <a:r>
              <a:rPr lang="uk-UA" dirty="0" smtClean="0"/>
              <a:t>список рекомендованої літератури.</a:t>
            </a:r>
            <a:endParaRPr lang="ru-RU" dirty="0"/>
          </a:p>
        </p:txBody>
      </p:sp>
      <p:sp>
        <p:nvSpPr>
          <p:cNvPr id="46083" name="Содержимое 2"/>
          <p:cNvSpPr>
            <a:spLocks noGrp="1"/>
          </p:cNvSpPr>
          <p:nvPr>
            <p:ph sz="half" idx="1"/>
          </p:nvPr>
        </p:nvSpPr>
        <p:spPr>
          <a:xfrm>
            <a:off x="357188" y="1571625"/>
            <a:ext cx="4138612" cy="4554538"/>
          </a:xfrm>
        </p:spPr>
        <p:txBody>
          <a:bodyPr/>
          <a:lstStyle/>
          <a:p>
            <a:pPr eaLnBrk="1" hangingPunct="1">
              <a:buFont typeface="Arial" charset="0"/>
              <a:buNone/>
            </a:pPr>
            <a:r>
              <a:rPr lang="uk-UA" sz="1600" smtClean="0"/>
              <a:t>Анотований каталог інноваційного педагогічного досвіду працівників психологічної служби системи освіти України /за заг. ред. В.Г.Панка /упорядники: Н.В. Лунченко, Ю.А. Луценко – К.: Шкільний світ, 2010. – 70с.</a:t>
            </a:r>
          </a:p>
          <a:p>
            <a:pPr eaLnBrk="1" hangingPunct="1">
              <a:buFont typeface="Arial" charset="0"/>
              <a:buNone/>
            </a:pPr>
            <a:r>
              <a:rPr lang="uk-UA" sz="1600" smtClean="0"/>
              <a:t>Городнова Н.М. Кабінет психолога в системі освіти. – К.: Шк.. світ, 2009. – 128 с. (Бібліотека "Шкільного світу").</a:t>
            </a:r>
          </a:p>
          <a:p>
            <a:pPr eaLnBrk="1" hangingPunct="1">
              <a:buFont typeface="Arial" charset="0"/>
              <a:buNone/>
            </a:pPr>
            <a:r>
              <a:rPr lang="uk-UA" sz="1600" smtClean="0"/>
              <a:t>Гриценок Л І. З досвіду роботи регіональних психологічних служб із формування здорового способу життя в учнівської молоді: Методичний посібник / О.М.Сироватко, Н.М.Городнова та ін.– К.: Ніка-Центр, 2010. – 384 с.</a:t>
            </a:r>
          </a:p>
          <a:p>
            <a:pPr eaLnBrk="1" hangingPunct="1">
              <a:buFont typeface="Arial" charset="0"/>
              <a:buNone/>
            </a:pPr>
            <a:r>
              <a:rPr lang="uk-UA" sz="1600" smtClean="0"/>
              <a:t>З досвіду роботи психолого-медико-педагогічних консультацій України. Посібник. / Упорядники: А.Г. Обухівська, Т.Д. Ілляшенко. / Кам’янець-Подільський; ПП Мошак М.І., 2008. – 208 с.</a:t>
            </a:r>
          </a:p>
          <a:p>
            <a:pPr eaLnBrk="1" hangingPunct="1">
              <a:buFont typeface="Arial" charset="0"/>
              <a:buNone/>
            </a:pPr>
            <a:endParaRPr lang="uk-UA" sz="1600" smtClean="0"/>
          </a:p>
        </p:txBody>
      </p:sp>
      <p:sp>
        <p:nvSpPr>
          <p:cNvPr id="46084" name="Содержимое 3"/>
          <p:cNvSpPr>
            <a:spLocks noGrp="1"/>
          </p:cNvSpPr>
          <p:nvPr>
            <p:ph sz="half" idx="2"/>
          </p:nvPr>
        </p:nvSpPr>
        <p:spPr>
          <a:xfrm>
            <a:off x="4648200" y="1600200"/>
            <a:ext cx="4281488" cy="4972050"/>
          </a:xfrm>
        </p:spPr>
        <p:txBody>
          <a:bodyPr/>
          <a:lstStyle/>
          <a:p>
            <a:pPr eaLnBrk="1" hangingPunct="1">
              <a:buFont typeface="Arial" charset="0"/>
              <a:buNone/>
            </a:pPr>
            <a:r>
              <a:rPr lang="uk-UA" sz="1600" smtClean="0"/>
              <a:t>Збірник нормативно-правових документів психологічної служби та ПМПК системи освіти України./ Упоряд. В.Г.Панок, І.І.Цушко, А.Г. Обухівська – К.: Шк. світ. 2008. – 256 с.</a:t>
            </a:r>
          </a:p>
          <a:p>
            <a:pPr eaLnBrk="1" hangingPunct="1">
              <a:buFont typeface="Arial" charset="0"/>
              <a:buNone/>
            </a:pPr>
            <a:r>
              <a:rPr lang="uk-UA" sz="1600" smtClean="0"/>
              <a:t>Ілляшенко Т.Д. Чому їм важко вчитися? Методичний посібник, присвячений питанням психолого-педагогічної допомоги молодшим школярам із труднощами у навчанні. – Київ: „Видавництво „Початкова школа”, 2009 –128 с.</a:t>
            </a:r>
          </a:p>
          <a:p>
            <a:pPr eaLnBrk="1" hangingPunct="1">
              <a:buFont typeface="Arial" charset="0"/>
              <a:buNone/>
            </a:pPr>
            <a:r>
              <a:rPr lang="uk-UA" sz="1600" smtClean="0"/>
              <a:t>Ілляшенко Тамара. Інтеграція дітей з особливими освітніми потребами у загальноосвітній школі //Соціальний педагог. – 2009. – № 5. – С.26-35</a:t>
            </a:r>
          </a:p>
          <a:p>
            <a:pPr eaLnBrk="1" hangingPunct="1">
              <a:buFont typeface="Arial" charset="0"/>
              <a:buNone/>
            </a:pPr>
            <a:r>
              <a:rPr lang="uk-UA" sz="1600" smtClean="0"/>
              <a:t>Максименко С.Д. Розвиток психіки в онтогенезі: [В 2 т.]. – К.: Форум, 2009. – Т. 1– 319 с.; Т. 2. – 335 с. </a:t>
            </a:r>
          </a:p>
          <a:p>
            <a:pPr eaLnBrk="1" hangingPunct="1"/>
            <a:endParaRPr lang="ru-RU" sz="16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z="4000" smtClean="0"/>
              <a:t>Психолого-педагогічна література:</a:t>
            </a:r>
            <a:br>
              <a:rPr lang="uk-UA" sz="4000" smtClean="0"/>
            </a:br>
            <a:r>
              <a:rPr lang="uk-UA" sz="4000" smtClean="0"/>
              <a:t>список рекомендованої літератури</a:t>
            </a:r>
            <a:endParaRPr lang="ru-RU" sz="4000" smtClean="0"/>
          </a:p>
        </p:txBody>
      </p:sp>
      <p:sp>
        <p:nvSpPr>
          <p:cNvPr id="47107" name="Содержимое 2"/>
          <p:cNvSpPr>
            <a:spLocks noGrp="1"/>
          </p:cNvSpPr>
          <p:nvPr>
            <p:ph sz="half" idx="1"/>
          </p:nvPr>
        </p:nvSpPr>
        <p:spPr/>
        <p:txBody>
          <a:bodyPr/>
          <a:lstStyle/>
          <a:p>
            <a:pPr eaLnBrk="1" hangingPunct="1">
              <a:buFont typeface="Arial" charset="0"/>
              <a:buNone/>
            </a:pPr>
            <a:r>
              <a:rPr lang="uk-UA" sz="1600" smtClean="0"/>
              <a:t>Науково-методичні засади діяльності психологічної служби: Навчально-методичний посібник; В 2 т. / За ред.. В.Г.Панка, І.І.Цушка. – К.: Ніка-Центр, 2005. – Т.1. – 328 с.; Т.2. – 284 с.</a:t>
            </a:r>
          </a:p>
          <a:p>
            <a:pPr eaLnBrk="1" hangingPunct="1">
              <a:buFont typeface="Arial" charset="0"/>
              <a:buNone/>
            </a:pPr>
            <a:r>
              <a:rPr lang="uk-UA" sz="1600" smtClean="0"/>
              <a:t>Основи практичної психології /В.Панок, Т. Титаренко, Н. Чепелєва та ін.: Підручник. К.: Либідь. Третє стереотипне видання – 2006. – 536 с.</a:t>
            </a:r>
          </a:p>
          <a:p>
            <a:pPr eaLnBrk="1" hangingPunct="1">
              <a:buFont typeface="Arial" charset="0"/>
              <a:buNone/>
            </a:pPr>
            <a:r>
              <a:rPr lang="uk-UA" sz="1600" smtClean="0"/>
              <a:t>Панок В.Г., Рудь Г.В. Психологія життєвого шляху особистості: Монографія. – К.: Ніка-Центр, 2006. – 280 с.</a:t>
            </a:r>
          </a:p>
          <a:p>
            <a:pPr eaLnBrk="1" hangingPunct="1">
              <a:buFont typeface="Arial" charset="0"/>
              <a:buNone/>
            </a:pPr>
            <a:r>
              <a:rPr lang="uk-UA" sz="1600" smtClean="0"/>
              <a:t>Розвиток психологічної служби та психологом медико-педагогічних консультацій системи освіти України (підсумки роботи за 2005-2008 р.р.) [Лунченко Н.В., Обухівська А.Г., Панок В.Г. та ін] – К.: Ніка-Центр, 2008. – 118с</a:t>
            </a:r>
          </a:p>
          <a:p>
            <a:pPr eaLnBrk="1" hangingPunct="1"/>
            <a:endParaRPr lang="uk-UA" sz="1600" smtClean="0"/>
          </a:p>
        </p:txBody>
      </p:sp>
      <p:sp>
        <p:nvSpPr>
          <p:cNvPr id="47108" name="Содержимое 3"/>
          <p:cNvSpPr>
            <a:spLocks noGrp="1"/>
          </p:cNvSpPr>
          <p:nvPr>
            <p:ph sz="half" idx="2"/>
          </p:nvPr>
        </p:nvSpPr>
        <p:spPr>
          <a:xfrm>
            <a:off x="4714875" y="1643063"/>
            <a:ext cx="3971925" cy="4483100"/>
          </a:xfrm>
        </p:spPr>
        <p:txBody>
          <a:bodyPr/>
          <a:lstStyle/>
          <a:p>
            <a:pPr eaLnBrk="1" hangingPunct="1">
              <a:buFont typeface="Arial" charset="0"/>
              <a:buNone/>
            </a:pPr>
            <a:endParaRPr lang="uk-UA" sz="1600" smtClean="0"/>
          </a:p>
          <a:p>
            <a:pPr eaLnBrk="1" hangingPunct="1">
              <a:buFont typeface="Arial" charset="0"/>
              <a:buNone/>
            </a:pPr>
            <a:r>
              <a:rPr lang="uk-UA" sz="1600" smtClean="0"/>
              <a:t>Львів: Видання навчально-реабілітаційного центру „Джерело”, 2008 – 324 с.</a:t>
            </a:r>
          </a:p>
          <a:p>
            <a:pPr eaLnBrk="1" hangingPunct="1">
              <a:buFont typeface="Arial" charset="0"/>
              <a:buNone/>
            </a:pPr>
            <a:r>
              <a:rPr lang="uk-UA" sz="1600" smtClean="0"/>
              <a:t>Соціальна профілактика торгівлі людьми: Навчально-методичний посібник / За ред. К.Б.Левченко, І.М.Трубавіної. – К.: ТОВ "Агентство "Україна", 2007. – 352 с.</a:t>
            </a:r>
          </a:p>
          <a:p>
            <a:pPr eaLnBrk="1" hangingPunct="1">
              <a:buFont typeface="Arial" charset="0"/>
              <a:buNone/>
            </a:pPr>
            <a:r>
              <a:rPr lang="uk-UA" sz="1600" smtClean="0"/>
              <a:t>Соціально-педагогічна та психологічна робота з дітьми трудових мігрантів: Навч.-метод. посібник. / За редакцією Левченко К.Б., Трубавіної І.М., Цушка І.І. – К.: ФОП "Чальцев", 2008. – 124 с.</a:t>
            </a:r>
          </a:p>
          <a:p>
            <a:pPr eaLnBrk="1" hangingPunct="1">
              <a:buFont typeface="Arial" charset="0"/>
              <a:buNone/>
            </a:pPr>
            <a:r>
              <a:rPr lang="uk-UA" sz="1600" smtClean="0"/>
              <a:t>Соціально-психологічна реабілітація дітей, вилучених із ситуацій торгівлі дітьми та інших найгірших форм дитячої праці. – К.: МОП-ІПЕК, 2008. – 118 с.</a:t>
            </a:r>
          </a:p>
          <a:p>
            <a:pPr eaLnBrk="1" hangingPunct="1"/>
            <a:endParaRPr lang="uk-UA" sz="16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z="4000" smtClean="0"/>
              <a:t>Психолого-педагогічна література:</a:t>
            </a:r>
            <a:br>
              <a:rPr lang="uk-UA" sz="4000" smtClean="0"/>
            </a:br>
            <a:r>
              <a:rPr lang="uk-UA" sz="4000" smtClean="0"/>
              <a:t>список рекомендованої літератури</a:t>
            </a:r>
            <a:endParaRPr lang="ru-RU" sz="4000" smtClean="0"/>
          </a:p>
        </p:txBody>
      </p:sp>
      <p:sp>
        <p:nvSpPr>
          <p:cNvPr id="48131" name="Содержимое 2"/>
          <p:cNvSpPr>
            <a:spLocks noGrp="1"/>
          </p:cNvSpPr>
          <p:nvPr>
            <p:ph sz="half" idx="1"/>
          </p:nvPr>
        </p:nvSpPr>
        <p:spPr>
          <a:xfrm>
            <a:off x="250825" y="1557338"/>
            <a:ext cx="4244975" cy="4568825"/>
          </a:xfrm>
        </p:spPr>
        <p:txBody>
          <a:bodyPr/>
          <a:lstStyle/>
          <a:p>
            <a:pPr eaLnBrk="1" hangingPunct="1">
              <a:buFont typeface="Arial" charset="0"/>
              <a:buNone/>
            </a:pPr>
            <a:r>
              <a:rPr lang="uk-UA" sz="2000" smtClean="0"/>
              <a:t>Стадненко Н.М., Ілляшенко Т.Д., Обухівська А.Г. Методика діагностики відхилень в інтелектуальному розвитку молодших школярів. Видання 2-е, перероб. і доп. – Кам’янець-Подільський: Видавець ПП Зволейко Д.Г., 2006. – 36 с..</a:t>
            </a:r>
          </a:p>
          <a:p>
            <a:pPr eaLnBrk="1" hangingPunct="1">
              <a:buFont typeface="Arial" charset="0"/>
              <a:buNone/>
            </a:pPr>
            <a:r>
              <a:rPr lang="uk-UA" sz="2000" smtClean="0"/>
              <a:t>Стадненко Н.М., Ілляшенко Т.Д., Обухівська А.Г. Психологічна готовність до навчання дітей шестилітнього віку. Методика діагностики та корекційно-розвиткові заняття. – Кам’янець-Подільський: Видавець ПП Зволейко Д.Г., 2006. – 52 с..</a:t>
            </a:r>
          </a:p>
          <a:p>
            <a:pPr eaLnBrk="1" hangingPunct="1"/>
            <a:endParaRPr lang="ru-RU" sz="2000" smtClean="0"/>
          </a:p>
          <a:p>
            <a:pPr eaLnBrk="1" hangingPunct="1"/>
            <a:endParaRPr lang="ru-RU" sz="2000" smtClean="0"/>
          </a:p>
          <a:p>
            <a:pPr eaLnBrk="1" hangingPunct="1"/>
            <a:endParaRPr lang="ru-RU" sz="2000" smtClean="0"/>
          </a:p>
        </p:txBody>
      </p:sp>
      <p:sp>
        <p:nvSpPr>
          <p:cNvPr id="4" name="Содержимое 3"/>
          <p:cNvSpPr>
            <a:spLocks noGrp="1"/>
          </p:cNvSpPr>
          <p:nvPr>
            <p:ph sz="half" idx="2"/>
          </p:nvPr>
        </p:nvSpPr>
        <p:spPr/>
        <p:txBody>
          <a:bodyPr rtlCol="0">
            <a:normAutofit fontScale="25000" lnSpcReduction="20000"/>
          </a:bodyPr>
          <a:lstStyle/>
          <a:p>
            <a:pPr eaLnBrk="1" fontAlgn="auto" hangingPunct="1">
              <a:spcAft>
                <a:spcPts val="0"/>
              </a:spcAft>
              <a:buFont typeface="Arial" pitchFamily="34" charset="0"/>
              <a:buNone/>
              <a:defRPr/>
            </a:pPr>
            <a:r>
              <a:rPr lang="uk-UA" sz="8000" dirty="0" err="1" smtClean="0"/>
              <a:t>Стадненко</a:t>
            </a:r>
            <a:r>
              <a:rPr lang="uk-UA" sz="8000" dirty="0" smtClean="0"/>
              <a:t> Н.М., Матвєєва М.П., Обухівська А.Г. Нариси з </a:t>
            </a:r>
            <a:r>
              <a:rPr lang="uk-UA" sz="8000" dirty="0" err="1" smtClean="0"/>
              <a:t>олігофренопсихології</a:t>
            </a:r>
            <a:r>
              <a:rPr lang="uk-UA" sz="8000" dirty="0" smtClean="0"/>
              <a:t> / За загальною редакцією Н.М. </a:t>
            </a:r>
            <a:r>
              <a:rPr lang="uk-UA" sz="8000" dirty="0" err="1" smtClean="0"/>
              <a:t>Стадненко</a:t>
            </a:r>
            <a:r>
              <a:rPr lang="uk-UA" sz="8000" dirty="0" smtClean="0"/>
              <a:t>. – Кам’янець-Подільський: </a:t>
            </a:r>
            <a:r>
              <a:rPr lang="uk-UA" sz="8000" dirty="0" err="1" smtClean="0"/>
              <a:t>Кам’янець-Подільський</a:t>
            </a:r>
            <a:r>
              <a:rPr lang="uk-UA" sz="8000" dirty="0" smtClean="0"/>
              <a:t> університет, інформаційно-видавничий відділ, 2007. – 200 с.</a:t>
            </a:r>
          </a:p>
          <a:p>
            <a:pPr eaLnBrk="1" fontAlgn="auto" hangingPunct="1">
              <a:spcAft>
                <a:spcPts val="0"/>
              </a:spcAft>
              <a:buFont typeface="Arial" pitchFamily="34" charset="0"/>
              <a:buNone/>
              <a:defRPr/>
            </a:pPr>
            <a:r>
              <a:rPr lang="uk-UA" sz="8000" dirty="0" smtClean="0"/>
              <a:t>Тренінгові, соціально-реабілітаційні і навчальні програми із формування здорового способу життя в учнівської і студентської молоді: Метод. </a:t>
            </a:r>
            <a:r>
              <a:rPr lang="uk-UA" sz="8000" dirty="0" err="1" smtClean="0"/>
              <a:t>посіб</a:t>
            </a:r>
            <a:r>
              <a:rPr lang="uk-UA" sz="8000" dirty="0" smtClean="0"/>
              <a:t>. / Кудрявцева Ю.В., </a:t>
            </a:r>
            <a:r>
              <a:rPr lang="uk-UA" sz="8000" dirty="0" err="1" smtClean="0"/>
              <a:t>Осадько</a:t>
            </a:r>
            <a:r>
              <a:rPr lang="uk-UA" sz="8000" dirty="0" smtClean="0"/>
              <a:t> О.Ю., Гулько О.М та ін.; За наук. ред. Панка В.Г., </a:t>
            </a:r>
            <a:r>
              <a:rPr lang="uk-UA" sz="8000" dirty="0" err="1" smtClean="0"/>
              <a:t>Городнової</a:t>
            </a:r>
            <a:r>
              <a:rPr lang="uk-UA" sz="8000" dirty="0" smtClean="0"/>
              <a:t> Н.М., </a:t>
            </a:r>
            <a:r>
              <a:rPr lang="uk-UA" sz="8000" dirty="0" err="1" smtClean="0"/>
              <a:t>Лунченко</a:t>
            </a:r>
            <a:r>
              <a:rPr lang="uk-UA" sz="8000" dirty="0" smtClean="0"/>
              <a:t> Н.В. – К.: Ніка-Центр, 2008. – 180с.</a:t>
            </a:r>
          </a:p>
          <a:p>
            <a:pPr eaLnBrk="1" fontAlgn="auto" hangingPunct="1">
              <a:spcAft>
                <a:spcPts val="0"/>
              </a:spcAft>
              <a:buFont typeface="Arial" pitchFamily="34" charset="0"/>
              <a:buChar char="•"/>
              <a:defRPr/>
            </a:pPr>
            <a:endParaRPr lang="uk-UA" sz="7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z="4000" smtClean="0"/>
              <a:t>Нормативне-правове забезпечення галузі освіти. Міжнародні документи. Закони України</a:t>
            </a:r>
            <a:endParaRPr lang="ru-RU" sz="4000" smtClean="0"/>
          </a:p>
        </p:txBody>
      </p:sp>
      <p:sp>
        <p:nvSpPr>
          <p:cNvPr id="17411" name="Содержимое 2"/>
          <p:cNvSpPr>
            <a:spLocks noGrp="1"/>
          </p:cNvSpPr>
          <p:nvPr>
            <p:ph sz="half" idx="1"/>
          </p:nvPr>
        </p:nvSpPr>
        <p:spPr>
          <a:xfrm>
            <a:off x="214313" y="1785938"/>
            <a:ext cx="4316412" cy="4895850"/>
          </a:xfrm>
        </p:spPr>
        <p:txBody>
          <a:bodyPr/>
          <a:lstStyle/>
          <a:p>
            <a:pPr eaLnBrk="1" hangingPunct="1">
              <a:buFont typeface="Arial" charset="0"/>
              <a:buNone/>
            </a:pPr>
            <a:r>
              <a:rPr lang="ru-RU" sz="1800" smtClean="0"/>
              <a:t> </a:t>
            </a:r>
            <a:r>
              <a:rPr lang="uk-UA" sz="1800" smtClean="0"/>
              <a:t>Інноваційна діяльність. Міжнародні конвенції, декларації:</a:t>
            </a:r>
          </a:p>
          <a:p>
            <a:pPr eaLnBrk="1" hangingPunct="1">
              <a:buFont typeface="Arial" charset="0"/>
              <a:buNone/>
            </a:pPr>
            <a:r>
              <a:rPr lang="uk-UA" sz="1800" smtClean="0"/>
              <a:t>      1.Загальна декларація прав людини (прийнята Генеральною асамблеєю ООН 10.12.1948)</a:t>
            </a:r>
          </a:p>
          <a:p>
            <a:pPr eaLnBrk="1" hangingPunct="1">
              <a:buFont typeface="Arial" charset="0"/>
              <a:buNone/>
            </a:pPr>
            <a:r>
              <a:rPr lang="uk-UA" sz="1800" smtClean="0"/>
              <a:t>      2.Конвенція ООН про права дитини (ратифікована постановою Верховної Ради України від 27.12.1993 № 789-ХІІ)</a:t>
            </a:r>
          </a:p>
          <a:p>
            <a:pPr eaLnBrk="1" hangingPunct="1">
              <a:buFont typeface="Arial" charset="0"/>
              <a:buNone/>
            </a:pPr>
            <a:r>
              <a:rPr lang="uk-UA" sz="1800" smtClean="0"/>
              <a:t>      3.Всесвітня декларація про забезпечення, виживання, захисту та розвитку дітей (від 30.09.1990)</a:t>
            </a:r>
          </a:p>
          <a:p>
            <a:pPr eaLnBrk="1" hangingPunct="1">
              <a:buFont typeface="Arial" charset="0"/>
              <a:buNone/>
            </a:pPr>
            <a:r>
              <a:rPr lang="uk-UA" sz="1800" smtClean="0"/>
              <a:t>      4.Конституція України</a:t>
            </a:r>
          </a:p>
          <a:p>
            <a:pPr eaLnBrk="1" hangingPunct="1">
              <a:buFont typeface="Arial" charset="0"/>
              <a:buNone/>
            </a:pPr>
            <a:r>
              <a:rPr lang="uk-UA" sz="1800" smtClean="0"/>
              <a:t>Закони України:</a:t>
            </a:r>
          </a:p>
          <a:p>
            <a:pPr eaLnBrk="1" hangingPunct="1">
              <a:buFont typeface="Arial" charset="0"/>
              <a:buNone/>
            </a:pPr>
            <a:r>
              <a:rPr lang="uk-UA" sz="1800" smtClean="0"/>
              <a:t>      5.Закон України «Про освіту» від 23.05.1991 № 1060-ХІІ</a:t>
            </a:r>
          </a:p>
          <a:p>
            <a:pPr eaLnBrk="1" hangingPunct="1">
              <a:buFont typeface="Arial" charset="0"/>
              <a:buNone/>
            </a:pPr>
            <a:r>
              <a:rPr lang="uk-UA" sz="1800" smtClean="0"/>
              <a:t>      6.Закон України «Про загальну</a:t>
            </a:r>
          </a:p>
        </p:txBody>
      </p:sp>
      <p:sp>
        <p:nvSpPr>
          <p:cNvPr id="4" name="Содержимое 3"/>
          <p:cNvSpPr>
            <a:spLocks noGrp="1"/>
          </p:cNvSpPr>
          <p:nvPr>
            <p:ph sz="half" idx="2"/>
          </p:nvPr>
        </p:nvSpPr>
        <p:spPr>
          <a:xfrm>
            <a:off x="4648200" y="1773238"/>
            <a:ext cx="4316413" cy="4895850"/>
          </a:xfrm>
        </p:spPr>
        <p:txBody>
          <a:bodyPr rtlCol="0">
            <a:normAutofit fontScale="25000" lnSpcReduction="20000"/>
          </a:bodyPr>
          <a:lstStyle/>
          <a:p>
            <a:pPr eaLnBrk="1" fontAlgn="auto" hangingPunct="1">
              <a:spcAft>
                <a:spcPts val="0"/>
              </a:spcAft>
              <a:buFont typeface="Arial" pitchFamily="34" charset="0"/>
              <a:buNone/>
              <a:defRPr/>
            </a:pPr>
            <a:r>
              <a:rPr lang="uk-UA" sz="7200" dirty="0" smtClean="0"/>
              <a:t>середню освіту» від 13.05.1999 № 651-ХІV</a:t>
            </a:r>
          </a:p>
          <a:p>
            <a:pPr eaLnBrk="1" fontAlgn="auto" hangingPunct="1">
              <a:spcAft>
                <a:spcPts val="0"/>
              </a:spcAft>
              <a:buFont typeface="Arial" pitchFamily="34" charset="0"/>
              <a:buNone/>
              <a:defRPr/>
            </a:pPr>
            <a:r>
              <a:rPr lang="uk-UA" sz="7200" dirty="0" smtClean="0"/>
              <a:t>Закони України в галузі інформатизації:</a:t>
            </a:r>
          </a:p>
          <a:p>
            <a:pPr eaLnBrk="1" fontAlgn="auto" hangingPunct="1">
              <a:spcAft>
                <a:spcPts val="0"/>
              </a:spcAft>
              <a:buFont typeface="Arial" pitchFamily="34" charset="0"/>
              <a:buNone/>
              <a:defRPr/>
            </a:pPr>
            <a:r>
              <a:rPr lang="uk-UA" sz="7200" dirty="0" smtClean="0"/>
              <a:t>      7.Закон України «Про державні цільові програми» від 18.03.2004 № 1621-IV</a:t>
            </a:r>
          </a:p>
          <a:p>
            <a:pPr eaLnBrk="1" fontAlgn="auto" hangingPunct="1">
              <a:spcAft>
                <a:spcPts val="0"/>
              </a:spcAft>
              <a:buFont typeface="Arial" pitchFamily="34" charset="0"/>
              <a:buNone/>
              <a:defRPr/>
            </a:pPr>
            <a:r>
              <a:rPr lang="uk-UA" sz="7200" dirty="0" smtClean="0"/>
              <a:t>      8.Закон України «Про Основні засади розвитку інформаційного суспільства в Україні на 2007-2015 роки» від 09.01.2007 № 537-V</a:t>
            </a:r>
          </a:p>
          <a:p>
            <a:pPr eaLnBrk="1" fontAlgn="auto" hangingPunct="1">
              <a:spcAft>
                <a:spcPts val="0"/>
              </a:spcAft>
              <a:buFont typeface="Arial" pitchFamily="34" charset="0"/>
              <a:buNone/>
              <a:defRPr/>
            </a:pPr>
            <a:r>
              <a:rPr lang="uk-UA" sz="7200" dirty="0" smtClean="0"/>
              <a:t>      9.Закон України «Про Національну програму інформатизації» від 04.02.1998 № 74/98-ВР</a:t>
            </a:r>
          </a:p>
          <a:p>
            <a:pPr eaLnBrk="1" fontAlgn="auto" hangingPunct="1">
              <a:spcAft>
                <a:spcPts val="0"/>
              </a:spcAft>
              <a:buFont typeface="Arial" pitchFamily="34" charset="0"/>
              <a:buNone/>
              <a:defRPr/>
            </a:pPr>
            <a:r>
              <a:rPr lang="uk-UA" sz="7200" dirty="0" smtClean="0"/>
              <a:t>      10.Закон України «Про захист суспільної моралі» від 20.10.2003№ 1296-IV</a:t>
            </a:r>
          </a:p>
          <a:p>
            <a:pPr eaLnBrk="1" fontAlgn="auto" hangingPunct="1">
              <a:spcAft>
                <a:spcPts val="0"/>
              </a:spcAft>
              <a:buFont typeface="Arial" pitchFamily="34" charset="0"/>
              <a:buNone/>
              <a:defRPr/>
            </a:pPr>
            <a:r>
              <a:rPr lang="uk-UA" sz="7200" dirty="0" smtClean="0"/>
              <a:t>      11.Закон України «Про Основні засади розвитку інформаційного суспільства в Україні на 2007-2015 роки» від 09.01.2007 № 537-V</a:t>
            </a:r>
          </a:p>
          <a:p>
            <a:pPr eaLnBrk="1" fontAlgn="auto" hangingPunct="1">
              <a:spcAft>
                <a:spcPts val="0"/>
              </a:spcAft>
              <a:buFont typeface="Arial" pitchFamily="34" charset="0"/>
              <a:buNone/>
              <a:defRPr/>
            </a:pPr>
            <a:r>
              <a:rPr lang="uk-UA" sz="7200" dirty="0" smtClean="0"/>
              <a:t>      12.Закон України «Про захист персональних даних» </a:t>
            </a:r>
            <a:r>
              <a:rPr lang="uk-UA" sz="7200" dirty="0" err="1" smtClean="0"/>
              <a:t>вiд</a:t>
            </a:r>
            <a:r>
              <a:rPr lang="uk-UA" sz="7200" dirty="0" smtClean="0"/>
              <a:t> 01.06.2010  № 2297-VI</a:t>
            </a:r>
          </a:p>
          <a:p>
            <a:pPr eaLnBrk="1" fontAlgn="auto" hangingPunct="1">
              <a:spcAft>
                <a:spcPts val="0"/>
              </a:spcAft>
              <a:buFont typeface="Arial" pitchFamily="34" charset="0"/>
              <a:buChar char="•"/>
              <a:defRPr/>
            </a:pP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r>
              <a:rPr lang="uk-UA" sz="4000" smtClean="0"/>
              <a:t>Положення, які регламентують роботу школи</a:t>
            </a:r>
            <a:endParaRPr lang="ru-RU" sz="4000" smtClean="0"/>
          </a:p>
        </p:txBody>
      </p:sp>
      <p:sp>
        <p:nvSpPr>
          <p:cNvPr id="3" name="Содержимое 2"/>
          <p:cNvSpPr>
            <a:spLocks noGrp="1"/>
          </p:cNvSpPr>
          <p:nvPr>
            <p:ph sz="half" idx="1"/>
          </p:nvPr>
        </p:nvSpPr>
        <p:spPr/>
        <p:txBody>
          <a:bodyPr rtlCol="0">
            <a:normAutofit fontScale="25000" lnSpcReduction="20000"/>
          </a:bodyPr>
          <a:lstStyle/>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Char char="•"/>
              <a:defRPr/>
            </a:pPr>
            <a:r>
              <a:rPr lang="uk-UA" sz="5600" dirty="0" smtClean="0"/>
              <a:t>Положення про загальноосвітній навчальний заклад.</a:t>
            </a:r>
          </a:p>
          <a:p>
            <a:pPr eaLnBrk="1" fontAlgn="auto" hangingPunct="1">
              <a:spcAft>
                <a:spcPts val="0"/>
              </a:spcAft>
              <a:buFont typeface="Arial" pitchFamily="34" charset="0"/>
              <a:buChar char="•"/>
              <a:defRPr/>
            </a:pPr>
            <a:r>
              <a:rPr lang="uk-UA" sz="5600" dirty="0" smtClean="0"/>
              <a:t>Положення про державну підсумкову атестацію учнів.</a:t>
            </a:r>
          </a:p>
          <a:p>
            <a:pPr eaLnBrk="1" fontAlgn="auto" hangingPunct="1">
              <a:spcAft>
                <a:spcPts val="0"/>
              </a:spcAft>
              <a:buFont typeface="Arial" pitchFamily="34" charset="0"/>
              <a:buChar char="•"/>
              <a:defRPr/>
            </a:pPr>
            <a:r>
              <a:rPr lang="uk-UA" sz="5600" dirty="0" smtClean="0"/>
              <a:t>Положення про нагородження золотою та срібною медаллю.</a:t>
            </a:r>
          </a:p>
          <a:p>
            <a:pPr eaLnBrk="1" fontAlgn="auto" hangingPunct="1">
              <a:spcAft>
                <a:spcPts val="0"/>
              </a:spcAft>
              <a:buFont typeface="Arial" pitchFamily="34" charset="0"/>
              <a:buChar char="•"/>
              <a:defRPr/>
            </a:pPr>
            <a:r>
              <a:rPr lang="uk-UA" sz="5600" dirty="0" smtClean="0"/>
              <a:t>Положення про нагородження похвальним листом та похвальною грамотою.</a:t>
            </a:r>
          </a:p>
          <a:p>
            <a:pPr eaLnBrk="1" fontAlgn="auto" hangingPunct="1">
              <a:spcAft>
                <a:spcPts val="0"/>
              </a:spcAft>
              <a:buFont typeface="Arial" pitchFamily="34" charset="0"/>
              <a:buChar char="•"/>
              <a:defRPr/>
            </a:pPr>
            <a:r>
              <a:rPr lang="uk-UA" sz="5600" dirty="0" smtClean="0"/>
              <a:t>Положення про піклувальну раду загальноосвітнього закладу.</a:t>
            </a:r>
          </a:p>
          <a:p>
            <a:pPr eaLnBrk="1" fontAlgn="auto" hangingPunct="1">
              <a:spcAft>
                <a:spcPts val="0"/>
              </a:spcAft>
              <a:buFont typeface="Arial" pitchFamily="34" charset="0"/>
              <a:buChar char="•"/>
              <a:defRPr/>
            </a:pPr>
            <a:r>
              <a:rPr lang="uk-UA" sz="5600" dirty="0" smtClean="0"/>
              <a:t>Положення про раду загальноосвітнього навчального закладу.</a:t>
            </a:r>
          </a:p>
          <a:p>
            <a:pPr eaLnBrk="1" fontAlgn="auto" hangingPunct="1">
              <a:spcAft>
                <a:spcPts val="0"/>
              </a:spcAft>
              <a:buFont typeface="Arial" pitchFamily="34" charset="0"/>
              <a:buChar char="•"/>
              <a:defRPr/>
            </a:pPr>
            <a:r>
              <a:rPr lang="uk-UA" sz="5600" dirty="0" smtClean="0"/>
              <a:t>Положення про індивідуальну форму навчання в ЗНЗ.</a:t>
            </a:r>
          </a:p>
          <a:p>
            <a:pPr eaLnBrk="1" fontAlgn="auto" hangingPunct="1">
              <a:spcAft>
                <a:spcPts val="0"/>
              </a:spcAft>
              <a:buFont typeface="Arial" pitchFamily="34" charset="0"/>
              <a:buChar char="•"/>
              <a:defRPr/>
            </a:pPr>
            <a:r>
              <a:rPr lang="uk-UA" sz="5600" dirty="0" smtClean="0"/>
              <a:t>Положення про екстернат в ЗНЗ.</a:t>
            </a:r>
          </a:p>
          <a:p>
            <a:pPr eaLnBrk="1" fontAlgn="auto" hangingPunct="1">
              <a:spcAft>
                <a:spcPts val="0"/>
              </a:spcAft>
              <a:buFont typeface="Arial" pitchFamily="34" charset="0"/>
              <a:buChar char="•"/>
              <a:defRPr/>
            </a:pPr>
            <a:r>
              <a:rPr lang="uk-UA" sz="5600" dirty="0" smtClean="0"/>
              <a:t>Положення про порядок замовлення, видачі та обліку документів про освіту державного зразка.</a:t>
            </a:r>
          </a:p>
          <a:p>
            <a:pPr eaLnBrk="1" fontAlgn="auto" hangingPunct="1">
              <a:spcAft>
                <a:spcPts val="0"/>
              </a:spcAft>
              <a:buFont typeface="Arial" pitchFamily="34" charset="0"/>
              <a:buChar char="•"/>
              <a:defRPr/>
            </a:pPr>
            <a:r>
              <a:rPr lang="uk-UA" sz="5600" dirty="0" smtClean="0"/>
              <a:t>Типове положення про атестацію педагогічних працівників.</a:t>
            </a:r>
          </a:p>
          <a:p>
            <a:pPr eaLnBrk="1" fontAlgn="auto" hangingPunct="1">
              <a:spcAft>
                <a:spcPts val="0"/>
              </a:spcAft>
              <a:buFont typeface="Arial" pitchFamily="34" charset="0"/>
              <a:buChar char="•"/>
              <a:defRPr/>
            </a:pPr>
            <a:r>
              <a:rPr lang="uk-UA" sz="5600" dirty="0" smtClean="0"/>
              <a:t>Положення про бібліотеку загальноосвітнього навчального закладу.</a:t>
            </a:r>
          </a:p>
          <a:p>
            <a:pPr eaLnBrk="1" fontAlgn="auto" hangingPunct="1">
              <a:spcAft>
                <a:spcPts val="0"/>
              </a:spcAft>
              <a:buFont typeface="Arial" pitchFamily="34" charset="0"/>
              <a:buChar char="•"/>
              <a:defRPr/>
            </a:pPr>
            <a:r>
              <a:rPr lang="uk-UA" sz="5600" dirty="0" smtClean="0"/>
              <a:t>Положення про Всеукраїнські учнівські олімпіади з базових і спеціальних дисциплін, турніри, конкурси-захисти науково-дослідницьких робіт та конкурси фахової майстерності.</a:t>
            </a:r>
          </a:p>
        </p:txBody>
      </p:sp>
      <p:sp>
        <p:nvSpPr>
          <p:cNvPr id="18436" name="Содержимое 3"/>
          <p:cNvSpPr>
            <a:spLocks noGrp="1"/>
          </p:cNvSpPr>
          <p:nvPr>
            <p:ph sz="half" idx="2"/>
          </p:nvPr>
        </p:nvSpPr>
        <p:spPr/>
        <p:txBody>
          <a:bodyPr/>
          <a:lstStyle/>
          <a:p>
            <a:pPr eaLnBrk="1" hangingPunct="1"/>
            <a:r>
              <a:rPr lang="uk-UA" sz="1400" smtClean="0"/>
              <a:t>Положення про порядок здійснення інноваційної освітньої діяльності.</a:t>
            </a:r>
          </a:p>
          <a:p>
            <a:pPr eaLnBrk="1" hangingPunct="1"/>
            <a:r>
              <a:rPr lang="uk-UA" sz="1400" smtClean="0"/>
              <a:t>Положення про експертизу психологічного і соціологічного інструментарію, що застосовується в навчальних закладах Міністерства освіти і науки України.</a:t>
            </a:r>
          </a:p>
          <a:p>
            <a:pPr eaLnBrk="1" hangingPunct="1"/>
            <a:r>
              <a:rPr lang="uk-UA" sz="1400" smtClean="0"/>
              <a:t>Положення про класного керівника.</a:t>
            </a:r>
          </a:p>
          <a:p>
            <a:pPr eaLnBrk="1" hangingPunct="1"/>
            <a:r>
              <a:rPr lang="uk-UA" sz="1400" smtClean="0"/>
              <a:t>Постанова про ліцензування, атестацію та акредитацію навчальних закладів.</a:t>
            </a:r>
          </a:p>
          <a:p>
            <a:pPr eaLnBrk="1" hangingPunct="1"/>
            <a:r>
              <a:rPr lang="uk-UA" sz="1400" smtClean="0"/>
              <a:t>Положення про психологічний кабінет дошкільних, загальноосвітніх та інших навчальних закладів.</a:t>
            </a:r>
          </a:p>
          <a:p>
            <a:pPr eaLnBrk="1" hangingPunct="1"/>
            <a:r>
              <a:rPr lang="uk-UA" sz="1400" smtClean="0"/>
              <a:t>Положення про психологічну службу в системі освіти України.</a:t>
            </a:r>
          </a:p>
          <a:p>
            <a:pPr eaLnBrk="1" hangingPunct="1">
              <a:buFont typeface="Arial" charset="0"/>
              <a:buNone/>
            </a:pPr>
            <a:r>
              <a:rPr lang="uk-UA" sz="1400" smtClean="0"/>
              <a:t>*       Положення про навчання з питань охорони праці.</a:t>
            </a:r>
          </a:p>
          <a:p>
            <a:pPr eaLnBrk="1" hangingPunct="1">
              <a:buFont typeface="Arial" charset="0"/>
              <a:buNone/>
            </a:pPr>
            <a:r>
              <a:rPr lang="uk-UA" sz="1400" smtClean="0"/>
              <a:t>*      Положення про порядок розслідування нещасних випадків, що сталися під час навчально-виховного процесу в навчальних закладах.</a:t>
            </a:r>
          </a:p>
          <a:p>
            <a:pPr eaLnBrk="1" hangingPunct="1">
              <a:buFont typeface="Arial" charset="0"/>
              <a:buNone/>
            </a:pPr>
            <a:r>
              <a:rPr lang="uk-UA" sz="1400" smtClean="0"/>
              <a:t>*      Положення про навчальні кабінети загальноосвітніх.</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9458" name="Picture 8"/>
          <p:cNvPicPr>
            <a:picLocks noGrp="1" noChangeAspect="1" noChangeArrowheads="1"/>
          </p:cNvPicPr>
          <p:nvPr>
            <p:ph sz="half" idx="4294967295"/>
          </p:nvPr>
        </p:nvPicPr>
        <p:blipFill>
          <a:blip r:embed="rId2"/>
          <a:srcRect/>
          <a:stretch>
            <a:fillRect/>
          </a:stretch>
        </p:blipFill>
        <p:spPr>
          <a:xfrm>
            <a:off x="3214688" y="1928813"/>
            <a:ext cx="3071812" cy="3071812"/>
          </a:xfrm>
        </p:spPr>
      </p:pic>
      <p:pic>
        <p:nvPicPr>
          <p:cNvPr id="19459" name="Picture 2"/>
          <p:cNvPicPr>
            <a:picLocks noChangeAspect="1" noChangeArrowheads="1"/>
          </p:cNvPicPr>
          <p:nvPr/>
        </p:nvPicPr>
        <p:blipFill>
          <a:blip r:embed="rId3"/>
          <a:srcRect/>
          <a:stretch>
            <a:fillRect/>
          </a:stretch>
        </p:blipFill>
        <p:spPr bwMode="auto">
          <a:xfrm rot="-1500000">
            <a:off x="442913" y="611188"/>
            <a:ext cx="2306637" cy="1933575"/>
          </a:xfrm>
          <a:prstGeom prst="rect">
            <a:avLst/>
          </a:prstGeom>
          <a:noFill/>
          <a:ln w="9525">
            <a:noFill/>
            <a:miter lim="800000"/>
            <a:headEnd/>
            <a:tailEnd/>
          </a:ln>
        </p:spPr>
      </p:pic>
      <p:pic>
        <p:nvPicPr>
          <p:cNvPr id="19460" name="Picture 7"/>
          <p:cNvPicPr>
            <a:picLocks noChangeAspect="1" noChangeArrowheads="1"/>
          </p:cNvPicPr>
          <p:nvPr/>
        </p:nvPicPr>
        <p:blipFill>
          <a:blip r:embed="rId4"/>
          <a:srcRect/>
          <a:stretch>
            <a:fillRect/>
          </a:stretch>
        </p:blipFill>
        <p:spPr bwMode="auto">
          <a:xfrm rot="1620000">
            <a:off x="6405563" y="630238"/>
            <a:ext cx="2238375" cy="1693862"/>
          </a:xfrm>
          <a:prstGeom prst="rect">
            <a:avLst/>
          </a:prstGeom>
          <a:noFill/>
          <a:ln w="9525">
            <a:noFill/>
            <a:miter lim="800000"/>
            <a:headEnd/>
            <a:tailEnd/>
          </a:ln>
        </p:spPr>
      </p:pic>
      <p:pic>
        <p:nvPicPr>
          <p:cNvPr id="19461" name="Picture 18"/>
          <p:cNvPicPr>
            <a:picLocks noChangeAspect="1" noChangeArrowheads="1"/>
          </p:cNvPicPr>
          <p:nvPr/>
        </p:nvPicPr>
        <p:blipFill>
          <a:blip r:embed="rId5"/>
          <a:srcRect/>
          <a:stretch>
            <a:fillRect/>
          </a:stretch>
        </p:blipFill>
        <p:spPr bwMode="auto">
          <a:xfrm rot="1380000">
            <a:off x="6875463" y="3879850"/>
            <a:ext cx="1717675" cy="2373313"/>
          </a:xfrm>
          <a:prstGeom prst="rect">
            <a:avLst/>
          </a:prstGeom>
          <a:noFill/>
          <a:ln w="9525">
            <a:noFill/>
            <a:miter lim="800000"/>
            <a:headEnd/>
            <a:tailEnd/>
          </a:ln>
        </p:spPr>
      </p:pic>
      <p:pic>
        <p:nvPicPr>
          <p:cNvPr id="19462" name="Picture 5"/>
          <p:cNvPicPr>
            <a:picLocks noChangeAspect="1" noChangeArrowheads="1"/>
          </p:cNvPicPr>
          <p:nvPr/>
        </p:nvPicPr>
        <p:blipFill>
          <a:blip r:embed="rId6"/>
          <a:srcRect/>
          <a:stretch>
            <a:fillRect/>
          </a:stretch>
        </p:blipFill>
        <p:spPr bwMode="auto">
          <a:xfrm>
            <a:off x="4143375" y="214313"/>
            <a:ext cx="1019175" cy="1428750"/>
          </a:xfrm>
          <a:prstGeom prst="rect">
            <a:avLst/>
          </a:prstGeom>
          <a:noFill/>
          <a:ln w="9525">
            <a:noFill/>
            <a:miter lim="800000"/>
            <a:headEnd/>
            <a:tailEnd/>
          </a:ln>
        </p:spPr>
      </p:pic>
      <p:pic>
        <p:nvPicPr>
          <p:cNvPr id="19463" name="Picture 10"/>
          <p:cNvPicPr>
            <a:picLocks noChangeAspect="1" noChangeArrowheads="1"/>
          </p:cNvPicPr>
          <p:nvPr/>
        </p:nvPicPr>
        <p:blipFill>
          <a:blip r:embed="rId7"/>
          <a:srcRect/>
          <a:stretch>
            <a:fillRect/>
          </a:stretch>
        </p:blipFill>
        <p:spPr bwMode="auto">
          <a:xfrm rot="-960000">
            <a:off x="814388" y="4054475"/>
            <a:ext cx="1714500" cy="2000250"/>
          </a:xfrm>
          <a:prstGeom prst="rect">
            <a:avLst/>
          </a:prstGeom>
          <a:noFill/>
          <a:ln w="9525">
            <a:noFill/>
            <a:miter lim="800000"/>
            <a:headEnd/>
            <a:tailEnd/>
          </a:ln>
        </p:spPr>
      </p:pic>
      <p:pic>
        <p:nvPicPr>
          <p:cNvPr id="19464" name="Picture 11"/>
          <p:cNvPicPr>
            <a:picLocks noChangeAspect="1" noChangeArrowheads="1"/>
          </p:cNvPicPr>
          <p:nvPr/>
        </p:nvPicPr>
        <p:blipFill>
          <a:blip r:embed="rId8"/>
          <a:srcRect/>
          <a:stretch>
            <a:fillRect/>
          </a:stretch>
        </p:blipFill>
        <p:spPr bwMode="auto">
          <a:xfrm>
            <a:off x="4214813" y="5214938"/>
            <a:ext cx="10477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r>
              <a:rPr lang="uk-UA" smtClean="0"/>
              <a:t>Інструктивні матеріали</a:t>
            </a:r>
            <a:endParaRPr lang="ru-RU" smtClean="0"/>
          </a:p>
        </p:txBody>
      </p:sp>
      <p:sp>
        <p:nvSpPr>
          <p:cNvPr id="20483" name="Содержимое 2"/>
          <p:cNvSpPr>
            <a:spLocks noGrp="1"/>
          </p:cNvSpPr>
          <p:nvPr>
            <p:ph sz="half" idx="1"/>
          </p:nvPr>
        </p:nvSpPr>
        <p:spPr>
          <a:xfrm>
            <a:off x="428625" y="1500188"/>
            <a:ext cx="4038600" cy="4857750"/>
          </a:xfrm>
        </p:spPr>
        <p:txBody>
          <a:bodyPr/>
          <a:lstStyle/>
          <a:p>
            <a:pPr eaLnBrk="1" hangingPunct="1">
              <a:buFont typeface="Arial" charset="0"/>
              <a:buNone/>
            </a:pPr>
            <a:r>
              <a:rPr lang="uk-UA" sz="1400" smtClean="0"/>
              <a:t>Інструкція про порядок проведення навчальних екскурсій та навчальної практики.</a:t>
            </a:r>
          </a:p>
          <a:p>
            <a:pPr eaLnBrk="1" hangingPunct="1"/>
            <a:r>
              <a:rPr lang="uk-UA" sz="1400" smtClean="0"/>
              <a:t>Інструкція про переведення та випуск учнів навчальних закладів.</a:t>
            </a:r>
          </a:p>
          <a:p>
            <a:pPr eaLnBrk="1" hangingPunct="1"/>
            <a:r>
              <a:rPr lang="uk-UA" sz="1400" smtClean="0"/>
              <a:t>Про затвердження Інструкції з ведення ділової документації у загальноосвітніх навчальних закладах I - III ступенів.</a:t>
            </a:r>
          </a:p>
          <a:p>
            <a:pPr eaLnBrk="1" hangingPunct="1"/>
            <a:r>
              <a:rPr lang="uk-UA" sz="1400" smtClean="0"/>
              <a:t>Про затвердження Інструкції про ділову документацію в дошкільних закладах.</a:t>
            </a:r>
          </a:p>
          <a:p>
            <a:pPr eaLnBrk="1" hangingPunct="1">
              <a:buFont typeface="Arial" charset="0"/>
              <a:buNone/>
            </a:pPr>
            <a:r>
              <a:rPr lang="uk-UA" sz="1400" smtClean="0"/>
              <a:t>*       Інструкція про виготовлення печаток і штампів, а також порядок видачі дозволів на оформлення замовлень на виготовлення печаток і штампів.</a:t>
            </a:r>
          </a:p>
          <a:p>
            <a:pPr eaLnBrk="1" hangingPunct="1">
              <a:buFont typeface="Arial" charset="0"/>
              <a:buNone/>
            </a:pPr>
            <a:r>
              <a:rPr lang="uk-UA" sz="1400" smtClean="0"/>
              <a:t>*       Інструкція про порядок ведення трудових книжок працівників.</a:t>
            </a:r>
          </a:p>
          <a:p>
            <a:pPr eaLnBrk="1" hangingPunct="1"/>
            <a:r>
              <a:rPr lang="uk-UA" sz="1400" smtClean="0"/>
              <a:t>Інструкція про порядок прийому учнів до навчально закладів на конкурсній основі.</a:t>
            </a:r>
          </a:p>
          <a:p>
            <a:pPr eaLnBrk="1" hangingPunct="1"/>
            <a:r>
              <a:rPr lang="uk-UA" sz="1400" smtClean="0"/>
              <a:t>Інструкція про порядок забезпечення учнів навчальних закладів підручниками та навчальними посібниками.</a:t>
            </a:r>
          </a:p>
          <a:p>
            <a:pPr eaLnBrk="1" hangingPunct="1"/>
            <a:r>
              <a:rPr lang="uk-UA" sz="1400" smtClean="0"/>
              <a:t>Інструкція про порядок замовлення, видачі та обліку документів про освіту .</a:t>
            </a:r>
          </a:p>
        </p:txBody>
      </p:sp>
      <p:sp>
        <p:nvSpPr>
          <p:cNvPr id="4" name="Содержимое 3"/>
          <p:cNvSpPr>
            <a:spLocks noGrp="1"/>
          </p:cNvSpPr>
          <p:nvPr>
            <p:ph sz="half" idx="2"/>
          </p:nvPr>
        </p:nvSpPr>
        <p:spPr/>
        <p:txBody>
          <a:bodyPr rtlCol="0">
            <a:normAutofit fontScale="25000" lnSpcReduction="20000"/>
          </a:bodyPr>
          <a:lstStyle/>
          <a:p>
            <a:pPr eaLnBrk="1" fontAlgn="auto" hangingPunct="1">
              <a:spcAft>
                <a:spcPts val="0"/>
              </a:spcAft>
              <a:buFont typeface="Arial" pitchFamily="34" charset="0"/>
              <a:buNone/>
              <a:defRPr/>
            </a:pPr>
            <a:r>
              <a:rPr lang="uk-UA" sz="6400" dirty="0" smtClean="0"/>
              <a:t>*     Порядок проведення зовнішнього незалежного оцінювання навчальних досягнень випускників навчальних закладів системи загальної середньої освіти</a:t>
            </a:r>
          </a:p>
          <a:p>
            <a:pPr eaLnBrk="1" fontAlgn="auto" hangingPunct="1">
              <a:spcAft>
                <a:spcPts val="0"/>
              </a:spcAft>
              <a:buFont typeface="Arial" pitchFamily="34" charset="0"/>
              <a:buChar char="•"/>
              <a:defRPr/>
            </a:pPr>
            <a:r>
              <a:rPr lang="uk-UA" sz="6400" dirty="0" smtClean="0"/>
              <a:t>Рекомендації щодо організації навчально-виховного процесу під час проведення навчальних екскурсій та навчальної практики</a:t>
            </a:r>
          </a:p>
          <a:p>
            <a:pPr eaLnBrk="1" fontAlgn="auto" hangingPunct="1">
              <a:spcAft>
                <a:spcPts val="0"/>
              </a:spcAft>
              <a:buFont typeface="Arial" pitchFamily="34" charset="0"/>
              <a:buChar char="•"/>
              <a:defRPr/>
            </a:pPr>
            <a:r>
              <a:rPr lang="uk-UA" sz="6400" dirty="0" smtClean="0"/>
              <a:t>Щодо оцінювання робіт державної підсумкової атестації з української мови випускників 11-х класів загальноосвітніх навчальних закладів</a:t>
            </a:r>
          </a:p>
          <a:p>
            <a:pPr eaLnBrk="1" fontAlgn="auto" hangingPunct="1">
              <a:spcAft>
                <a:spcPts val="0"/>
              </a:spcAft>
              <a:buFont typeface="Arial" pitchFamily="34" charset="0"/>
              <a:buChar char="•"/>
              <a:defRPr/>
            </a:pPr>
            <a:r>
              <a:rPr lang="uk-UA" sz="6400" dirty="0" smtClean="0"/>
              <a:t>Про протокол проведення державної підсумкової атестації та форму звітності </a:t>
            </a:r>
          </a:p>
          <a:p>
            <a:pPr eaLnBrk="1" fontAlgn="auto" hangingPunct="1">
              <a:spcAft>
                <a:spcPts val="0"/>
              </a:spcAft>
              <a:buFont typeface="Arial" pitchFamily="34" charset="0"/>
              <a:buChar char="•"/>
              <a:defRPr/>
            </a:pPr>
            <a:r>
              <a:rPr lang="uk-UA" sz="6400" dirty="0" smtClean="0"/>
              <a:t>Інструкція щодо ведення класних журналів у 1-4 класах </a:t>
            </a:r>
          </a:p>
          <a:p>
            <a:pPr eaLnBrk="1" fontAlgn="auto" hangingPunct="1">
              <a:spcAft>
                <a:spcPts val="0"/>
              </a:spcAft>
              <a:buFont typeface="Arial" pitchFamily="34" charset="0"/>
              <a:buChar char="•"/>
              <a:defRPr/>
            </a:pPr>
            <a:r>
              <a:rPr lang="uk-UA" sz="6400" dirty="0" smtClean="0"/>
              <a:t>Інструкція щодо ведення класних журналів у 5-11 (12) класах </a:t>
            </a:r>
          </a:p>
          <a:p>
            <a:pPr eaLnBrk="1" fontAlgn="auto" hangingPunct="1">
              <a:spcAft>
                <a:spcPts val="0"/>
              </a:spcAft>
              <a:buFont typeface="Arial" pitchFamily="34" charset="0"/>
              <a:buChar char="•"/>
              <a:defRPr/>
            </a:pPr>
            <a:r>
              <a:rPr lang="uk-UA" sz="6400" dirty="0" smtClean="0"/>
              <a:t>Про організацію та порядок оплата праці за заміни тимчасово відсутніх учителів</a:t>
            </a:r>
          </a:p>
          <a:p>
            <a:pPr eaLnBrk="1" fontAlgn="auto" hangingPunct="1">
              <a:spcAft>
                <a:spcPts val="0"/>
              </a:spcAft>
              <a:buFont typeface="Arial" pitchFamily="34" charset="0"/>
              <a:buChar char="•"/>
              <a:defRPr/>
            </a:pPr>
            <a:r>
              <a:rPr lang="uk-UA" sz="6400" dirty="0" smtClean="0"/>
              <a:t>Про врахування середнього бала документа про</a:t>
            </a:r>
            <a:endParaRPr lang="uk-UA" sz="6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uk-UA" smtClean="0"/>
              <a:t>Інші розпорядчі документи</a:t>
            </a:r>
            <a:endParaRPr lang="ru-RU" smtClean="0"/>
          </a:p>
        </p:txBody>
      </p:sp>
      <p:sp>
        <p:nvSpPr>
          <p:cNvPr id="21507" name="Содержимое 2"/>
          <p:cNvSpPr>
            <a:spLocks noGrp="1"/>
          </p:cNvSpPr>
          <p:nvPr>
            <p:ph sz="half" idx="1"/>
          </p:nvPr>
        </p:nvSpPr>
        <p:spPr/>
        <p:txBody>
          <a:bodyPr/>
          <a:lstStyle/>
          <a:p>
            <a:pPr eaLnBrk="1" hangingPunct="1"/>
            <a:r>
              <a:rPr lang="uk-UA" sz="1600" smtClean="0"/>
              <a:t>Атестація практичних психологів та центрів практичної психології і соціальної роботи.</a:t>
            </a:r>
          </a:p>
          <a:p>
            <a:pPr eaLnBrk="1" hangingPunct="1"/>
            <a:r>
              <a:rPr lang="uk-UA" sz="1600" smtClean="0"/>
              <a:t>Санітарні норми утримання закладів освіти.</a:t>
            </a:r>
          </a:p>
          <a:p>
            <a:pPr eaLnBrk="1" hangingPunct="1">
              <a:buFont typeface="Arial" charset="0"/>
              <a:buNone/>
            </a:pPr>
            <a:r>
              <a:rPr lang="uk-UA" sz="1600" smtClean="0"/>
              <a:t>*        Типові навчальні плани загальноосвітніх навчальних закладів 12-річної школи (нова редакція).</a:t>
            </a:r>
          </a:p>
          <a:p>
            <a:pPr eaLnBrk="1" hangingPunct="1">
              <a:buFont typeface="Arial" charset="0"/>
              <a:buNone/>
            </a:pPr>
            <a:r>
              <a:rPr lang="uk-UA" sz="1600" smtClean="0"/>
              <a:t>*        Типовий навчальний план загальноосвітніх навчальних закладів з поглибленим вивченням окремих предметів.</a:t>
            </a:r>
          </a:p>
          <a:p>
            <a:pPr eaLnBrk="1" hangingPunct="1"/>
            <a:r>
              <a:rPr lang="uk-UA" sz="1600" smtClean="0"/>
              <a:t>Типові навчальні плани спеціалізованих шкіл з поглибленим вивченням іноземних мов та предметів художньо-естетичного циклу.</a:t>
            </a:r>
          </a:p>
          <a:p>
            <a:pPr eaLnBrk="1" hangingPunct="1"/>
            <a:r>
              <a:rPr lang="uk-UA" sz="1600" smtClean="0"/>
              <a:t>Типові навчальні плани загальноосвітніх навчальних закладів, які працюють за науково - педагогічним проектом "Росток“.</a:t>
            </a:r>
          </a:p>
        </p:txBody>
      </p:sp>
      <p:sp>
        <p:nvSpPr>
          <p:cNvPr id="21508" name="Содержимое 3"/>
          <p:cNvSpPr>
            <a:spLocks noGrp="1"/>
          </p:cNvSpPr>
          <p:nvPr>
            <p:ph sz="half" idx="2"/>
          </p:nvPr>
        </p:nvSpPr>
        <p:spPr/>
        <p:txBody>
          <a:bodyPr/>
          <a:lstStyle/>
          <a:p>
            <a:pPr eaLnBrk="1" hangingPunct="1"/>
            <a:r>
              <a:rPr lang="uk-UA" sz="1600" smtClean="0"/>
              <a:t>Примірний статут загальноосвітнього навчального закладу. Концепція загальної середньої освіти</a:t>
            </a:r>
          </a:p>
          <a:p>
            <a:pPr eaLnBrk="1" hangingPunct="1"/>
            <a:r>
              <a:rPr lang="uk-UA" sz="1600" smtClean="0"/>
              <a:t>Методичні рекомендації щодо організації виховної роботи.</a:t>
            </a:r>
          </a:p>
          <a:p>
            <a:pPr eaLnBrk="1" hangingPunct="1"/>
            <a:r>
              <a:rPr lang="uk-UA" sz="1600" smtClean="0"/>
              <a:t>Про шкільну форму для учнів середніх закладів освіти.</a:t>
            </a:r>
          </a:p>
          <a:p>
            <a:pPr eaLnBrk="1" hangingPunct="1">
              <a:buFont typeface="Arial" charset="0"/>
              <a:buNone/>
            </a:pPr>
            <a:r>
              <a:rPr lang="uk-UA" sz="1600" smtClean="0"/>
              <a:t>*      Організація навчання учнів 1 класу на базі дошкільного навчального закладу</a:t>
            </a:r>
          </a:p>
          <a:p>
            <a:pPr eaLnBrk="1" hangingPunct="1"/>
            <a:r>
              <a:rPr lang="uk-UA" sz="1600" smtClean="0"/>
              <a:t>Планування діяльності, ведення документації і звітності усіх ланок психологічної служби</a:t>
            </a:r>
          </a:p>
          <a:p>
            <a:pPr eaLnBrk="1" hangingPunct="1">
              <a:buFont typeface="Arial" charset="0"/>
              <a:buNone/>
            </a:pPr>
            <a:r>
              <a:rPr lang="uk-UA" sz="1600" smtClean="0"/>
              <a:t>*      Рекомендацій щодо порядку використання державної символіки</a:t>
            </a:r>
          </a:p>
          <a:p>
            <a:pPr eaLnBrk="1" hangingPunct="1">
              <a:buFont typeface="Arial" charset="0"/>
              <a:buNone/>
            </a:pPr>
            <a:r>
              <a:rPr lang="uk-UA" sz="1600" smtClean="0"/>
              <a:t>*      Правила пожежної безпеки для закладів,установ освіти</a:t>
            </a:r>
          </a:p>
          <a:p>
            <a:pPr eaLnBrk="1" hangingPunct="1">
              <a:buFont typeface="Arial" charset="0"/>
              <a:buNone/>
            </a:pPr>
            <a:r>
              <a:rPr lang="uk-UA" sz="1600" smtClean="0"/>
              <a:t>*      Розміри посадових окладів (ставок заробітної плати) працівників навчальних закладів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r>
              <a:rPr lang="uk-UA" smtClean="0"/>
              <a:t>Інші розпорядчі документи</a:t>
            </a:r>
            <a:endParaRPr lang="ru-RU" smtClean="0"/>
          </a:p>
        </p:txBody>
      </p:sp>
      <p:sp>
        <p:nvSpPr>
          <p:cNvPr id="22531" name="Содержимое 2"/>
          <p:cNvSpPr>
            <a:spLocks noGrp="1"/>
          </p:cNvSpPr>
          <p:nvPr>
            <p:ph sz="half" idx="1"/>
          </p:nvPr>
        </p:nvSpPr>
        <p:spPr/>
        <p:txBody>
          <a:bodyPr/>
          <a:lstStyle/>
          <a:p>
            <a:pPr eaLnBrk="1" hangingPunct="1"/>
            <a:r>
              <a:rPr lang="uk-UA" sz="1600" smtClean="0"/>
              <a:t>Примірний статут загальноосвітнього навчального закладу.</a:t>
            </a:r>
          </a:p>
          <a:p>
            <a:pPr eaLnBrk="1" hangingPunct="1"/>
            <a:r>
              <a:rPr lang="uk-UA" sz="1600" smtClean="0"/>
              <a:t>Нормативи наповнюваності груп, класів навчальних закладів.</a:t>
            </a:r>
          </a:p>
          <a:p>
            <a:pPr eaLnBrk="1" hangingPunct="1"/>
            <a:r>
              <a:rPr lang="uk-UA" sz="1600" smtClean="0"/>
              <a:t>Особливості діяльності практичних психологів.</a:t>
            </a:r>
          </a:p>
          <a:p>
            <a:pPr eaLnBrk="1" hangingPunct="1"/>
            <a:r>
              <a:rPr lang="uk-UA" sz="1600" smtClean="0"/>
              <a:t>Типові правила внутрішнього трудового розпорядку для працівників закладів.</a:t>
            </a:r>
          </a:p>
          <a:p>
            <a:pPr eaLnBrk="1" hangingPunct="1"/>
            <a:r>
              <a:rPr lang="uk-UA" sz="1600" smtClean="0"/>
              <a:t>Державна статистична звітність за формою ЗНЗ-1.</a:t>
            </a:r>
          </a:p>
          <a:p>
            <a:pPr eaLnBrk="1" hangingPunct="1"/>
            <a:r>
              <a:rPr lang="uk-UA" sz="1600" smtClean="0"/>
              <a:t>Про апробацію примірних навчальних планів позашкільних закладів</a:t>
            </a:r>
          </a:p>
          <a:p>
            <a:pPr eaLnBrk="1" hangingPunct="1"/>
            <a:r>
              <a:rPr lang="uk-UA" sz="1600" smtClean="0"/>
              <a:t>Перелік програм, підручників та навчальних посібників рекомендованих для використання в навчально-виховному процесі в дошкільних, середніх загальноосвітніх, спеціальних та позашкільних навчальних закладах (1 ч., ч.)</a:t>
            </a:r>
          </a:p>
        </p:txBody>
      </p:sp>
      <p:sp>
        <p:nvSpPr>
          <p:cNvPr id="22532" name="Содержимое 3"/>
          <p:cNvSpPr>
            <a:spLocks noGrp="1"/>
          </p:cNvSpPr>
          <p:nvPr>
            <p:ph sz="half" idx="2"/>
          </p:nvPr>
        </p:nvSpPr>
        <p:spPr/>
        <p:txBody>
          <a:bodyPr/>
          <a:lstStyle/>
          <a:p>
            <a:pPr eaLnBrk="1" hangingPunct="1">
              <a:buFont typeface="Arial" charset="0"/>
              <a:buNone/>
            </a:pPr>
            <a:r>
              <a:rPr lang="uk-UA" sz="1600" smtClean="0"/>
              <a:t>*     Правила використання комп'ютерних програм у навчальних закладах.</a:t>
            </a:r>
          </a:p>
          <a:p>
            <a:pPr eaLnBrk="1" hangingPunct="1"/>
            <a:r>
              <a:rPr lang="uk-UA" sz="1600" smtClean="0"/>
              <a:t>Типова колективна угода між адміністрацією закладу та трудовим колективом.</a:t>
            </a:r>
          </a:p>
          <a:p>
            <a:pPr eaLnBrk="1" hangingPunct="1"/>
            <a:r>
              <a:rPr lang="uk-UA" sz="1600" smtClean="0"/>
              <a:t>Про затвердження Правил безпеки під час занять у навчальних і навчально-виробничих майстернях навчальних закладів системи загальної середньої освіти.</a:t>
            </a:r>
          </a:p>
          <a:p>
            <a:pPr eaLnBrk="1" hangingPunct="1"/>
            <a:r>
              <a:rPr lang="uk-UA" sz="1600" smtClean="0"/>
              <a:t>Нормативи наповнюваності та поділу груп у дошкільних, позашкільних, загальноосвітніх навчальних закладах.</a:t>
            </a:r>
          </a:p>
          <a:p>
            <a:pPr eaLnBrk="1" hangingPunct="1">
              <a:buFont typeface="Arial" charset="0"/>
              <a:buNone/>
            </a:pPr>
            <a:r>
              <a:rPr lang="uk-UA" sz="1600" smtClean="0"/>
              <a:t>*      Роз’яснення щодо проведення ДПА з фізичної культури та застосування контрольних нормативів.</a:t>
            </a:r>
          </a:p>
          <a:p>
            <a:pPr eaLnBrk="1" hangingPunct="1"/>
            <a:r>
              <a:rPr lang="uk-UA" sz="1600" smtClean="0"/>
              <a:t>Про поділ класів на групи при поглибленому вивченні іноземної мови в гімназіях, ліцеях, колегіумах.</a:t>
            </a:r>
          </a:p>
          <a:p>
            <a:pPr eaLnBrk="1" hangingPunct="1"/>
            <a:endParaRPr lang="ru-RU" sz="1000" smtClean="0"/>
          </a:p>
          <a:p>
            <a:pPr eaLnBrk="1" hangingPunct="1"/>
            <a:endParaRPr lang="ru-RU" sz="1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2960</Words>
  <Application>Microsoft Office PowerPoint</Application>
  <PresentationFormat>Экран (4:3)</PresentationFormat>
  <Paragraphs>207</Paragraphs>
  <Slides>33</Slides>
  <Notes>1</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33</vt:i4>
      </vt:variant>
    </vt:vector>
  </HeadingPairs>
  <TitlesOfParts>
    <vt:vector size="36" baseType="lpstr">
      <vt:lpstr>Arial</vt:lpstr>
      <vt:lpstr>Calibri</vt:lpstr>
      <vt:lpstr>Тема Office</vt:lpstr>
      <vt:lpstr>Огляд Нормативних Документів:</vt:lpstr>
      <vt:lpstr>Психолого-педагогічне забезпечення навчально-виховного процесу в школі дуже актуально</vt:lpstr>
      <vt:lpstr>Психолого-педагогічне забезпечення навчально-виховного процесу в школі дуже актуально</vt:lpstr>
      <vt:lpstr>Нормативне-правове забезпечення галузі освіти. Міжнародні документи. Закони України</vt:lpstr>
      <vt:lpstr>Положення, які регламентують роботу школи</vt:lpstr>
      <vt:lpstr>Слайд 6</vt:lpstr>
      <vt:lpstr>Інструктивні матеріали</vt:lpstr>
      <vt:lpstr>Інші розпорядчі документи</vt:lpstr>
      <vt:lpstr>Інші розпорядчі документи</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Психолого-педагогічна література</vt:lpstr>
      <vt:lpstr>Слайд 23</vt:lpstr>
      <vt:lpstr>Психолого-педагогічна література</vt:lpstr>
      <vt:lpstr>Зовнішнє Незалежне оцінювання</vt:lpstr>
      <vt:lpstr>Зовнішнє Незалежне оцінювання</vt:lpstr>
      <vt:lpstr>Зовнішнє Незалежне оцінювання</vt:lpstr>
      <vt:lpstr>Зовнішнє Незалежне оцінювання</vt:lpstr>
      <vt:lpstr>Зовнішнє Незалежне оцінювання</vt:lpstr>
      <vt:lpstr>Слайд 30</vt:lpstr>
      <vt:lpstr>Психолого-педагогічна література: список рекомендованої літератури.</vt:lpstr>
      <vt:lpstr>Психолого-педагогічна література: список рекомендованої літератури</vt:lpstr>
      <vt:lpstr>Психолого-педагогічна література: список рекомендованої літератури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Огляд Нормативних Документів:</dc:title>
  <dc:creator>User</dc:creator>
  <cp:lastModifiedBy>Admin</cp:lastModifiedBy>
  <cp:revision>85</cp:revision>
  <dcterms:created xsi:type="dcterms:W3CDTF">2013-01-14T19:01:54Z</dcterms:created>
  <dcterms:modified xsi:type="dcterms:W3CDTF">2014-02-20T22:35:48Z</dcterms:modified>
</cp:coreProperties>
</file>