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0" r:id="rId2"/>
    <p:sldId id="298" r:id="rId3"/>
    <p:sldId id="299" r:id="rId4"/>
    <p:sldId id="306" r:id="rId5"/>
    <p:sldId id="325" r:id="rId6"/>
    <p:sldId id="317" r:id="rId7"/>
    <p:sldId id="330" r:id="rId8"/>
    <p:sldId id="328" r:id="rId9"/>
    <p:sldId id="366" r:id="rId10"/>
    <p:sldId id="333" r:id="rId11"/>
    <p:sldId id="356" r:id="rId12"/>
    <p:sldId id="360" r:id="rId13"/>
    <p:sldId id="338" r:id="rId14"/>
    <p:sldId id="355" r:id="rId15"/>
    <p:sldId id="361" r:id="rId16"/>
    <p:sldId id="369" r:id="rId17"/>
    <p:sldId id="374" r:id="rId18"/>
    <p:sldId id="371" r:id="rId19"/>
    <p:sldId id="373" r:id="rId20"/>
    <p:sldId id="378" r:id="rId21"/>
    <p:sldId id="376" r:id="rId22"/>
    <p:sldId id="382" r:id="rId23"/>
    <p:sldId id="379" r:id="rId24"/>
    <p:sldId id="380" r:id="rId25"/>
    <p:sldId id="383" r:id="rId26"/>
    <p:sldId id="384" r:id="rId27"/>
    <p:sldId id="387" r:id="rId28"/>
    <p:sldId id="388" r:id="rId29"/>
    <p:sldId id="389" r:id="rId30"/>
    <p:sldId id="390" r:id="rId31"/>
    <p:sldId id="391" r:id="rId32"/>
    <p:sldId id="392" r:id="rId33"/>
    <p:sldId id="393" r:id="rId34"/>
    <p:sldId id="394" r:id="rId35"/>
    <p:sldId id="362" r:id="rId36"/>
    <p:sldId id="396" r:id="rId37"/>
    <p:sldId id="397" r:id="rId38"/>
    <p:sldId id="399" r:id="rId39"/>
    <p:sldId id="401" r:id="rId40"/>
    <p:sldId id="404" r:id="rId41"/>
    <p:sldId id="295" r:id="rId42"/>
    <p:sldId id="296" r:id="rId43"/>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104" d="100"/>
          <a:sy n="104" d="100"/>
        </p:scale>
        <p:origin x="-96" y="-31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3D468F6B-D35D-4911-8212-D2EFCAFAA12C}" type="datetimeFigureOut">
              <a:rPr lang="ru-RU"/>
              <a:pPr>
                <a:defRPr/>
              </a:pPr>
              <a:t>21.02.2014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1EC6E6E4-EDF5-4E69-A7A9-453486980DD7}" type="slidenum">
              <a:rPr lang="ru-RU"/>
              <a:pPr>
                <a:defRPr/>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457638A0-8CEF-48DF-AF3F-87B5558DA00F}" type="datetimeFigureOut">
              <a:rPr lang="ru-RU"/>
              <a:pPr>
                <a:defRPr/>
              </a:pPr>
              <a:t>21.02.2014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02AB9D7D-9CEE-405F-B5D1-EBBB0B80796E}" type="slidenum">
              <a:rPr lang="ru-RU"/>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186AA731-1E25-49E5-94C1-2DCC9009B6E5}" type="datetimeFigureOut">
              <a:rPr lang="ru-RU"/>
              <a:pPr>
                <a:defRPr/>
              </a:pPr>
              <a:t>21.02.2014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CBFBB0D8-510B-4AA6-9377-F932587627F4}" type="slidenum">
              <a:rPr lang="ru-RU"/>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529DA96D-8444-4194-9FCD-F8DA89A4A136}" type="datetimeFigureOut">
              <a:rPr lang="ru-RU"/>
              <a:pPr>
                <a:defRPr/>
              </a:pPr>
              <a:t>21.02.2014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0261A289-0CEB-43AA-9723-708725E16128}" type="slidenum">
              <a:rPr lang="ru-RU"/>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5EC4BD21-1A34-4D68-8829-C11D27C034F6}" type="datetimeFigureOut">
              <a:rPr lang="ru-RU"/>
              <a:pPr>
                <a:defRPr/>
              </a:pPr>
              <a:t>21.02.2014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F2475636-C484-4E69-8F90-C0D4B7962120}" type="slidenum">
              <a:rPr lang="ru-RU"/>
              <a:pPr>
                <a:defRPr/>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6AE2EAF0-E16E-4CCF-9FD8-C2D29381146E}" type="datetimeFigureOut">
              <a:rPr lang="ru-RU"/>
              <a:pPr>
                <a:defRPr/>
              </a:pPr>
              <a:t>21.02.2014</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79C95ABF-8EC6-446E-9E1C-020902DEC219}" type="slidenum">
              <a:rPr lang="ru-RU"/>
              <a:pPr>
                <a:defRPr/>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5D490EAE-31B9-4A70-8DC9-455FC0A84D06}" type="datetimeFigureOut">
              <a:rPr lang="ru-RU"/>
              <a:pPr>
                <a:defRPr/>
              </a:pPr>
              <a:t>21.02.2014</a:t>
            </a:fld>
            <a:endParaRPr lang="ru-RU"/>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pPr>
              <a:defRPr/>
            </a:pPr>
            <a:fld id="{FC63D797-863F-4A58-B58D-8D8FC76E725F}" type="slidenum">
              <a:rPr lang="ru-RU"/>
              <a:pPr>
                <a:defRPr/>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F8B69824-F402-40E8-86EB-48D8F1DFA48E}" type="datetimeFigureOut">
              <a:rPr lang="ru-RU"/>
              <a:pPr>
                <a:defRPr/>
              </a:pPr>
              <a:t>21.02.2014</a:t>
            </a:fld>
            <a:endParaRPr lang="ru-RU"/>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pPr>
              <a:defRPr/>
            </a:pPr>
            <a:fld id="{9DE12819-B645-4C6F-B6F8-6931A62A2364}" type="slidenum">
              <a:rPr lang="ru-RU"/>
              <a:pPr>
                <a:defRPr/>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E25E81D2-725E-479E-9DB8-6A1C64B42C69}" type="datetimeFigureOut">
              <a:rPr lang="ru-RU"/>
              <a:pPr>
                <a:defRPr/>
              </a:pPr>
              <a:t>21.02.2014</a:t>
            </a:fld>
            <a:endParaRPr lang="ru-RU"/>
          </a:p>
        </p:txBody>
      </p:sp>
      <p:sp>
        <p:nvSpPr>
          <p:cNvPr id="3" name="Нижний колонтитул 4"/>
          <p:cNvSpPr>
            <a:spLocks noGrp="1"/>
          </p:cNvSpPr>
          <p:nvPr>
            <p:ph type="ftr" sz="quarter" idx="11"/>
          </p:nvPr>
        </p:nvSpPr>
        <p:spPr/>
        <p:txBody>
          <a:bodyPr/>
          <a:lstStyle>
            <a:lvl1pPr>
              <a:defRPr/>
            </a:lvl1pPr>
          </a:lstStyle>
          <a:p>
            <a:pPr>
              <a:defRPr/>
            </a:pPr>
            <a:endParaRPr lang="ru-RU"/>
          </a:p>
        </p:txBody>
      </p:sp>
      <p:sp>
        <p:nvSpPr>
          <p:cNvPr id="4" name="Номер слайда 5"/>
          <p:cNvSpPr>
            <a:spLocks noGrp="1"/>
          </p:cNvSpPr>
          <p:nvPr>
            <p:ph type="sldNum" sz="quarter" idx="12"/>
          </p:nvPr>
        </p:nvSpPr>
        <p:spPr/>
        <p:txBody>
          <a:bodyPr/>
          <a:lstStyle>
            <a:lvl1pPr>
              <a:defRPr/>
            </a:lvl1pPr>
          </a:lstStyle>
          <a:p>
            <a:pPr>
              <a:defRPr/>
            </a:pPr>
            <a:fld id="{43727856-7A11-4BC5-98FB-FCBDC8F11A88}" type="slidenum">
              <a:rPr lang="ru-RU"/>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D51ABF70-CA92-431C-93A2-AA7F82B8839C}" type="datetimeFigureOut">
              <a:rPr lang="ru-RU"/>
              <a:pPr>
                <a:defRPr/>
              </a:pPr>
              <a:t>21.02.2014</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AC567EB8-01B3-4AEB-BA47-D8FB1416849C}" type="slidenum">
              <a:rPr lang="ru-RU"/>
              <a:pPr>
                <a:defRPr/>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DD866052-2D62-4349-A07C-16B3A1D87946}" type="datetimeFigureOut">
              <a:rPr lang="ru-RU"/>
              <a:pPr>
                <a:defRPr/>
              </a:pPr>
              <a:t>21.02.2014</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FEFCA9CE-086D-4D9B-BBFA-63754B8DE8DE}" type="slidenum">
              <a:rPr lang="ru-RU"/>
              <a:pPr>
                <a:defRPr/>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Текст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9F774FF4-FACB-4340-9ABD-4953A9402DAD}" type="datetimeFigureOut">
              <a:rPr lang="ru-RU"/>
              <a:pPr>
                <a:defRPr/>
              </a:pPr>
              <a:t>21.02.2014</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7AA50D69-CF64-4D9C-BCD5-36F79B867F6B}"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hyperlink" Target="http://www.museumkiev.org/" TargetMode="Externa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25.png"/><Relationship Id="rId1" Type="http://schemas.openxmlformats.org/officeDocument/2006/relationships/slideLayout" Target="../slideLayouts/slideLayout4.xml"/><Relationship Id="rId4" Type="http://schemas.openxmlformats.org/officeDocument/2006/relationships/image" Target="../media/image26.gif"/></Relationships>
</file>

<file path=ppt/slides/_rels/slide14.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27.png"/><Relationship Id="rId1" Type="http://schemas.openxmlformats.org/officeDocument/2006/relationships/slideLayout" Target="../slideLayouts/slideLayout4.xml"/><Relationship Id="rId4" Type="http://schemas.openxmlformats.org/officeDocument/2006/relationships/image" Target="../media/image26.gif"/></Relationships>
</file>

<file path=ppt/slides/_rels/slide15.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28.png"/><Relationship Id="rId1" Type="http://schemas.openxmlformats.org/officeDocument/2006/relationships/slideLayout" Target="../slideLayouts/slideLayout4.xml"/><Relationship Id="rId5" Type="http://schemas.openxmlformats.org/officeDocument/2006/relationships/image" Target="../media/image29.png"/><Relationship Id="rId4" Type="http://schemas.openxmlformats.org/officeDocument/2006/relationships/image" Target="../media/image26.gif"/></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 Id="rId5" Type="http://schemas.openxmlformats.org/officeDocument/2006/relationships/image" Target="../media/image26.gif"/><Relationship Id="rId4" Type="http://schemas.openxmlformats.org/officeDocument/2006/relationships/image" Target="../media/image24.gif"/></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 Id="rId6" Type="http://schemas.openxmlformats.org/officeDocument/2006/relationships/image" Target="../media/image26.gif"/><Relationship Id="rId5" Type="http://schemas.openxmlformats.org/officeDocument/2006/relationships/image" Target="../media/image24.gif"/><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www.moemisto.com.ua/1792" TargetMode="External"/><Relationship Id="rId1" Type="http://schemas.openxmlformats.org/officeDocument/2006/relationships/slideLayout" Target="../slideLayouts/slideLayout4.xml"/><Relationship Id="rId6" Type="http://schemas.openxmlformats.org/officeDocument/2006/relationships/image" Target="../media/image26.gif"/><Relationship Id="rId5" Type="http://schemas.openxmlformats.org/officeDocument/2006/relationships/image" Target="../media/image24.gif"/><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xml"/><Relationship Id="rId5" Type="http://schemas.openxmlformats.org/officeDocument/2006/relationships/image" Target="../media/image26.gif"/><Relationship Id="rId4" Type="http://schemas.openxmlformats.org/officeDocument/2006/relationships/image" Target="../media/image24.gif"/></Relationships>
</file>

<file path=ppt/slides/_rels/slide2.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jpeg"/><Relationship Id="rId1" Type="http://schemas.openxmlformats.org/officeDocument/2006/relationships/slideLayout" Target="../slideLayouts/slideLayout4.xml"/><Relationship Id="rId4" Type="http://schemas.openxmlformats.org/officeDocument/2006/relationships/image" Target="../media/image8.gif"/></Relationships>
</file>

<file path=ppt/slides/_rels/slide20.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39.png"/><Relationship Id="rId1" Type="http://schemas.openxmlformats.org/officeDocument/2006/relationships/slideLayout" Target="../slideLayouts/slideLayout4.xml"/><Relationship Id="rId6" Type="http://schemas.openxmlformats.org/officeDocument/2006/relationships/image" Target="../media/image26.gif"/><Relationship Id="rId5" Type="http://schemas.openxmlformats.org/officeDocument/2006/relationships/image" Target="../media/image41.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42.png"/><Relationship Id="rId1" Type="http://schemas.openxmlformats.org/officeDocument/2006/relationships/slideLayout" Target="../slideLayouts/slideLayout4.xml"/><Relationship Id="rId4" Type="http://schemas.openxmlformats.org/officeDocument/2006/relationships/image" Target="../media/image26.gif"/></Relationships>
</file>

<file path=ppt/slides/_rels/slide22.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24.gif"/><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24.gif"/><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24.gif"/><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24.gif"/><Relationship Id="rId1" Type="http://schemas.openxmlformats.org/officeDocument/2006/relationships/slideLayout" Target="../slideLayouts/slideLayout4.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4.gif"/><Relationship Id="rId1" Type="http://schemas.openxmlformats.org/officeDocument/2006/relationships/slideLayout" Target="../slideLayouts/slideLayout4.xml"/><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4.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4.xml"/><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5.png"/><Relationship Id="rId1" Type="http://schemas.openxmlformats.org/officeDocument/2006/relationships/slideLayout" Target="../slideLayouts/slideLayout4.xml"/><Relationship Id="rId4" Type="http://schemas.openxmlformats.org/officeDocument/2006/relationships/image" Target="../media/image59.gif"/></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59.gif"/><Relationship Id="rId2" Type="http://schemas.openxmlformats.org/officeDocument/2006/relationships/image" Target="../media/image55.png"/><Relationship Id="rId1" Type="http://schemas.openxmlformats.org/officeDocument/2006/relationships/slideLayout" Target="../slideLayouts/slideLayout4.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55.png"/><Relationship Id="rId1" Type="http://schemas.openxmlformats.org/officeDocument/2006/relationships/slideLayout" Target="../slideLayouts/slideLayout4.xml"/><Relationship Id="rId5" Type="http://schemas.openxmlformats.org/officeDocument/2006/relationships/image" Target="../media/image66.png"/><Relationship Id="rId4" Type="http://schemas.openxmlformats.org/officeDocument/2006/relationships/image" Target="../media/image65.png"/></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55.png"/><Relationship Id="rId1" Type="http://schemas.openxmlformats.org/officeDocument/2006/relationships/slideLayout" Target="../slideLayouts/slideLayout4.xml"/><Relationship Id="rId4" Type="http://schemas.openxmlformats.org/officeDocument/2006/relationships/image" Target="../media/image59.gif"/></Relationships>
</file>

<file path=ppt/slides/_rels/slide34.xml.rels><?xml version="1.0" encoding="UTF-8" standalone="yes"?>
<Relationships xmlns="http://schemas.openxmlformats.org/package/2006/relationships"><Relationship Id="rId8" Type="http://schemas.openxmlformats.org/officeDocument/2006/relationships/image" Target="../media/image59.gif"/><Relationship Id="rId3" Type="http://schemas.openxmlformats.org/officeDocument/2006/relationships/image" Target="../media/image68.png"/><Relationship Id="rId7" Type="http://schemas.openxmlformats.org/officeDocument/2006/relationships/image" Target="../media/image72.jpeg"/><Relationship Id="rId2" Type="http://schemas.openxmlformats.org/officeDocument/2006/relationships/image" Target="../media/image55.png"/><Relationship Id="rId1" Type="http://schemas.openxmlformats.org/officeDocument/2006/relationships/slideLayout" Target="../slideLayouts/slideLayout4.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png"/></Relationships>
</file>

<file path=ppt/slides/_rels/slide35.xml.rels><?xml version="1.0" encoding="UTF-8" standalone="yes"?>
<Relationships xmlns="http://schemas.openxmlformats.org/package/2006/relationships"><Relationship Id="rId3" Type="http://schemas.openxmlformats.org/officeDocument/2006/relationships/image" Target="../media/image73.gif"/><Relationship Id="rId2" Type="http://schemas.openxmlformats.org/officeDocument/2006/relationships/image" Target="../media/image55.png"/><Relationship Id="rId1" Type="http://schemas.openxmlformats.org/officeDocument/2006/relationships/slideLayout" Target="../slideLayouts/slideLayout4.xml"/><Relationship Id="rId4" Type="http://schemas.openxmlformats.org/officeDocument/2006/relationships/image" Target="../media/image74.png"/></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75.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76.png"/><Relationship Id="rId1" Type="http://schemas.openxmlformats.org/officeDocument/2006/relationships/slideLayout" Target="../slideLayouts/slideLayout4.xml"/><Relationship Id="rId4" Type="http://schemas.openxmlformats.org/officeDocument/2006/relationships/image" Target="../media/image59.gif"/></Relationships>
</file>

<file path=ppt/slides/_rels/slide3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80.gif"/><Relationship Id="rId4" Type="http://schemas.openxmlformats.org/officeDocument/2006/relationships/image" Target="../media/image7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png"/><Relationship Id="rId1" Type="http://schemas.openxmlformats.org/officeDocument/2006/relationships/slideLayout" Target="../slideLayouts/slideLayout4.xml"/><Relationship Id="rId4" Type="http://schemas.openxmlformats.org/officeDocument/2006/relationships/image" Target="../media/image11.gif"/></Relationships>
</file>

<file path=ppt/slides/_rels/slide40.xml.rels><?xml version="1.0" encoding="UTF-8" standalone="yes"?>
<Relationships xmlns="http://schemas.openxmlformats.org/package/2006/relationships"><Relationship Id="rId3" Type="http://schemas.openxmlformats.org/officeDocument/2006/relationships/hyperlink" Target="http://www.castles.com.ua/rez.html" TargetMode="External"/><Relationship Id="rId2" Type="http://schemas.openxmlformats.org/officeDocument/2006/relationships/hyperlink" Target="http://sledopit.do.am/" TargetMode="External"/><Relationship Id="rId1" Type="http://schemas.openxmlformats.org/officeDocument/2006/relationships/slideLayout" Target="../slideLayouts/slideLayout4.xml"/><Relationship Id="rId4" Type="http://schemas.openxmlformats.org/officeDocument/2006/relationships/image" Target="../media/image73.gif"/></Relationships>
</file>

<file path=ppt/slides/_rels/slide41.xml.rels><?xml version="1.0" encoding="UTF-8" standalone="yes"?>
<Relationships xmlns="http://schemas.openxmlformats.org/package/2006/relationships"><Relationship Id="rId2" Type="http://schemas.openxmlformats.org/officeDocument/2006/relationships/hyperlink" Target="http://pereyslav.at.ua/" TargetMode="Externa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hyperlink" Target="http://sledopit.do.am/" TargetMode="External"/><Relationship Id="rId2" Type="http://schemas.openxmlformats.org/officeDocument/2006/relationships/hyperlink" Target="http://www.moemisto.com.ua/1792" TargetMode="Externa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12.png"/><Relationship Id="rId1" Type="http://schemas.openxmlformats.org/officeDocument/2006/relationships/slideLayout" Target="../slideLayouts/slideLayout4.xml"/><Relationship Id="rId5" Type="http://schemas.openxmlformats.org/officeDocument/2006/relationships/image" Target="../media/image13.gif"/><Relationship Id="rId4" Type="http://schemas.openxmlformats.org/officeDocument/2006/relationships/image" Target="../media/image11.gif"/></Relationships>
</file>

<file path=ppt/slides/_rels/slide6.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14.png"/><Relationship Id="rId1" Type="http://schemas.openxmlformats.org/officeDocument/2006/relationships/slideLayout" Target="../slideLayouts/slideLayout4.xml"/><Relationship Id="rId4" Type="http://schemas.openxmlformats.org/officeDocument/2006/relationships/image" Target="../media/image11.gif"/></Relationships>
</file>

<file path=ppt/slides/_rels/slide7.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15.png"/><Relationship Id="rId1" Type="http://schemas.openxmlformats.org/officeDocument/2006/relationships/slideLayout" Target="../slideLayouts/slideLayout4.xml"/><Relationship Id="rId4" Type="http://schemas.openxmlformats.org/officeDocument/2006/relationships/image" Target="../media/image11.gif"/></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0.gif"/></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0.gif"/><Relationship Id="rId1" Type="http://schemas.openxmlformats.org/officeDocument/2006/relationships/slideLayout" Target="../slideLayouts/slideLayout4.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13314" name="Заголовок 6"/>
          <p:cNvSpPr>
            <a:spLocks noGrp="1"/>
          </p:cNvSpPr>
          <p:nvPr>
            <p:ph type="title"/>
          </p:nvPr>
        </p:nvSpPr>
        <p:spPr>
          <a:xfrm>
            <a:off x="457200" y="0"/>
            <a:ext cx="8229600" cy="1125538"/>
          </a:xfrm>
        </p:spPr>
        <p:txBody>
          <a:bodyPr/>
          <a:lstStyle/>
          <a:p>
            <a:r>
              <a:rPr lang="uk-UA" smtClean="0"/>
              <a:t>Віртуальна книжкова виставка: </a:t>
            </a:r>
            <a:endParaRPr lang="ru-RU" smtClean="0"/>
          </a:p>
        </p:txBody>
      </p:sp>
      <p:pic>
        <p:nvPicPr>
          <p:cNvPr id="13315" name="Содержимое 8"/>
          <p:cNvPicPr>
            <a:picLocks noGrp="1"/>
          </p:cNvPicPr>
          <p:nvPr>
            <p:ph idx="1"/>
          </p:nvPr>
        </p:nvPicPr>
        <p:blipFill>
          <a:blip r:embed="rId2"/>
          <a:srcRect/>
          <a:stretch>
            <a:fillRect/>
          </a:stretch>
        </p:blipFill>
        <p:spPr>
          <a:xfrm rot="1020000">
            <a:off x="6556375" y="1597025"/>
            <a:ext cx="2165350" cy="1890713"/>
          </a:xfrm>
        </p:spPr>
      </p:pic>
      <p:sp>
        <p:nvSpPr>
          <p:cNvPr id="13316" name="WordArt 2"/>
          <p:cNvSpPr>
            <a:spLocks noChangeArrowheads="1" noChangeShapeType="1" noTextEdit="1"/>
          </p:cNvSpPr>
          <p:nvPr/>
        </p:nvSpPr>
        <p:spPr bwMode="auto">
          <a:xfrm>
            <a:off x="2411413" y="3284538"/>
            <a:ext cx="4321175" cy="1439862"/>
          </a:xfrm>
          <a:prstGeom prst="rect">
            <a:avLst/>
          </a:prstGeom>
        </p:spPr>
        <p:txBody>
          <a:bodyPr wrap="none" fromWordArt="1">
            <a:prstTxWarp prst="textPlain">
              <a:avLst>
                <a:gd name="adj" fmla="val 48722"/>
              </a:avLst>
            </a:prstTxWarp>
          </a:bodyPr>
          <a:lstStyle/>
          <a:p>
            <a:pPr algn="ctr"/>
            <a:r>
              <a:rPr lang="ru-RU" sz="4400" i="1" kern="10">
                <a:ln w="9525">
                  <a:solidFill>
                    <a:srgbClr val="FF0000"/>
                  </a:solidFill>
                  <a:round/>
                  <a:headEnd/>
                  <a:tailEnd/>
                </a:ln>
                <a:gradFill rotWithShape="1">
                  <a:gsLst>
                    <a:gs pos="0">
                      <a:srgbClr val="FF3399"/>
                    </a:gs>
                    <a:gs pos="25000">
                      <a:srgbClr val="FF6633"/>
                    </a:gs>
                    <a:gs pos="50000">
                      <a:srgbClr val="FFFF00"/>
                    </a:gs>
                    <a:gs pos="75000">
                      <a:srgbClr val="01A78F"/>
                    </a:gs>
                    <a:gs pos="100000">
                      <a:srgbClr val="3366FF"/>
                    </a:gs>
                  </a:gsLst>
                  <a:path path="rect">
                    <a:fillToRect t="100000" r="100000"/>
                  </a:path>
                </a:gradFill>
              </a:rPr>
              <a:t>Музеї України:</a:t>
            </a:r>
          </a:p>
        </p:txBody>
      </p:sp>
      <p:pic>
        <p:nvPicPr>
          <p:cNvPr id="13317" name="Рисунок 10"/>
          <p:cNvPicPr>
            <a:picLocks noChangeAspect="1" noChangeArrowheads="1"/>
          </p:cNvPicPr>
          <p:nvPr/>
        </p:nvPicPr>
        <p:blipFill>
          <a:blip r:embed="rId3"/>
          <a:srcRect/>
          <a:stretch>
            <a:fillRect/>
          </a:stretch>
        </p:blipFill>
        <p:spPr bwMode="auto">
          <a:xfrm>
            <a:off x="3779838" y="4868863"/>
            <a:ext cx="1439862" cy="1728787"/>
          </a:xfrm>
          <a:prstGeom prst="rect">
            <a:avLst/>
          </a:prstGeom>
          <a:noFill/>
          <a:ln w="9525">
            <a:noFill/>
            <a:miter lim="800000"/>
            <a:headEnd/>
            <a:tailEnd/>
          </a:ln>
        </p:spPr>
      </p:pic>
      <p:pic>
        <p:nvPicPr>
          <p:cNvPr id="13318" name="Рисунок 11"/>
          <p:cNvPicPr>
            <a:picLocks noChangeAspect="1" noChangeArrowheads="1"/>
          </p:cNvPicPr>
          <p:nvPr/>
        </p:nvPicPr>
        <p:blipFill>
          <a:blip r:embed="rId4"/>
          <a:srcRect/>
          <a:stretch>
            <a:fillRect/>
          </a:stretch>
        </p:blipFill>
        <p:spPr bwMode="auto">
          <a:xfrm rot="-780000">
            <a:off x="373063" y="1468438"/>
            <a:ext cx="2132012" cy="1905000"/>
          </a:xfrm>
          <a:prstGeom prst="rect">
            <a:avLst/>
          </a:prstGeom>
          <a:noFill/>
          <a:ln w="9525">
            <a:noFill/>
            <a:miter lim="800000"/>
            <a:headEnd/>
            <a:tailEnd/>
          </a:ln>
        </p:spPr>
      </p:pic>
      <p:sp>
        <p:nvSpPr>
          <p:cNvPr id="13319" name="Прямоугольник 12"/>
          <p:cNvSpPr>
            <a:spLocks noChangeArrowheads="1"/>
          </p:cNvSpPr>
          <p:nvPr/>
        </p:nvSpPr>
        <p:spPr bwMode="auto">
          <a:xfrm>
            <a:off x="3059113" y="2205038"/>
            <a:ext cx="3744912" cy="769937"/>
          </a:xfrm>
          <a:prstGeom prst="rect">
            <a:avLst/>
          </a:prstGeom>
          <a:noFill/>
          <a:ln w="9525">
            <a:noFill/>
            <a:miter lim="800000"/>
            <a:headEnd/>
            <a:tailEnd/>
          </a:ln>
        </p:spPr>
        <p:txBody>
          <a:bodyPr>
            <a:spAutoFit/>
          </a:bodyPr>
          <a:lstStyle/>
          <a:p>
            <a:r>
              <a:rPr lang="uk-UA" sz="4400">
                <a:latin typeface="Calibri" pitchFamily="34" charset="0"/>
              </a:rPr>
              <a:t>Незвичайні</a:t>
            </a:r>
            <a:endParaRPr lang="ru-RU" sz="4400">
              <a:latin typeface="Calibri" pitchFamily="34" charset="0"/>
            </a:endParaRPr>
          </a:p>
        </p:txBody>
      </p:sp>
      <p:pic>
        <p:nvPicPr>
          <p:cNvPr id="13320" name="Рисунок 13"/>
          <p:cNvPicPr>
            <a:picLocks noChangeAspect="1" noChangeArrowheads="1"/>
          </p:cNvPicPr>
          <p:nvPr/>
        </p:nvPicPr>
        <p:blipFill>
          <a:blip r:embed="rId5"/>
          <a:srcRect/>
          <a:stretch>
            <a:fillRect/>
          </a:stretch>
        </p:blipFill>
        <p:spPr bwMode="auto">
          <a:xfrm rot="-840000">
            <a:off x="527050" y="4106863"/>
            <a:ext cx="1782763" cy="2219325"/>
          </a:xfrm>
          <a:prstGeom prst="rect">
            <a:avLst/>
          </a:prstGeom>
          <a:noFill/>
          <a:ln w="9525">
            <a:noFill/>
            <a:miter lim="800000"/>
            <a:headEnd/>
            <a:tailEnd/>
          </a:ln>
        </p:spPr>
      </p:pic>
      <p:pic>
        <p:nvPicPr>
          <p:cNvPr id="13321" name="Рисунок 14"/>
          <p:cNvPicPr>
            <a:picLocks noChangeAspect="1" noChangeArrowheads="1"/>
          </p:cNvPicPr>
          <p:nvPr/>
        </p:nvPicPr>
        <p:blipFill>
          <a:blip r:embed="rId6"/>
          <a:srcRect/>
          <a:stretch>
            <a:fillRect/>
          </a:stretch>
        </p:blipFill>
        <p:spPr bwMode="auto">
          <a:xfrm rot="1080000">
            <a:off x="6732588" y="4252913"/>
            <a:ext cx="1843087" cy="2254250"/>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uk-UA" sz="4000" smtClean="0"/>
              <a:t>Бібліографічний список літератури</a:t>
            </a:r>
            <a:endParaRPr lang="ru-RU" sz="4000" smtClean="0"/>
          </a:p>
        </p:txBody>
      </p:sp>
      <p:sp>
        <p:nvSpPr>
          <p:cNvPr id="22531" name="Содержимое 2"/>
          <p:cNvSpPr>
            <a:spLocks noGrp="1"/>
          </p:cNvSpPr>
          <p:nvPr>
            <p:ph sz="half" idx="1"/>
          </p:nvPr>
        </p:nvSpPr>
        <p:spPr/>
        <p:txBody>
          <a:bodyPr/>
          <a:lstStyle/>
          <a:p>
            <a:pPr>
              <a:buFont typeface="Arial" charset="0"/>
              <a:buNone/>
            </a:pPr>
            <a:r>
              <a:rPr lang="uk-UA" sz="1600" smtClean="0"/>
              <a:t>1. Закон України "Про музеї і музейну справу" від 29.06.1995 р. №249/</a:t>
            </a:r>
          </a:p>
          <a:p>
            <a:pPr>
              <a:buFont typeface="Arial" charset="0"/>
              <a:buNone/>
            </a:pPr>
            <a:r>
              <a:rPr lang="uk-UA" sz="1600" smtClean="0"/>
              <a:t>2. Игнаткин И.А. Охрана памятников истории и культуры: Справочное пособие. - К.: Вища школа, 2009.</a:t>
            </a:r>
          </a:p>
          <a:p>
            <a:pPr>
              <a:buFont typeface="Arial" charset="0"/>
              <a:buNone/>
            </a:pPr>
            <a:r>
              <a:rPr lang="uk-UA" sz="1600" smtClean="0"/>
              <a:t>3. Мезенцева Г. Г. Музеєзнавство (на матеріалах музеїв України) / За ред. С. М.Чайковського. - К.: Вища школа, 2010.</a:t>
            </a:r>
          </a:p>
          <a:p>
            <a:pPr>
              <a:buFont typeface="Arial" charset="0"/>
              <a:buNone/>
            </a:pPr>
            <a:r>
              <a:rPr lang="uk-UA" sz="1600" smtClean="0"/>
              <a:t>4.Музеї України: Довідник / Міністерство культури і мистецтв України. - К.: Задруга, 2009. - 130 с.</a:t>
            </a:r>
            <a:endParaRPr lang="ru-RU" sz="1600" smtClean="0"/>
          </a:p>
          <a:p>
            <a:pPr>
              <a:buFont typeface="Arial" charset="0"/>
              <a:buNone/>
            </a:pPr>
            <a:r>
              <a:rPr lang="uk-UA" sz="1600" smtClean="0"/>
              <a:t>5.Папкова Є. В. Туристичне краєзнавство: Навч. посіб. - К., 2003.</a:t>
            </a:r>
            <a:endParaRPr lang="ru-RU" sz="1600" smtClean="0"/>
          </a:p>
          <a:p>
            <a:pPr>
              <a:buFont typeface="Arial" charset="0"/>
              <a:buNone/>
            </a:pPr>
            <a:r>
              <a:rPr lang="uk-UA" sz="1600" smtClean="0"/>
              <a:t>6. Погорелова А. Музейна справа: орієнтири розвитку // Українська культура. - 1996. - № 2. - С. 2-3.</a:t>
            </a:r>
            <a:endParaRPr lang="ru-RU" sz="1600" smtClean="0"/>
          </a:p>
          <a:p>
            <a:pPr>
              <a:buFont typeface="Arial" charset="0"/>
              <a:buNone/>
            </a:pPr>
            <a:endParaRPr lang="ru-RU" sz="1800" smtClean="0"/>
          </a:p>
          <a:p>
            <a:endParaRPr lang="ru-RU" sz="1800" smtClean="0"/>
          </a:p>
        </p:txBody>
      </p:sp>
      <p:sp>
        <p:nvSpPr>
          <p:cNvPr id="4" name="Содержимое 3"/>
          <p:cNvSpPr>
            <a:spLocks noGrp="1"/>
          </p:cNvSpPr>
          <p:nvPr>
            <p:ph sz="half" idx="2"/>
          </p:nvPr>
        </p:nvSpPr>
        <p:spPr/>
        <p:txBody>
          <a:bodyPr rtlCol="0">
            <a:normAutofit fontScale="47500" lnSpcReduction="20000"/>
          </a:bodyPr>
          <a:lstStyle/>
          <a:p>
            <a:pPr fontAlgn="auto">
              <a:spcAft>
                <a:spcPts val="0"/>
              </a:spcAft>
              <a:buFont typeface="Arial" pitchFamily="34" charset="0"/>
              <a:buNone/>
              <a:defRPr/>
            </a:pPr>
            <a:r>
              <a:rPr lang="uk-UA" sz="3400" dirty="0" smtClean="0"/>
              <a:t>7. Скрипник Г. Етнографічні музеї України. - К.: Наукова думка, 2010.-46 с.</a:t>
            </a:r>
            <a:endParaRPr lang="ru-RU" sz="3400" dirty="0" smtClean="0"/>
          </a:p>
          <a:p>
            <a:pPr fontAlgn="auto">
              <a:spcAft>
                <a:spcPts val="0"/>
              </a:spcAft>
              <a:buFont typeface="Arial" pitchFamily="34" charset="0"/>
              <a:buNone/>
              <a:defRPr/>
            </a:pPr>
            <a:r>
              <a:rPr lang="uk-UA" sz="3400" dirty="0" smtClean="0"/>
              <a:t>8. Скрипник Г. Українське етнографічне музейництво: становлення та розвиток: Автореф. дис. д-ра </a:t>
            </a:r>
            <a:r>
              <a:rPr lang="uk-UA" sz="3400" dirty="0" err="1" smtClean="0"/>
              <a:t>істор</a:t>
            </a:r>
            <a:r>
              <a:rPr lang="uk-UA" sz="3400" dirty="0" smtClean="0"/>
              <a:t>. наук: НАНУ, Інститут мистецтва, фольклористики та етнології імені М. Т. Рильського. - К., 2008. - 40 с</a:t>
            </a:r>
          </a:p>
          <a:p>
            <a:pPr fontAlgn="auto">
              <a:spcAft>
                <a:spcPts val="0"/>
              </a:spcAft>
              <a:buFont typeface="Arial" pitchFamily="34" charset="0"/>
              <a:buNone/>
              <a:defRPr/>
            </a:pPr>
            <a:r>
              <a:rPr lang="uk-UA" sz="3400" dirty="0" smtClean="0"/>
              <a:t>9. Україна: Путівник / </a:t>
            </a:r>
            <a:r>
              <a:rPr lang="uk-UA" sz="3400" dirty="0" err="1" smtClean="0"/>
              <a:t>Підг</a:t>
            </a:r>
            <a:r>
              <a:rPr lang="uk-UA" sz="3400" dirty="0" smtClean="0"/>
              <a:t>. і </a:t>
            </a:r>
            <a:r>
              <a:rPr lang="uk-UA" sz="3400" dirty="0" err="1" smtClean="0"/>
              <a:t>упоряд</a:t>
            </a:r>
            <a:r>
              <a:rPr lang="uk-UA" sz="3400" dirty="0" smtClean="0"/>
              <a:t>. О. Зінкевич і В. Гула. - К.: Смолоскип, 2006.</a:t>
            </a:r>
          </a:p>
          <a:p>
            <a:pPr fontAlgn="auto">
              <a:spcAft>
                <a:spcPts val="0"/>
              </a:spcAft>
              <a:buFont typeface="Arial" pitchFamily="34" charset="0"/>
              <a:buNone/>
              <a:defRPr/>
            </a:pPr>
            <a:r>
              <a:rPr lang="uk-UA" sz="3400" dirty="0" smtClean="0"/>
              <a:t>10. </a:t>
            </a:r>
            <a:r>
              <a:rPr lang="uk-UA" sz="3400" dirty="0" err="1" smtClean="0"/>
              <a:t>Хведась</a:t>
            </a:r>
            <a:r>
              <a:rPr lang="uk-UA" sz="3400" dirty="0" smtClean="0"/>
              <a:t> А. О. Розвиток краєзнавчих музеїв в західній Україні в кінці XIX - І пол. 40-х </a:t>
            </a:r>
            <a:r>
              <a:rPr lang="uk-UA" sz="3400" dirty="0" err="1" smtClean="0"/>
              <a:t>pp</a:t>
            </a:r>
            <a:r>
              <a:rPr lang="uk-UA" sz="3400" dirty="0" smtClean="0"/>
              <a:t>. XX століття. Джерела і література (на матеріалах Волинської, Рівненської та Тернопільської областей): Автореф. дис. </a:t>
            </a:r>
            <a:r>
              <a:rPr lang="uk-UA" sz="3400" dirty="0" err="1" smtClean="0"/>
              <a:t>...канд</a:t>
            </a:r>
            <a:r>
              <a:rPr lang="uk-UA" sz="3400" dirty="0" smtClean="0"/>
              <a:t>. </a:t>
            </a:r>
            <a:r>
              <a:rPr lang="uk-UA" sz="3400" dirty="0" err="1" smtClean="0"/>
              <a:t>істор</a:t>
            </a:r>
            <a:r>
              <a:rPr lang="uk-UA" sz="3400" dirty="0" smtClean="0"/>
              <a:t>. наук. - Дніпропетровськ, 2006. - 19 с.</a:t>
            </a:r>
            <a:endParaRPr lang="ru-RU" sz="3400" dirty="0" smtClean="0"/>
          </a:p>
          <a:p>
            <a:pPr fontAlgn="auto">
              <a:spcAft>
                <a:spcPts val="0"/>
              </a:spcAft>
              <a:buFont typeface="Arial" pitchFamily="34" charset="0"/>
              <a:buNone/>
              <a:defRPr/>
            </a:pPr>
            <a:r>
              <a:rPr lang="uk-UA" sz="3400" dirty="0" smtClean="0"/>
              <a:t>11. </a:t>
            </a:r>
            <a:r>
              <a:rPr lang="uk-UA" sz="3400" dirty="0" err="1" smtClean="0"/>
              <a:t>Шмелев</a:t>
            </a:r>
            <a:r>
              <a:rPr lang="uk-UA" sz="3400" dirty="0" smtClean="0"/>
              <a:t> В.Г. Музей </a:t>
            </a:r>
            <a:r>
              <a:rPr lang="uk-UA" sz="3400" dirty="0" err="1" smtClean="0"/>
              <a:t>под</a:t>
            </a:r>
            <a:r>
              <a:rPr lang="uk-UA" sz="3400" dirty="0" smtClean="0"/>
              <a:t> </a:t>
            </a:r>
            <a:r>
              <a:rPr lang="uk-UA" sz="3400" dirty="0" err="1" smtClean="0"/>
              <a:t>откытым</a:t>
            </a:r>
            <a:r>
              <a:rPr lang="uk-UA" sz="3400" dirty="0" smtClean="0"/>
              <a:t> небом. - К.: Наукова думка, 2008. -74 с.</a:t>
            </a:r>
            <a:endParaRPr lang="ru-RU" sz="3400" dirty="0" smtClean="0"/>
          </a:p>
          <a:p>
            <a:pPr fontAlgn="auto">
              <a:spcAft>
                <a:spcPts val="0"/>
              </a:spcAft>
              <a:buFont typeface="Arial" pitchFamily="34" charset="0"/>
              <a:buChar char="•"/>
              <a:defRPr/>
            </a:pPr>
            <a:endParaRPr lang="ru-RU" dirty="0" smtClean="0"/>
          </a:p>
          <a:p>
            <a:pPr fontAlgn="auto">
              <a:spcAft>
                <a:spcPts val="0"/>
              </a:spcAft>
              <a:buFont typeface="Arial" pitchFamily="34" charset="0"/>
              <a:buChar char="•"/>
              <a:defRPr/>
            </a:pPr>
            <a:endParaRPr lang="ru-RU" dirty="0" smtClean="0"/>
          </a:p>
          <a:p>
            <a:pPr fontAlgn="auto">
              <a:spcAft>
                <a:spcPts val="0"/>
              </a:spcAft>
              <a:buFont typeface="Arial" pitchFamily="34" charset="0"/>
              <a:buChar char="•"/>
              <a:defRPr/>
            </a:pPr>
            <a:endParaRPr lang="ru-RU" dirty="0"/>
          </a:p>
        </p:txBody>
      </p:sp>
      <p:pic>
        <p:nvPicPr>
          <p:cNvPr id="22533" name="Picture 8"/>
          <p:cNvPicPr>
            <a:picLocks noChangeAspect="1" noChangeArrowheads="1"/>
          </p:cNvPicPr>
          <p:nvPr/>
        </p:nvPicPr>
        <p:blipFill>
          <a:blip r:embed="rId2"/>
          <a:srcRect/>
          <a:stretch>
            <a:fillRect/>
          </a:stretch>
        </p:blipFill>
        <p:spPr bwMode="auto">
          <a:xfrm>
            <a:off x="4716463" y="5805488"/>
            <a:ext cx="4176712" cy="792162"/>
          </a:xfrm>
          <a:prstGeom prst="rect">
            <a:avLst/>
          </a:prstGeom>
          <a:noFill/>
          <a:ln w="9525">
            <a:noFill/>
            <a:miter lim="800000"/>
            <a:headEnd/>
            <a:tailEnd/>
          </a:ln>
        </p:spPr>
      </p:pic>
      <p:pic>
        <p:nvPicPr>
          <p:cNvPr id="22534" name="Picture 8"/>
          <p:cNvPicPr>
            <a:picLocks noChangeAspect="1" noChangeArrowheads="1"/>
          </p:cNvPicPr>
          <p:nvPr/>
        </p:nvPicPr>
        <p:blipFill>
          <a:blip r:embed="rId2"/>
          <a:srcRect/>
          <a:stretch>
            <a:fillRect/>
          </a:stretch>
        </p:blipFill>
        <p:spPr bwMode="auto">
          <a:xfrm>
            <a:off x="250825" y="5805488"/>
            <a:ext cx="4321175" cy="792162"/>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4000" smtClean="0"/>
              <a:t>II. </a:t>
            </a:r>
            <a:r>
              <a:rPr lang="uk-UA" sz="4000" smtClean="0"/>
              <a:t>Музеї сучасного Київа: фотографії, адреса, тематика</a:t>
            </a:r>
            <a:endParaRPr lang="ru-RU" sz="4000" smtClean="0"/>
          </a:p>
        </p:txBody>
      </p:sp>
      <p:sp>
        <p:nvSpPr>
          <p:cNvPr id="3" name="Содержимое 2"/>
          <p:cNvSpPr>
            <a:spLocks noGrp="1"/>
          </p:cNvSpPr>
          <p:nvPr>
            <p:ph sz="half" idx="1"/>
          </p:nvPr>
        </p:nvSpPr>
        <p:spPr/>
        <p:txBody>
          <a:bodyPr rtlCol="0">
            <a:normAutofit fontScale="25000" lnSpcReduction="20000"/>
          </a:bodyPr>
          <a:lstStyle/>
          <a:p>
            <a:pPr fontAlgn="auto">
              <a:spcAft>
                <a:spcPts val="0"/>
              </a:spcAft>
              <a:buFont typeface="Arial" pitchFamily="34" charset="0"/>
              <a:buNone/>
              <a:defRPr/>
            </a:pPr>
            <a:r>
              <a:rPr lang="uk-UA" sz="5600" b="1" dirty="0" smtClean="0"/>
              <a:t>1.Національний музей історії України</a:t>
            </a:r>
            <a:endParaRPr lang="ru-RU" sz="5600" b="1" dirty="0" smtClean="0"/>
          </a:p>
          <a:p>
            <a:pPr fontAlgn="auto">
              <a:spcAft>
                <a:spcPts val="0"/>
              </a:spcAft>
              <a:buFont typeface="Arial" pitchFamily="34" charset="0"/>
              <a:buChar char="•"/>
              <a:defRPr/>
            </a:pPr>
            <a:r>
              <a:rPr lang="uk-UA" sz="5600" dirty="0" smtClean="0"/>
              <a:t>Провідний музейний заклад держави. Свою діяльність він розпочав як Міський музей старожитностей та мистецтв експозицією археологічної виставки на честь ХІ Всеросійського археологічного з‘їзду 1899 р. Приміщення для музею було побудоване за спеціальним проектом архітекторів В. Городецького та Г. </a:t>
            </a:r>
            <a:r>
              <a:rPr lang="uk-UA" sz="5600" dirty="0" err="1" smtClean="0"/>
              <a:t>Бойцова</a:t>
            </a:r>
            <a:r>
              <a:rPr lang="uk-UA" sz="5600" dirty="0" smtClean="0"/>
              <a:t> на кошти, зібрані прогресивною інтелігенцією м. Києва. </a:t>
            </a:r>
            <a:endParaRPr lang="ru-RU" sz="5600" dirty="0" smtClean="0"/>
          </a:p>
          <a:p>
            <a:pPr fontAlgn="auto">
              <a:spcAft>
                <a:spcPts val="0"/>
              </a:spcAft>
              <a:buFont typeface="Arial" pitchFamily="34" charset="0"/>
              <a:buChar char="•"/>
              <a:defRPr/>
            </a:pPr>
            <a:r>
              <a:rPr lang="uk-UA" sz="5600" dirty="0" smtClean="0"/>
              <a:t> Адреса: вул. Володимирська, 2</a:t>
            </a:r>
            <a:r>
              <a:rPr lang="ru-RU" sz="5600" dirty="0" smtClean="0"/>
              <a:t> .</a:t>
            </a:r>
            <a:r>
              <a:rPr lang="uk-UA" sz="5600" dirty="0" smtClean="0"/>
              <a:t> Телефон: 278-2924</a:t>
            </a:r>
            <a:endParaRPr lang="ru-RU" sz="5600" dirty="0" smtClean="0"/>
          </a:p>
          <a:p>
            <a:pPr fontAlgn="auto">
              <a:spcAft>
                <a:spcPts val="0"/>
              </a:spcAft>
              <a:buFont typeface="Arial" pitchFamily="34" charset="0"/>
              <a:buChar char="•"/>
              <a:defRPr/>
            </a:pPr>
            <a:r>
              <a:rPr lang="uk-UA" sz="5600" dirty="0" smtClean="0"/>
              <a:t> Час роботи: 10:00 – 17:00, вих. </a:t>
            </a:r>
            <a:r>
              <a:rPr lang="uk-UA" sz="5600" dirty="0" err="1" smtClean="0"/>
              <a:t>ср</a:t>
            </a:r>
            <a:endParaRPr lang="ru-RU" sz="5600" dirty="0" smtClean="0"/>
          </a:p>
          <a:p>
            <a:pPr fontAlgn="auto">
              <a:spcAft>
                <a:spcPts val="0"/>
              </a:spcAft>
              <a:buFont typeface="Arial" pitchFamily="34" charset="0"/>
              <a:buNone/>
              <a:defRPr/>
            </a:pPr>
            <a:r>
              <a:rPr lang="uk-UA" sz="5600" b="1" dirty="0" smtClean="0"/>
              <a:t>2. Музей історичних коштовностей України (філіал НМІУ)</a:t>
            </a:r>
            <a:endParaRPr lang="ru-RU" sz="5600" b="1" dirty="0" smtClean="0"/>
          </a:p>
          <a:p>
            <a:pPr fontAlgn="auto">
              <a:spcAft>
                <a:spcPts val="0"/>
              </a:spcAft>
              <a:buFont typeface="Arial" pitchFamily="34" charset="0"/>
              <a:buChar char="•"/>
              <a:defRPr/>
            </a:pPr>
            <a:r>
              <a:rPr lang="uk-UA" sz="5600" dirty="0" smtClean="0"/>
              <a:t>Музей історичних коштовностей створений у 1963 р. Для відвідувачів відкритій на початку січня 1969 р. Експозиція музею розгорнута в 9 залах двоповерхової будівлі </a:t>
            </a:r>
            <a:r>
              <a:rPr lang="uk-UA" sz="5600" dirty="0" err="1" smtClean="0"/>
              <a:t>Ковніровського</a:t>
            </a:r>
            <a:r>
              <a:rPr lang="uk-UA" sz="5600" dirty="0" smtClean="0"/>
              <a:t> корпусу (XVIII ст.), що знаходиться на території Національного Києво-Печерського заповідника. В зібранні музею близько 55 тисяч одиниць зберігання. Експозиція музею знайомить з унікальними пам’ятками ювелірного мистецтва... </a:t>
            </a:r>
            <a:endParaRPr lang="ru-RU" sz="5600" dirty="0" smtClean="0"/>
          </a:p>
          <a:p>
            <a:pPr fontAlgn="auto">
              <a:spcAft>
                <a:spcPts val="0"/>
              </a:spcAft>
              <a:buFont typeface="Arial" pitchFamily="34" charset="0"/>
              <a:buChar char="•"/>
              <a:defRPr/>
            </a:pPr>
            <a:r>
              <a:rPr lang="uk-UA" sz="5600" dirty="0" smtClean="0"/>
              <a:t> Адреса: вул. Січневого Повстання, 21</a:t>
            </a:r>
            <a:endParaRPr lang="ru-RU" sz="5600" dirty="0" smtClean="0"/>
          </a:p>
          <a:p>
            <a:pPr fontAlgn="auto">
              <a:spcAft>
                <a:spcPts val="0"/>
              </a:spcAft>
              <a:buFont typeface="Arial" pitchFamily="34" charset="0"/>
              <a:buChar char="•"/>
              <a:defRPr/>
            </a:pPr>
            <a:r>
              <a:rPr lang="uk-UA" sz="5600" dirty="0" smtClean="0"/>
              <a:t> Телефон: 290-1396</a:t>
            </a:r>
            <a:r>
              <a:rPr lang="ru-RU" sz="5600" dirty="0" smtClean="0"/>
              <a:t>.</a:t>
            </a:r>
            <a:r>
              <a:rPr lang="uk-UA" sz="5600" dirty="0" smtClean="0"/>
              <a:t> Час роботи: 10:00 – 16:15, вих. </a:t>
            </a:r>
            <a:r>
              <a:rPr lang="uk-UA" sz="5600" dirty="0" err="1" smtClean="0"/>
              <a:t>пн</a:t>
            </a:r>
            <a:endParaRPr lang="ru-RU" sz="5600" dirty="0" smtClean="0"/>
          </a:p>
          <a:p>
            <a:pPr fontAlgn="auto">
              <a:spcAft>
                <a:spcPts val="0"/>
              </a:spcAft>
              <a:buFont typeface="Arial" pitchFamily="34" charset="0"/>
              <a:buNone/>
              <a:defRPr/>
            </a:pPr>
            <a:r>
              <a:rPr lang="uk-UA" sz="5600" dirty="0" smtClean="0"/>
              <a:t> </a:t>
            </a:r>
            <a:endParaRPr lang="ru-RU" sz="5600" dirty="0" smtClean="0"/>
          </a:p>
          <a:p>
            <a:pPr fontAlgn="auto">
              <a:spcAft>
                <a:spcPts val="0"/>
              </a:spcAft>
              <a:buFont typeface="Arial" pitchFamily="34" charset="0"/>
              <a:buChar char="•"/>
              <a:defRPr/>
            </a:pPr>
            <a:endParaRPr lang="ru-RU" dirty="0"/>
          </a:p>
        </p:txBody>
      </p:sp>
      <p:sp>
        <p:nvSpPr>
          <p:cNvPr id="23556" name="Содержимое 3"/>
          <p:cNvSpPr>
            <a:spLocks noGrp="1"/>
          </p:cNvSpPr>
          <p:nvPr>
            <p:ph sz="half" idx="2"/>
          </p:nvPr>
        </p:nvSpPr>
        <p:spPr/>
        <p:txBody>
          <a:bodyPr/>
          <a:lstStyle/>
          <a:p>
            <a:pPr>
              <a:buFont typeface="Arial" charset="0"/>
              <a:buNone/>
            </a:pPr>
            <a:r>
              <a:rPr lang="uk-UA" sz="1400" b="1" smtClean="0"/>
              <a:t>3. Національний науково- природничий музей НАН України</a:t>
            </a:r>
            <a:r>
              <a:rPr lang="ru-RU" sz="1400" b="1" smtClean="0"/>
              <a:t>.</a:t>
            </a:r>
            <a:r>
              <a:rPr lang="ru-RU" sz="1400" smtClean="0"/>
              <a:t> </a:t>
            </a:r>
            <a:r>
              <a:rPr lang="uk-UA" sz="1400" smtClean="0"/>
              <a:t>ІНТЕРНЕТ: сайт музею: </a:t>
            </a:r>
            <a:r>
              <a:rPr lang="uk-UA" sz="1400" smtClean="0">
                <a:hlinkClick r:id="rId2"/>
              </a:rPr>
              <a:t>www.museumkiev.org</a:t>
            </a:r>
            <a:r>
              <a:rPr lang="ru-RU" sz="1400" smtClean="0"/>
              <a:t>. </a:t>
            </a:r>
            <a:r>
              <a:rPr lang="uk-UA" sz="1400" smtClean="0"/>
              <a:t>РЕЖИМ РОБОТИ: середа-п'ятниця з 10:00 до 17:00 години (вхід до 16:00);  субота та неділя з 10.00 до 17:00 години . Вихідні у понеділок та вівторок.  День безкоштовного відвідування - перша середа кожного місяця.</a:t>
            </a:r>
            <a:endParaRPr lang="ru-RU" sz="1400" smtClean="0"/>
          </a:p>
          <a:p>
            <a:pPr>
              <a:buFont typeface="Arial" charset="0"/>
              <a:buNone/>
            </a:pPr>
            <a:r>
              <a:rPr lang="uk-UA" sz="1400" smtClean="0"/>
              <a:t> Це один з найбільших науково-природничих музеїв світу. Його було створено 1966 року як єдиний комплекс у складі Геологічного, Палеонтологічного, Зоологічного та Ботанічного  музеїв. Музей розташовано в центрі Києва у старовинному будинку з виразною оригінальною архітектурою. </a:t>
            </a:r>
            <a:endParaRPr lang="ru-RU" sz="1400" smtClean="0"/>
          </a:p>
          <a:p>
            <a:r>
              <a:rPr lang="uk-UA" sz="1400" smtClean="0"/>
              <a:t> Музейний комплекс ННПМ НАН України створено за класичними принципами музеєзнавства. На площі 8 тис.кв.м у 24 залах зібрано понад 30 тис. експонатів, що розповідають про виникнення, будову та еволюцію Землі, її рослинний і тваринний світ, про історію матеріальної культури племен і народів,' що заселяли територію України. </a:t>
            </a:r>
            <a:endParaRPr lang="ru-RU" sz="1400" smtClean="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4578" name="Заголовок 1"/>
          <p:cNvSpPr>
            <a:spLocks noGrp="1"/>
          </p:cNvSpPr>
          <p:nvPr>
            <p:ph type="title"/>
          </p:nvPr>
        </p:nvSpPr>
        <p:spPr/>
        <p:txBody>
          <a:bodyPr/>
          <a:lstStyle/>
          <a:p>
            <a:endParaRPr lang="ru-RU" smtClean="0"/>
          </a:p>
        </p:txBody>
      </p:sp>
      <p:sp>
        <p:nvSpPr>
          <p:cNvPr id="24579" name="Содержимое 2"/>
          <p:cNvSpPr>
            <a:spLocks noGrp="1"/>
          </p:cNvSpPr>
          <p:nvPr>
            <p:ph sz="half" idx="1"/>
          </p:nvPr>
        </p:nvSpPr>
        <p:spPr/>
        <p:txBody>
          <a:bodyPr/>
          <a:lstStyle/>
          <a:p>
            <a:pPr>
              <a:buFont typeface="Arial" charset="0"/>
              <a:buNone/>
            </a:pPr>
            <a:r>
              <a:rPr lang="uk-UA" sz="1400" smtClean="0"/>
              <a:t>Центральне місце в музеях займає комплекс діорам - ландшафтні експозиції та біогрупи, кількість яких сягає 30.  В Музеї зберігаються унікальні наукові фонди, де зосереджені колекційні матеріали - основа наукової роботи колективу Музею .</a:t>
            </a:r>
            <a:endParaRPr lang="ru-RU" sz="1400" smtClean="0"/>
          </a:p>
          <a:p>
            <a:pPr>
              <a:buFont typeface="Arial" charset="0"/>
              <a:buNone/>
            </a:pPr>
            <a:r>
              <a:rPr lang="uk-UA" sz="1400" smtClean="0"/>
              <a:t> Значення та величезна популярність Національного науково-природничого музею НАН України зумовлені науковим характером його експозицій, відповідним художнім оформленням, яке вперше було застосовано в практиці природознавчих музеїв України. Нині ННПМ НАН України є одним з найбільших центрів музейної справи, безперечним надбанням та гордістю України і, за визнанням численних фахівців, одним з найкращих сучасних природничих наукових центрів у світі. </a:t>
            </a:r>
            <a:endParaRPr lang="ru-RU" sz="1400" smtClean="0"/>
          </a:p>
          <a:p>
            <a:pPr>
              <a:buFont typeface="Arial" charset="0"/>
              <a:buNone/>
            </a:pPr>
            <a:r>
              <a:rPr lang="uk-UA" sz="1400" smtClean="0"/>
              <a:t> 10 грудня 1996 р. наказом Президента України Науково-природничому музею було надано статус Національного. </a:t>
            </a:r>
            <a:endParaRPr lang="ru-RU" sz="1400" smtClean="0"/>
          </a:p>
          <a:p>
            <a:pPr>
              <a:buFont typeface="Arial" charset="0"/>
              <a:buNone/>
            </a:pPr>
            <a:r>
              <a:rPr lang="uk-UA" sz="1400" smtClean="0"/>
              <a:t> АДРЕСА: 01601, Україна, Київ, вул. Богдана Хмельницького 15, Національни</a:t>
            </a:r>
            <a:endParaRPr lang="ru-RU" sz="1400" smtClean="0"/>
          </a:p>
          <a:p>
            <a:endParaRPr lang="ru-RU" sz="1400" smtClean="0"/>
          </a:p>
        </p:txBody>
      </p:sp>
      <p:pic>
        <p:nvPicPr>
          <p:cNvPr id="24580" name="Содержимое 5"/>
          <p:cNvPicPr>
            <a:picLocks noGrp="1"/>
          </p:cNvPicPr>
          <p:nvPr>
            <p:ph sz="half" idx="2"/>
          </p:nvPr>
        </p:nvPicPr>
        <p:blipFill>
          <a:blip r:embed="rId2"/>
          <a:srcRect/>
          <a:stretch>
            <a:fillRect/>
          </a:stretch>
        </p:blipFill>
        <p:spPr>
          <a:xfrm>
            <a:off x="4859338" y="1700213"/>
            <a:ext cx="3889375" cy="4968875"/>
          </a:xfrm>
        </p:spPr>
      </p:pic>
      <p:pic>
        <p:nvPicPr>
          <p:cNvPr id="24581" name="Picture 3"/>
          <p:cNvPicPr>
            <a:picLocks noChangeAspect="1" noChangeArrowheads="1"/>
          </p:cNvPicPr>
          <p:nvPr/>
        </p:nvPicPr>
        <p:blipFill>
          <a:blip r:embed="rId3"/>
          <a:srcRect/>
          <a:stretch>
            <a:fillRect/>
          </a:stretch>
        </p:blipFill>
        <p:spPr bwMode="auto">
          <a:xfrm>
            <a:off x="323850" y="0"/>
            <a:ext cx="8640763" cy="1484313"/>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5602" name="Заголовок 9"/>
          <p:cNvSpPr>
            <a:spLocks noGrp="1"/>
          </p:cNvSpPr>
          <p:nvPr>
            <p:ph type="title"/>
          </p:nvPr>
        </p:nvSpPr>
        <p:spPr/>
        <p:txBody>
          <a:bodyPr/>
          <a:lstStyle/>
          <a:p>
            <a:endParaRPr lang="ru-RU" smtClean="0"/>
          </a:p>
        </p:txBody>
      </p:sp>
      <p:sp>
        <p:nvSpPr>
          <p:cNvPr id="6" name="Содержимое 5"/>
          <p:cNvSpPr>
            <a:spLocks noGrp="1"/>
          </p:cNvSpPr>
          <p:nvPr>
            <p:ph sz="half" idx="2"/>
          </p:nvPr>
        </p:nvSpPr>
        <p:spPr/>
        <p:txBody>
          <a:bodyPr>
            <a:normAutofit/>
          </a:bodyPr>
          <a:lstStyle/>
          <a:p>
            <a:pPr>
              <a:lnSpc>
                <a:spcPct val="80000"/>
              </a:lnSpc>
              <a:buFont typeface="Arial" charset="0"/>
              <a:buNone/>
            </a:pPr>
            <a:r>
              <a:rPr lang="ru-RU" sz="1600" smtClean="0"/>
              <a:t>4</a:t>
            </a:r>
            <a:r>
              <a:rPr lang="ru-RU" sz="1600" b="1" smtClean="0"/>
              <a:t>. Національний художній музей України</a:t>
            </a:r>
            <a:r>
              <a:rPr lang="ru-RU" sz="1600" smtClean="0"/>
              <a:t>.</a:t>
            </a:r>
            <a:r>
              <a:rPr lang="uk-UA" sz="1600" smtClean="0"/>
              <a:t> Телефон: 278-7454, 10:00 – 18:00 Час роботи: пт 12:00 – 20:00, сб 11:00 – 19:00, вих. пн, вт.</a:t>
            </a:r>
          </a:p>
          <a:p>
            <a:pPr>
              <a:lnSpc>
                <a:spcPct val="80000"/>
              </a:lnSpc>
              <a:buFont typeface="Arial" charset="0"/>
              <a:buNone/>
            </a:pPr>
            <a:endParaRPr lang="uk-UA" sz="1600" smtClean="0"/>
          </a:p>
          <a:p>
            <a:pPr>
              <a:lnSpc>
                <a:spcPct val="80000"/>
              </a:lnSpc>
              <a:buFont typeface="Arial" charset="0"/>
              <a:buNone/>
            </a:pPr>
            <a:r>
              <a:rPr lang="uk-UA" smtClean="0">
                <a:latin typeface="Arial" charset="0"/>
              </a:rPr>
              <a:t>   </a:t>
            </a:r>
            <a:r>
              <a:rPr lang="uk-UA" smtClean="0"/>
              <a:t>Національний художній музей України </a:t>
            </a:r>
            <a:r>
              <a:rPr lang="ru-RU" smtClean="0"/>
              <a:t>: Путівник. – К.: Артанія Нова, 2007.</a:t>
            </a:r>
          </a:p>
          <a:p>
            <a:pPr>
              <a:lnSpc>
                <a:spcPct val="80000"/>
              </a:lnSpc>
            </a:pPr>
            <a:endParaRPr lang="uk-UA" sz="1600" smtClean="0"/>
          </a:p>
          <a:p>
            <a:pPr>
              <a:lnSpc>
                <a:spcPct val="80000"/>
              </a:lnSpc>
            </a:pPr>
            <a:endParaRPr lang="uk-UA" sz="1600" smtClean="0"/>
          </a:p>
          <a:p>
            <a:pPr>
              <a:lnSpc>
                <a:spcPct val="80000"/>
              </a:lnSpc>
            </a:pPr>
            <a:r>
              <a:rPr lang="uk-UA" sz="1600" smtClean="0"/>
              <a:t>Путівник розповідає про історію створення музею, основні експонати залів, про картини видатних художників України та світу.</a:t>
            </a:r>
            <a:endParaRPr lang="ru-RU" sz="1600" smtClean="0"/>
          </a:p>
          <a:p>
            <a:pPr>
              <a:lnSpc>
                <a:spcPct val="80000"/>
              </a:lnSpc>
            </a:pPr>
            <a:endParaRPr lang="ru-RU" sz="1600" smtClean="0"/>
          </a:p>
          <a:p>
            <a:pPr>
              <a:lnSpc>
                <a:spcPct val="80000"/>
              </a:lnSpc>
              <a:buFont typeface="Arial" charset="0"/>
              <a:buNone/>
            </a:pPr>
            <a:r>
              <a:rPr lang="uk-UA" sz="1600" smtClean="0"/>
              <a:t> </a:t>
            </a:r>
            <a:endParaRPr lang="ru-RU" sz="1600" smtClean="0"/>
          </a:p>
          <a:p>
            <a:pPr>
              <a:lnSpc>
                <a:spcPct val="80000"/>
              </a:lnSpc>
            </a:pPr>
            <a:endParaRPr lang="ru-RU" sz="700" smtClean="0"/>
          </a:p>
          <a:p>
            <a:pPr>
              <a:lnSpc>
                <a:spcPct val="80000"/>
              </a:lnSpc>
            </a:pPr>
            <a:endParaRPr lang="ru-RU" sz="700" smtClean="0"/>
          </a:p>
        </p:txBody>
      </p:sp>
      <p:pic>
        <p:nvPicPr>
          <p:cNvPr id="25604" name="Picture 2"/>
          <p:cNvPicPr>
            <a:picLocks noGrp="1" noChangeAspect="1" noChangeArrowheads="1"/>
          </p:cNvPicPr>
          <p:nvPr>
            <p:ph sz="half" idx="1"/>
          </p:nvPr>
        </p:nvPicPr>
        <p:blipFill>
          <a:blip r:embed="rId2"/>
          <a:srcRect/>
          <a:stretch>
            <a:fillRect/>
          </a:stretch>
        </p:blipFill>
        <p:spPr>
          <a:xfrm>
            <a:off x="684213" y="1700213"/>
            <a:ext cx="3167062" cy="4608512"/>
          </a:xfrm>
        </p:spPr>
      </p:pic>
      <p:pic>
        <p:nvPicPr>
          <p:cNvPr id="25605" name="Picture 3"/>
          <p:cNvPicPr>
            <a:picLocks noChangeAspect="1" noChangeArrowheads="1"/>
          </p:cNvPicPr>
          <p:nvPr/>
        </p:nvPicPr>
        <p:blipFill>
          <a:blip r:embed="rId3"/>
          <a:srcRect/>
          <a:stretch>
            <a:fillRect/>
          </a:stretch>
        </p:blipFill>
        <p:spPr bwMode="auto">
          <a:xfrm>
            <a:off x="323850" y="0"/>
            <a:ext cx="8640763" cy="1484313"/>
          </a:xfrm>
          <a:prstGeom prst="rect">
            <a:avLst/>
          </a:prstGeom>
          <a:noFill/>
          <a:ln w="9525">
            <a:noFill/>
            <a:miter lim="800000"/>
            <a:headEnd/>
            <a:tailEnd/>
          </a:ln>
        </p:spPr>
      </p:pic>
      <p:pic>
        <p:nvPicPr>
          <p:cNvPr id="25606" name="Picture 2"/>
          <p:cNvPicPr>
            <a:picLocks noChangeAspect="1" noChangeArrowheads="1" noCrop="1"/>
          </p:cNvPicPr>
          <p:nvPr/>
        </p:nvPicPr>
        <p:blipFill>
          <a:blip r:embed="rId4"/>
          <a:srcRect/>
          <a:stretch>
            <a:fillRect/>
          </a:stretch>
        </p:blipFill>
        <p:spPr bwMode="auto">
          <a:xfrm>
            <a:off x="4356100" y="5734050"/>
            <a:ext cx="4446588" cy="719138"/>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6626" name="Заголовок 1"/>
          <p:cNvSpPr>
            <a:spLocks noGrp="1"/>
          </p:cNvSpPr>
          <p:nvPr>
            <p:ph type="title"/>
          </p:nvPr>
        </p:nvSpPr>
        <p:spPr/>
        <p:txBody>
          <a:bodyPr/>
          <a:lstStyle/>
          <a:p>
            <a:endParaRPr lang="ru-RU" smtClean="0"/>
          </a:p>
        </p:txBody>
      </p:sp>
      <p:sp>
        <p:nvSpPr>
          <p:cNvPr id="3" name="Содержимое 2"/>
          <p:cNvSpPr>
            <a:spLocks noGrp="1"/>
          </p:cNvSpPr>
          <p:nvPr>
            <p:ph sz="half" idx="1"/>
          </p:nvPr>
        </p:nvSpPr>
        <p:spPr>
          <a:xfrm>
            <a:off x="107950" y="1600200"/>
            <a:ext cx="4387850" cy="4525963"/>
          </a:xfrm>
        </p:spPr>
        <p:txBody>
          <a:bodyPr>
            <a:normAutofit/>
          </a:bodyPr>
          <a:lstStyle/>
          <a:p>
            <a:pPr>
              <a:lnSpc>
                <a:spcPct val="80000"/>
              </a:lnSpc>
              <a:buFont typeface="Arial" charset="0"/>
              <a:buNone/>
            </a:pPr>
            <a:r>
              <a:rPr lang="ru-RU" sz="1400" b="1" smtClean="0"/>
              <a:t>5.Національний музей історіїї Великої Вітчизняної війни 1941-1945 років. </a:t>
            </a:r>
          </a:p>
          <a:p>
            <a:pPr>
              <a:lnSpc>
                <a:spcPct val="80000"/>
              </a:lnSpc>
              <a:buFont typeface="Arial" charset="0"/>
              <a:buNone/>
            </a:pPr>
            <a:endParaRPr lang="ru-RU" sz="1300" smtClean="0"/>
          </a:p>
          <a:p>
            <a:pPr>
              <a:lnSpc>
                <a:spcPct val="80000"/>
              </a:lnSpc>
              <a:buFont typeface="Arial" charset="0"/>
              <a:buNone/>
            </a:pPr>
            <a:endParaRPr lang="ru-RU" sz="1300" smtClean="0"/>
          </a:p>
          <a:p>
            <a:pPr>
              <a:lnSpc>
                <a:spcPct val="80000"/>
              </a:lnSpc>
              <a:buFont typeface="Arial" charset="0"/>
              <a:buNone/>
            </a:pPr>
            <a:r>
              <a:rPr lang="ru-RU" sz="2400" smtClean="0">
                <a:latin typeface="Arial" charset="0"/>
              </a:rPr>
              <a:t>    </a:t>
            </a:r>
            <a:r>
              <a:rPr lang="ru-RU" sz="2400" smtClean="0"/>
              <a:t>МЕМОРІАЛЬНИЙ КОМПЛЕКС “НАЦІОНАЛЬНИЙ МУЗЕЙ ІСТОРІЇ ВЕЛИКОЇ ВІТЧИЗНЯНОЇ ВІЙНИ 1941-1945 РОКІВ”: Путівник. – К., 2008.-42 с. </a:t>
            </a:r>
          </a:p>
          <a:p>
            <a:pPr>
              <a:lnSpc>
                <a:spcPct val="80000"/>
              </a:lnSpc>
            </a:pPr>
            <a:endParaRPr lang="ru-RU" sz="1300" smtClean="0"/>
          </a:p>
          <a:p>
            <a:pPr>
              <a:lnSpc>
                <a:spcPct val="80000"/>
              </a:lnSpc>
              <a:buFont typeface="Arial" charset="0"/>
              <a:buNone/>
            </a:pPr>
            <a:r>
              <a:rPr lang="ru-RU" sz="1300" smtClean="0">
                <a:latin typeface="Arial" charset="0"/>
              </a:rPr>
              <a:t>            </a:t>
            </a:r>
            <a:r>
              <a:rPr lang="ru-RU" sz="1300" smtClean="0"/>
              <a:t>Задум і рішення про створення у Києві Музею Вітчизняної війни виникли в червні 1943 р., коли ще точилися бої за визволення України. Проте першочергові завдання відбудови і розвитку економіки та соціальної сфери відсунули питання створення музею до середини сімдесятих років минулого століття. Як створювався музей? Які є експонати в музеї? – Про це розповідається в путівнику.</a:t>
            </a:r>
          </a:p>
          <a:p>
            <a:pPr>
              <a:lnSpc>
                <a:spcPct val="80000"/>
              </a:lnSpc>
            </a:pPr>
            <a:endParaRPr lang="ru-RU" sz="1300" smtClean="0"/>
          </a:p>
        </p:txBody>
      </p:sp>
      <p:pic>
        <p:nvPicPr>
          <p:cNvPr id="26628" name="Содержимое 4"/>
          <p:cNvPicPr>
            <a:picLocks noGrp="1"/>
          </p:cNvPicPr>
          <p:nvPr>
            <p:ph sz="half" idx="2"/>
          </p:nvPr>
        </p:nvPicPr>
        <p:blipFill>
          <a:blip r:embed="rId2"/>
          <a:srcRect/>
          <a:stretch>
            <a:fillRect/>
          </a:stretch>
        </p:blipFill>
        <p:spPr>
          <a:xfrm>
            <a:off x="4716463" y="1484313"/>
            <a:ext cx="4176712" cy="5113337"/>
          </a:xfrm>
        </p:spPr>
      </p:pic>
      <p:pic>
        <p:nvPicPr>
          <p:cNvPr id="26629" name="Picture 3"/>
          <p:cNvPicPr>
            <a:picLocks noChangeAspect="1" noChangeArrowheads="1"/>
          </p:cNvPicPr>
          <p:nvPr/>
        </p:nvPicPr>
        <p:blipFill>
          <a:blip r:embed="rId3"/>
          <a:srcRect/>
          <a:stretch>
            <a:fillRect/>
          </a:stretch>
        </p:blipFill>
        <p:spPr bwMode="auto">
          <a:xfrm>
            <a:off x="323850" y="0"/>
            <a:ext cx="8640763" cy="1484313"/>
          </a:xfrm>
          <a:prstGeom prst="rect">
            <a:avLst/>
          </a:prstGeom>
          <a:noFill/>
          <a:ln w="9525">
            <a:noFill/>
            <a:miter lim="800000"/>
            <a:headEnd/>
            <a:tailEnd/>
          </a:ln>
        </p:spPr>
      </p:pic>
      <p:pic>
        <p:nvPicPr>
          <p:cNvPr id="26630" name="Picture 2"/>
          <p:cNvPicPr>
            <a:picLocks noChangeAspect="1" noChangeArrowheads="1" noCrop="1"/>
          </p:cNvPicPr>
          <p:nvPr/>
        </p:nvPicPr>
        <p:blipFill>
          <a:blip r:embed="rId4"/>
          <a:srcRect/>
          <a:stretch>
            <a:fillRect/>
          </a:stretch>
        </p:blipFill>
        <p:spPr bwMode="auto">
          <a:xfrm>
            <a:off x="250825" y="6021388"/>
            <a:ext cx="4321175" cy="720725"/>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7650" name="Заголовок 1"/>
          <p:cNvSpPr>
            <a:spLocks noGrp="1"/>
          </p:cNvSpPr>
          <p:nvPr>
            <p:ph type="title"/>
          </p:nvPr>
        </p:nvSpPr>
        <p:spPr/>
        <p:txBody>
          <a:bodyPr/>
          <a:lstStyle/>
          <a:p>
            <a:endParaRPr lang="ru-RU" smtClean="0"/>
          </a:p>
        </p:txBody>
      </p:sp>
      <p:sp>
        <p:nvSpPr>
          <p:cNvPr id="4" name="Содержимое 3"/>
          <p:cNvSpPr>
            <a:spLocks noGrp="1"/>
          </p:cNvSpPr>
          <p:nvPr>
            <p:ph sz="half" idx="2"/>
          </p:nvPr>
        </p:nvSpPr>
        <p:spPr>
          <a:xfrm>
            <a:off x="4140200" y="1484313"/>
            <a:ext cx="5003800" cy="4641850"/>
          </a:xfrm>
        </p:spPr>
        <p:txBody>
          <a:bodyPr>
            <a:normAutofit/>
          </a:bodyPr>
          <a:lstStyle/>
          <a:p>
            <a:pPr>
              <a:lnSpc>
                <a:spcPct val="80000"/>
              </a:lnSpc>
              <a:buFont typeface="Arial" charset="0"/>
              <a:buNone/>
            </a:pPr>
            <a:r>
              <a:rPr lang="ru-RU" sz="1400" b="1" smtClean="0"/>
              <a:t>6. Музей книги та книгодрукування України.</a:t>
            </a:r>
          </a:p>
          <a:p>
            <a:pPr>
              <a:lnSpc>
                <a:spcPct val="80000"/>
              </a:lnSpc>
              <a:buFont typeface="Arial" charset="0"/>
              <a:buNone/>
            </a:pPr>
            <a:r>
              <a:rPr lang="ru-RU" sz="1400" smtClean="0"/>
              <a:t>Телефон (044) 280-79-76   (044) 280-22-10  Адреса:  місто Київ, вул. Івана Мазепи (Січневого Повстання), 21, корпус 9 </a:t>
            </a:r>
          </a:p>
          <a:p>
            <a:pPr>
              <a:lnSpc>
                <a:spcPct val="80000"/>
              </a:lnSpc>
              <a:buFont typeface="Arial" charset="0"/>
              <a:buNone/>
            </a:pPr>
            <a:r>
              <a:rPr lang="ru-RU" sz="1400" smtClean="0"/>
              <a:t> </a:t>
            </a:r>
            <a:r>
              <a:rPr lang="ru-RU" sz="1400" smtClean="0">
                <a:latin typeface="Arial" charset="0"/>
              </a:rPr>
              <a:t>      </a:t>
            </a:r>
            <a:r>
              <a:rPr lang="uk-UA" smtClean="0"/>
              <a:t>Музей книги та друкарства України: Путівник. – К., 2010. – 46 с..</a:t>
            </a:r>
            <a:endParaRPr lang="ru-RU" smtClean="0"/>
          </a:p>
          <a:p>
            <a:pPr>
              <a:lnSpc>
                <a:spcPct val="80000"/>
              </a:lnSpc>
              <a:buFont typeface="Arial" charset="0"/>
              <a:buNone/>
            </a:pPr>
            <a:r>
              <a:rPr lang="ru-RU" sz="1400" smtClean="0">
                <a:latin typeface="Arial" charset="0"/>
              </a:rPr>
              <a:t>            </a:t>
            </a:r>
            <a:r>
              <a:rPr lang="ru-RU" sz="1400" smtClean="0"/>
              <a:t>Музей книги і друкарства України був створений у 1972 р., у Міжнародний рік книги, що відзначався за рішенням ЮНЕСКО. Находиться музей на території Національного Києво-Печерського історико-культурного заповідника у будинку колишньої лаврської друкарні, заснованої архімандритом Єлисей Плетенецький, яка безперервно працювала понад 300 років (початок </a:t>
            </a:r>
            <a:r>
              <a:rPr lang="en-US" sz="1400" smtClean="0"/>
              <a:t>XV</a:t>
            </a:r>
            <a:r>
              <a:rPr lang="ru-RU" sz="1400" smtClean="0"/>
              <a:t>ІІ ст. - 20-і роки </a:t>
            </a:r>
            <a:r>
              <a:rPr lang="en-US" sz="1400" smtClean="0"/>
              <a:t>XX </a:t>
            </a:r>
            <a:r>
              <a:rPr lang="ru-RU" sz="1400" smtClean="0"/>
              <a:t>в.). Загальна експозиційна площа музею - 930 кв. г (три зали стаціонарної експозиції і два виставкові - площею близько 300 кв.м).</a:t>
            </a:r>
          </a:p>
          <a:p>
            <a:pPr>
              <a:lnSpc>
                <a:spcPct val="80000"/>
              </a:lnSpc>
            </a:pPr>
            <a:r>
              <a:rPr lang="ru-RU" sz="1400" smtClean="0"/>
              <a:t>Діюча експозиція складається з розділів:</a:t>
            </a:r>
          </a:p>
          <a:p>
            <a:pPr>
              <a:lnSpc>
                <a:spcPct val="80000"/>
              </a:lnSpc>
            </a:pPr>
            <a:r>
              <a:rPr lang="ru-RU" sz="1400" smtClean="0"/>
              <a:t>1. Рукописних книг і стародруки.</a:t>
            </a:r>
          </a:p>
          <a:p>
            <a:pPr>
              <a:lnSpc>
                <a:spcPct val="80000"/>
              </a:lnSpc>
            </a:pPr>
            <a:r>
              <a:rPr lang="ru-RU" sz="1400" smtClean="0"/>
              <a:t>2. Книга і книгопечатание другої половини </a:t>
            </a:r>
            <a:r>
              <a:rPr lang="en-US" sz="1400" smtClean="0"/>
              <a:t>XVIII-X</a:t>
            </a:r>
            <a:r>
              <a:rPr lang="ru-RU" sz="1400" smtClean="0"/>
              <a:t>ІХ ст.</a:t>
            </a:r>
          </a:p>
          <a:p>
            <a:pPr>
              <a:lnSpc>
                <a:spcPct val="80000"/>
              </a:lnSpc>
            </a:pPr>
            <a:r>
              <a:rPr lang="ru-RU" sz="1400" smtClean="0"/>
              <a:t>3. Книга і книгопечатание </a:t>
            </a:r>
            <a:r>
              <a:rPr lang="en-US" sz="1400" smtClean="0"/>
              <a:t>XX </a:t>
            </a:r>
            <a:r>
              <a:rPr lang="ru-RU" sz="1400" smtClean="0"/>
              <a:t>ст.</a:t>
            </a:r>
          </a:p>
          <a:p>
            <a:pPr>
              <a:lnSpc>
                <a:spcPct val="80000"/>
              </a:lnSpc>
            </a:pPr>
            <a:r>
              <a:rPr lang="ru-RU" sz="1400" smtClean="0"/>
              <a:t>4. Книга як предмет матеріальної культури.</a:t>
            </a:r>
          </a:p>
          <a:p>
            <a:pPr>
              <a:lnSpc>
                <a:spcPct val="80000"/>
              </a:lnSpc>
            </a:pPr>
            <a:r>
              <a:rPr lang="ru-RU" sz="1400" smtClean="0"/>
              <a:t>Час роботи: 10:00-18:00, каса-до 17:00, вівторок-вихідний.</a:t>
            </a:r>
          </a:p>
          <a:p>
            <a:pPr>
              <a:lnSpc>
                <a:spcPct val="80000"/>
              </a:lnSpc>
              <a:buFont typeface="Arial" charset="0"/>
              <a:buNone/>
            </a:pPr>
            <a:endParaRPr lang="ru-RU" sz="1400" smtClean="0"/>
          </a:p>
          <a:p>
            <a:pPr>
              <a:lnSpc>
                <a:spcPct val="80000"/>
              </a:lnSpc>
            </a:pPr>
            <a:endParaRPr lang="ru-RU" sz="1400" smtClean="0"/>
          </a:p>
        </p:txBody>
      </p:sp>
      <p:pic>
        <p:nvPicPr>
          <p:cNvPr id="27652" name="Picture 2"/>
          <p:cNvPicPr>
            <a:picLocks noGrp="1" noChangeAspect="1" noChangeArrowheads="1"/>
          </p:cNvPicPr>
          <p:nvPr>
            <p:ph sz="half" idx="1"/>
          </p:nvPr>
        </p:nvPicPr>
        <p:blipFill>
          <a:blip r:embed="rId2"/>
          <a:srcRect/>
          <a:stretch>
            <a:fillRect/>
          </a:stretch>
        </p:blipFill>
        <p:spPr>
          <a:xfrm>
            <a:off x="250825" y="1484313"/>
            <a:ext cx="3816350" cy="2520950"/>
          </a:xfrm>
        </p:spPr>
      </p:pic>
      <p:pic>
        <p:nvPicPr>
          <p:cNvPr id="27653" name="Picture 3"/>
          <p:cNvPicPr>
            <a:picLocks noChangeAspect="1" noChangeArrowheads="1"/>
          </p:cNvPicPr>
          <p:nvPr/>
        </p:nvPicPr>
        <p:blipFill>
          <a:blip r:embed="rId3"/>
          <a:srcRect/>
          <a:stretch>
            <a:fillRect/>
          </a:stretch>
        </p:blipFill>
        <p:spPr bwMode="auto">
          <a:xfrm>
            <a:off x="323850" y="0"/>
            <a:ext cx="8640763" cy="1484313"/>
          </a:xfrm>
          <a:prstGeom prst="rect">
            <a:avLst/>
          </a:prstGeom>
          <a:noFill/>
          <a:ln w="9525">
            <a:noFill/>
            <a:miter lim="800000"/>
            <a:headEnd/>
            <a:tailEnd/>
          </a:ln>
        </p:spPr>
      </p:pic>
      <p:pic>
        <p:nvPicPr>
          <p:cNvPr id="27654" name="Picture 2"/>
          <p:cNvPicPr>
            <a:picLocks noChangeAspect="1" noChangeArrowheads="1" noCrop="1"/>
          </p:cNvPicPr>
          <p:nvPr/>
        </p:nvPicPr>
        <p:blipFill>
          <a:blip r:embed="rId4"/>
          <a:srcRect/>
          <a:stretch>
            <a:fillRect/>
          </a:stretch>
        </p:blipFill>
        <p:spPr bwMode="auto">
          <a:xfrm>
            <a:off x="4356100" y="6137275"/>
            <a:ext cx="4608513" cy="720725"/>
          </a:xfrm>
          <a:prstGeom prst="rect">
            <a:avLst/>
          </a:prstGeom>
          <a:noFill/>
          <a:ln w="9525">
            <a:noFill/>
            <a:miter lim="800000"/>
            <a:headEnd/>
            <a:tailEnd/>
          </a:ln>
        </p:spPr>
      </p:pic>
      <p:pic>
        <p:nvPicPr>
          <p:cNvPr id="27655" name="Содержимое 4"/>
          <p:cNvPicPr>
            <a:picLocks/>
          </p:cNvPicPr>
          <p:nvPr/>
        </p:nvPicPr>
        <p:blipFill>
          <a:blip r:embed="rId5"/>
          <a:srcRect/>
          <a:stretch>
            <a:fillRect/>
          </a:stretch>
        </p:blipFill>
        <p:spPr bwMode="auto">
          <a:xfrm>
            <a:off x="250825" y="4149725"/>
            <a:ext cx="3816350" cy="2547938"/>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8674" name="Заголовок 1"/>
          <p:cNvSpPr>
            <a:spLocks noGrp="1"/>
          </p:cNvSpPr>
          <p:nvPr>
            <p:ph type="title"/>
          </p:nvPr>
        </p:nvSpPr>
        <p:spPr/>
        <p:txBody>
          <a:bodyPr/>
          <a:lstStyle/>
          <a:p>
            <a:endParaRPr lang="ru-RU" smtClean="0"/>
          </a:p>
        </p:txBody>
      </p:sp>
      <p:sp>
        <p:nvSpPr>
          <p:cNvPr id="28675" name="Содержимое 2"/>
          <p:cNvSpPr>
            <a:spLocks noGrp="1"/>
          </p:cNvSpPr>
          <p:nvPr>
            <p:ph sz="half" idx="1"/>
          </p:nvPr>
        </p:nvSpPr>
        <p:spPr/>
        <p:txBody>
          <a:bodyPr/>
          <a:lstStyle/>
          <a:p>
            <a:pPr>
              <a:buFont typeface="Arial" charset="0"/>
              <a:buNone/>
            </a:pPr>
            <a:r>
              <a:rPr lang="uk-UA" sz="1600" b="1" smtClean="0"/>
              <a:t>7. Музей мікромініатюр.</a:t>
            </a:r>
            <a:r>
              <a:rPr lang="uk-UA" sz="1600" smtClean="0"/>
              <a:t> Місто Київ, вул. Івана Мазепи (Січневого Повстання), 21, територія Києво-Печерської Лаври .</a:t>
            </a:r>
            <a:endParaRPr lang="ru-RU" sz="1600" smtClean="0"/>
          </a:p>
          <a:p>
            <a:r>
              <a:rPr lang="uk-UA" sz="1600" smtClean="0"/>
              <a:t>Галереї і Музеї </a:t>
            </a:r>
            <a:endParaRPr lang="ru-RU" sz="1600" smtClean="0"/>
          </a:p>
          <a:p>
            <a:r>
              <a:rPr lang="uk-UA" sz="1600" smtClean="0"/>
              <a:t> У музеї представлені унікальні твори, що вражають талантом творця, точністю виконання і, звичайно ж, більш ніж малими розмірами. Верблюди у вушку голки, портрет балерини Майї Плісецької на шматочку вишневої кісточки, троянда в волосі, вигравірований фрагмент (розміром 2?5 мм) полонеза Огінського на скляному листку хризантеми, а також багато інших творів видатного майстра Миколи Сядристого. Музей відкритий щодня з 10:00 до 17:00. </a:t>
            </a:r>
            <a:endParaRPr lang="ru-RU" sz="1600" smtClean="0"/>
          </a:p>
          <a:p>
            <a:endParaRPr lang="ru-RU" sz="1600" smtClean="0"/>
          </a:p>
        </p:txBody>
      </p:sp>
      <p:pic>
        <p:nvPicPr>
          <p:cNvPr id="28676" name="Содержимое 4"/>
          <p:cNvPicPr>
            <a:picLocks noGrp="1"/>
          </p:cNvPicPr>
          <p:nvPr>
            <p:ph sz="half" idx="2"/>
          </p:nvPr>
        </p:nvPicPr>
        <p:blipFill>
          <a:blip r:embed="rId2"/>
          <a:srcRect/>
          <a:stretch>
            <a:fillRect/>
          </a:stretch>
        </p:blipFill>
        <p:spPr>
          <a:xfrm>
            <a:off x="5219700" y="4005263"/>
            <a:ext cx="3744913" cy="2708275"/>
          </a:xfrm>
        </p:spPr>
      </p:pic>
      <p:pic>
        <p:nvPicPr>
          <p:cNvPr id="28677" name="Содержимое 4"/>
          <p:cNvPicPr>
            <a:picLocks/>
          </p:cNvPicPr>
          <p:nvPr/>
        </p:nvPicPr>
        <p:blipFill>
          <a:blip r:embed="rId3"/>
          <a:srcRect/>
          <a:stretch>
            <a:fillRect/>
          </a:stretch>
        </p:blipFill>
        <p:spPr bwMode="auto">
          <a:xfrm>
            <a:off x="5219700" y="1484313"/>
            <a:ext cx="3673475" cy="2376487"/>
          </a:xfrm>
          <a:prstGeom prst="rect">
            <a:avLst/>
          </a:prstGeom>
          <a:noFill/>
          <a:ln w="9525">
            <a:noFill/>
            <a:miter lim="800000"/>
            <a:headEnd/>
            <a:tailEnd/>
          </a:ln>
        </p:spPr>
      </p:pic>
      <p:pic>
        <p:nvPicPr>
          <p:cNvPr id="28678" name="Picture 3"/>
          <p:cNvPicPr>
            <a:picLocks noChangeAspect="1" noChangeArrowheads="1"/>
          </p:cNvPicPr>
          <p:nvPr/>
        </p:nvPicPr>
        <p:blipFill>
          <a:blip r:embed="rId4"/>
          <a:srcRect/>
          <a:stretch>
            <a:fillRect/>
          </a:stretch>
        </p:blipFill>
        <p:spPr bwMode="auto">
          <a:xfrm>
            <a:off x="323850" y="0"/>
            <a:ext cx="8640763" cy="1484313"/>
          </a:xfrm>
          <a:prstGeom prst="rect">
            <a:avLst/>
          </a:prstGeom>
          <a:noFill/>
          <a:ln w="9525">
            <a:noFill/>
            <a:miter lim="800000"/>
            <a:headEnd/>
            <a:tailEnd/>
          </a:ln>
        </p:spPr>
      </p:pic>
      <p:pic>
        <p:nvPicPr>
          <p:cNvPr id="28679" name="Picture 2"/>
          <p:cNvPicPr>
            <a:picLocks noChangeAspect="1" noChangeArrowheads="1" noCrop="1"/>
          </p:cNvPicPr>
          <p:nvPr/>
        </p:nvPicPr>
        <p:blipFill>
          <a:blip r:embed="rId5"/>
          <a:srcRect/>
          <a:stretch>
            <a:fillRect/>
          </a:stretch>
        </p:blipFill>
        <p:spPr bwMode="auto">
          <a:xfrm>
            <a:off x="250825" y="6021388"/>
            <a:ext cx="4608513" cy="720725"/>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9698" name="Заголовок 1"/>
          <p:cNvSpPr>
            <a:spLocks noGrp="1"/>
          </p:cNvSpPr>
          <p:nvPr>
            <p:ph type="title"/>
          </p:nvPr>
        </p:nvSpPr>
        <p:spPr/>
        <p:txBody>
          <a:bodyPr/>
          <a:lstStyle/>
          <a:p>
            <a:endParaRPr lang="ru-RU" smtClean="0"/>
          </a:p>
        </p:txBody>
      </p:sp>
      <p:sp>
        <p:nvSpPr>
          <p:cNvPr id="4" name="Содержимое 3"/>
          <p:cNvSpPr>
            <a:spLocks noGrp="1"/>
          </p:cNvSpPr>
          <p:nvPr>
            <p:ph sz="half" idx="2"/>
          </p:nvPr>
        </p:nvSpPr>
        <p:spPr>
          <a:xfrm>
            <a:off x="4427538" y="1484313"/>
            <a:ext cx="4537075" cy="4641850"/>
          </a:xfrm>
        </p:spPr>
        <p:txBody>
          <a:bodyPr>
            <a:normAutofit/>
          </a:bodyPr>
          <a:lstStyle/>
          <a:p>
            <a:pPr>
              <a:lnSpc>
                <a:spcPct val="80000"/>
              </a:lnSpc>
              <a:buFont typeface="Arial" charset="0"/>
              <a:buNone/>
            </a:pPr>
            <a:r>
              <a:rPr lang="ru-RU" sz="1400" b="1" smtClean="0"/>
              <a:t>8.</a:t>
            </a:r>
            <a:r>
              <a:rPr lang="uk-UA" sz="1400" b="1" smtClean="0"/>
              <a:t> Національний музей “Чорнобиль</a:t>
            </a:r>
            <a:r>
              <a:rPr lang="ru-RU" sz="1400" b="1" smtClean="0"/>
              <a:t>.» </a:t>
            </a:r>
            <a:r>
              <a:rPr lang="uk-UA" sz="1400" b="1" smtClean="0"/>
              <a:t> Адреса: пров.Хоревий, 1</a:t>
            </a:r>
            <a:endParaRPr lang="ru-RU" sz="1400" b="1" smtClean="0"/>
          </a:p>
          <a:p>
            <a:pPr>
              <a:lnSpc>
                <a:spcPct val="80000"/>
              </a:lnSpc>
              <a:buFont typeface="Arial" charset="0"/>
              <a:buNone/>
            </a:pPr>
            <a:r>
              <a:rPr lang="uk-UA" sz="1400" smtClean="0"/>
              <a:t> Телефон: 425-4329, 417-54-22</a:t>
            </a:r>
            <a:r>
              <a:rPr lang="ru-RU" sz="1400" smtClean="0"/>
              <a:t> </a:t>
            </a:r>
            <a:r>
              <a:rPr lang="uk-UA" sz="1400" smtClean="0"/>
              <a:t> E-mail: museum-chornobyl@kv.ukrtel.net</a:t>
            </a:r>
            <a:endParaRPr lang="ru-RU" sz="1400" smtClean="0"/>
          </a:p>
          <a:p>
            <a:pPr>
              <a:lnSpc>
                <a:spcPct val="80000"/>
              </a:lnSpc>
              <a:buFont typeface="Arial" charset="0"/>
              <a:buNone/>
            </a:pPr>
            <a:r>
              <a:rPr lang="uk-UA" sz="1400" smtClean="0"/>
              <a:t> Час роботи: 10:00-17:45, сб. 10:00-16:45, вих. нд </a:t>
            </a:r>
            <a:endParaRPr lang="ru-RU" sz="1400" smtClean="0"/>
          </a:p>
          <a:p>
            <a:pPr>
              <a:lnSpc>
                <a:spcPct val="80000"/>
              </a:lnSpc>
            </a:pPr>
            <a:endParaRPr lang="ru-RU" sz="700" smtClean="0"/>
          </a:p>
          <a:p>
            <a:pPr>
              <a:lnSpc>
                <a:spcPct val="80000"/>
              </a:lnSpc>
              <a:buFont typeface="Arial" charset="0"/>
              <a:buNone/>
            </a:pPr>
            <a:r>
              <a:rPr lang="ru-RU" smtClean="0">
                <a:latin typeface="Arial" charset="0"/>
              </a:rPr>
              <a:t>   </a:t>
            </a:r>
            <a:r>
              <a:rPr lang="ru-RU" smtClean="0"/>
              <a:t>Чорнобил: Національний музей: Путівник. – К., 2009. – 38 с..</a:t>
            </a:r>
            <a:r>
              <a:rPr lang="ru-RU" sz="1400" smtClean="0"/>
              <a:t>  Музей створений у 1990-і роки і розміщується у приміщенні Подільського пожежного депо (тут та у сусідньому будинку у 1980-х р.р.розміщувалося Київське обласне управління пожежної охорони, яке взяло на себе основний удар з гасіння пожежі на ЧАЕС). Експозиція налічує близько 7 тисяч експонатів - розсекречені документи, карти, фотографії, пам’ятки народної архітектури Полісся, зібрані експедиціями музею у Чорнобильській зоні відчуження, унікальні відеоматеріали про катастрофу і її наслідки, діючи трифазову діораму «Чорнобильська АЕС до, під час та після аварії», діючий макет енергоблока ЧАЕС. Поруч з музеем встановлено скульптурну композицію «Надія на майбутнє» (на фото знизу)  Знаходиться за адресою провул.Хорива, 1. </a:t>
            </a:r>
          </a:p>
          <a:p>
            <a:pPr>
              <a:lnSpc>
                <a:spcPct val="80000"/>
              </a:lnSpc>
              <a:buFont typeface="Arial" charset="0"/>
              <a:buNone/>
            </a:pPr>
            <a:endParaRPr lang="ru-RU" sz="1200" smtClean="0"/>
          </a:p>
          <a:p>
            <a:pPr>
              <a:lnSpc>
                <a:spcPct val="80000"/>
              </a:lnSpc>
            </a:pPr>
            <a:endParaRPr lang="ru-RU" sz="700" smtClean="0"/>
          </a:p>
        </p:txBody>
      </p:sp>
      <p:pic>
        <p:nvPicPr>
          <p:cNvPr id="29700" name="Picture 2"/>
          <p:cNvPicPr>
            <a:picLocks noGrp="1" noChangeAspect="1" noChangeArrowheads="1"/>
          </p:cNvPicPr>
          <p:nvPr>
            <p:ph sz="half" idx="1"/>
          </p:nvPr>
        </p:nvPicPr>
        <p:blipFill>
          <a:blip r:embed="rId2"/>
          <a:srcRect/>
          <a:stretch>
            <a:fillRect/>
          </a:stretch>
        </p:blipFill>
        <p:spPr>
          <a:xfrm>
            <a:off x="179388" y="1628775"/>
            <a:ext cx="1944687" cy="4464050"/>
          </a:xfrm>
        </p:spPr>
      </p:pic>
      <p:pic>
        <p:nvPicPr>
          <p:cNvPr id="29701" name="Picture 3"/>
          <p:cNvPicPr>
            <a:picLocks noChangeAspect="1" noChangeArrowheads="1"/>
          </p:cNvPicPr>
          <p:nvPr/>
        </p:nvPicPr>
        <p:blipFill>
          <a:blip r:embed="rId3"/>
          <a:srcRect/>
          <a:stretch>
            <a:fillRect/>
          </a:stretch>
        </p:blipFill>
        <p:spPr bwMode="auto">
          <a:xfrm>
            <a:off x="2195513" y="1628775"/>
            <a:ext cx="2165350" cy="2232025"/>
          </a:xfrm>
          <a:prstGeom prst="rect">
            <a:avLst/>
          </a:prstGeom>
          <a:noFill/>
          <a:ln w="9525">
            <a:noFill/>
            <a:miter lim="800000"/>
            <a:headEnd/>
            <a:tailEnd/>
          </a:ln>
        </p:spPr>
      </p:pic>
      <p:pic>
        <p:nvPicPr>
          <p:cNvPr id="29702" name="Picture 4"/>
          <p:cNvPicPr>
            <a:picLocks noChangeAspect="1" noChangeArrowheads="1"/>
          </p:cNvPicPr>
          <p:nvPr/>
        </p:nvPicPr>
        <p:blipFill>
          <a:blip r:embed="rId4"/>
          <a:srcRect/>
          <a:stretch>
            <a:fillRect/>
          </a:stretch>
        </p:blipFill>
        <p:spPr bwMode="auto">
          <a:xfrm>
            <a:off x="2195513" y="3933825"/>
            <a:ext cx="2165350" cy="2159000"/>
          </a:xfrm>
          <a:prstGeom prst="rect">
            <a:avLst/>
          </a:prstGeom>
          <a:noFill/>
          <a:ln w="9525">
            <a:noFill/>
            <a:miter lim="800000"/>
            <a:headEnd/>
            <a:tailEnd/>
          </a:ln>
        </p:spPr>
      </p:pic>
      <p:pic>
        <p:nvPicPr>
          <p:cNvPr id="29703" name="Picture 3"/>
          <p:cNvPicPr>
            <a:picLocks noChangeAspect="1" noChangeArrowheads="1"/>
          </p:cNvPicPr>
          <p:nvPr/>
        </p:nvPicPr>
        <p:blipFill>
          <a:blip r:embed="rId5"/>
          <a:srcRect/>
          <a:stretch>
            <a:fillRect/>
          </a:stretch>
        </p:blipFill>
        <p:spPr bwMode="auto">
          <a:xfrm>
            <a:off x="323850" y="0"/>
            <a:ext cx="8640763" cy="1484313"/>
          </a:xfrm>
          <a:prstGeom prst="rect">
            <a:avLst/>
          </a:prstGeom>
          <a:noFill/>
          <a:ln w="9525">
            <a:noFill/>
            <a:miter lim="800000"/>
            <a:headEnd/>
            <a:tailEnd/>
          </a:ln>
        </p:spPr>
      </p:pic>
      <p:pic>
        <p:nvPicPr>
          <p:cNvPr id="29704" name="Picture 2"/>
          <p:cNvPicPr>
            <a:picLocks noChangeAspect="1" noChangeArrowheads="1" noCrop="1"/>
          </p:cNvPicPr>
          <p:nvPr/>
        </p:nvPicPr>
        <p:blipFill>
          <a:blip r:embed="rId6"/>
          <a:srcRect/>
          <a:stretch>
            <a:fillRect/>
          </a:stretch>
        </p:blipFill>
        <p:spPr bwMode="auto">
          <a:xfrm>
            <a:off x="179388" y="6137275"/>
            <a:ext cx="4608512" cy="720725"/>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30722" name="Заголовок 3"/>
          <p:cNvSpPr>
            <a:spLocks noGrp="1"/>
          </p:cNvSpPr>
          <p:nvPr>
            <p:ph type="title"/>
          </p:nvPr>
        </p:nvSpPr>
        <p:spPr/>
        <p:txBody>
          <a:bodyPr/>
          <a:lstStyle/>
          <a:p>
            <a:endParaRPr lang="ru-RU" smtClean="0"/>
          </a:p>
        </p:txBody>
      </p:sp>
      <p:sp>
        <p:nvSpPr>
          <p:cNvPr id="5" name="Содержимое 4"/>
          <p:cNvSpPr>
            <a:spLocks noGrp="1"/>
          </p:cNvSpPr>
          <p:nvPr>
            <p:ph sz="half" idx="1"/>
          </p:nvPr>
        </p:nvSpPr>
        <p:spPr>
          <a:xfrm>
            <a:off x="250825" y="1600200"/>
            <a:ext cx="4244975" cy="4525963"/>
          </a:xfrm>
        </p:spPr>
        <p:txBody>
          <a:bodyPr>
            <a:normAutofit/>
          </a:bodyPr>
          <a:lstStyle/>
          <a:p>
            <a:pPr>
              <a:lnSpc>
                <a:spcPct val="80000"/>
              </a:lnSpc>
              <a:buFont typeface="Arial" charset="0"/>
              <a:buNone/>
            </a:pPr>
            <a:r>
              <a:rPr lang="ru-RU" sz="1200" b="1" smtClean="0"/>
              <a:t>9. ВОДНО-ІНФОРМАЦІЙНИЙ ЦЕНТР (МУЗЕЙ ВОДИ). - </a:t>
            </a:r>
            <a:r>
              <a:rPr lang="ru-RU" sz="1200" smtClean="0"/>
              <a:t>Розташований в мальовничому місці, на одному з пагорбів у центральній частині міста Києва, експонати – під землею.</a:t>
            </a:r>
          </a:p>
          <a:p>
            <a:pPr>
              <a:lnSpc>
                <a:spcPct val="80000"/>
              </a:lnSpc>
            </a:pPr>
            <a:endParaRPr lang="ru-RU" sz="900" smtClean="0"/>
          </a:p>
          <a:p>
            <a:pPr>
              <a:lnSpc>
                <a:spcPct val="80000"/>
              </a:lnSpc>
              <a:buFont typeface="Arial" charset="0"/>
              <a:buNone/>
            </a:pPr>
            <a:r>
              <a:rPr lang="ru-RU" sz="1700" smtClean="0">
                <a:latin typeface="Arial" charset="0"/>
              </a:rPr>
              <a:t>      </a:t>
            </a:r>
            <a:r>
              <a:rPr lang="ru-RU" sz="1700" smtClean="0"/>
              <a:t>Подорож у світ води : водно-інформаційний Центр (</a:t>
            </a:r>
            <a:r>
              <a:rPr lang="ru-RU" sz="1700" b="1" smtClean="0"/>
              <a:t>Музей води)</a:t>
            </a:r>
            <a:r>
              <a:rPr lang="ru-RU" sz="1700" smtClean="0"/>
              <a:t> // Музеї України. – 2006. - № 2. – С. 22-23. </a:t>
            </a:r>
          </a:p>
          <a:p>
            <a:pPr>
              <a:lnSpc>
                <a:spcPct val="80000"/>
              </a:lnSpc>
            </a:pPr>
            <a:endParaRPr lang="ru-RU" sz="900" smtClean="0"/>
          </a:p>
          <a:p>
            <a:pPr>
              <a:lnSpc>
                <a:spcPct val="80000"/>
              </a:lnSpc>
              <a:buFont typeface="Arial" charset="0"/>
              <a:buNone/>
            </a:pPr>
            <a:r>
              <a:rPr lang="ru-RU" sz="1400" smtClean="0">
                <a:latin typeface="Arial" charset="0"/>
              </a:rPr>
              <a:t>            </a:t>
            </a:r>
            <a:r>
              <a:rPr lang="ru-RU" sz="1400" smtClean="0"/>
              <a:t>Споруди Центру, а це водонапірні башти та резервуари, побудовані більш 130 років тому, є фрагментом природно-культурного комплексу, відомого наразі як парк „Хрещатий”. Це місце, відоме раніше як Царський сад, закладений в 1743 р. за наказом імператриці Єлизавети Петрівни, являє собою величну пам‘ятку епохи українського барроко. </a:t>
            </a:r>
            <a:r>
              <a:rPr lang="uk-UA" sz="1400" i="1" smtClean="0"/>
              <a:t>Серед експонатів – акваріум довжиною 8 м., що відображає розріз річки, дерев’яні трубопроводи, велетенський унітаз, схема каналізаційної мережі міста, різні форми мильних бульбашок.  м. Київ, вул. Грушевського, 1-в,</a:t>
            </a:r>
            <a:r>
              <a:rPr lang="uk-UA" sz="1400" smtClean="0"/>
              <a:t> </a:t>
            </a:r>
            <a:r>
              <a:rPr lang="uk-UA" sz="1400" b="1" i="1" u="sng" smtClean="0">
                <a:hlinkClick r:id="rId2"/>
              </a:rPr>
              <a:t>http://www.moemisto.com.ua/1792</a:t>
            </a:r>
            <a:r>
              <a:rPr lang="uk-UA" sz="1400" i="1" smtClean="0"/>
              <a:t>]</a:t>
            </a:r>
            <a:endParaRPr lang="ru-RU" sz="1400" smtClean="0"/>
          </a:p>
          <a:p>
            <a:pPr>
              <a:lnSpc>
                <a:spcPct val="80000"/>
              </a:lnSpc>
            </a:pPr>
            <a:endParaRPr lang="ru-RU" sz="1400" smtClean="0"/>
          </a:p>
          <a:p>
            <a:pPr>
              <a:lnSpc>
                <a:spcPct val="80000"/>
              </a:lnSpc>
              <a:buFont typeface="Arial" charset="0"/>
              <a:buNone/>
            </a:pPr>
            <a:endParaRPr lang="ru-RU" sz="900" smtClean="0"/>
          </a:p>
        </p:txBody>
      </p:sp>
      <p:pic>
        <p:nvPicPr>
          <p:cNvPr id="30724" name="Picture 2"/>
          <p:cNvPicPr>
            <a:picLocks noChangeAspect="1" noChangeArrowheads="1"/>
          </p:cNvPicPr>
          <p:nvPr/>
        </p:nvPicPr>
        <p:blipFill>
          <a:blip r:embed="rId3"/>
          <a:srcRect/>
          <a:stretch>
            <a:fillRect/>
          </a:stretch>
        </p:blipFill>
        <p:spPr bwMode="auto">
          <a:xfrm>
            <a:off x="4932363" y="1557338"/>
            <a:ext cx="1943100" cy="2016125"/>
          </a:xfrm>
          <a:prstGeom prst="rect">
            <a:avLst/>
          </a:prstGeom>
          <a:noFill/>
          <a:ln w="9525">
            <a:noFill/>
            <a:miter lim="800000"/>
            <a:headEnd/>
            <a:tailEnd/>
          </a:ln>
        </p:spPr>
      </p:pic>
      <p:pic>
        <p:nvPicPr>
          <p:cNvPr id="30725" name="Содержимое 4"/>
          <p:cNvPicPr>
            <a:picLocks noGrp="1"/>
          </p:cNvPicPr>
          <p:nvPr>
            <p:ph sz="half" idx="2"/>
          </p:nvPr>
        </p:nvPicPr>
        <p:blipFill>
          <a:blip r:embed="rId4"/>
          <a:srcRect/>
          <a:stretch>
            <a:fillRect/>
          </a:stretch>
        </p:blipFill>
        <p:spPr>
          <a:xfrm>
            <a:off x="5003800" y="3716338"/>
            <a:ext cx="3889375" cy="2847975"/>
          </a:xfrm>
        </p:spPr>
      </p:pic>
      <p:pic>
        <p:nvPicPr>
          <p:cNvPr id="30726" name="Picture 2"/>
          <p:cNvPicPr>
            <a:picLocks noChangeAspect="1" noChangeArrowheads="1"/>
          </p:cNvPicPr>
          <p:nvPr/>
        </p:nvPicPr>
        <p:blipFill>
          <a:blip r:embed="rId3"/>
          <a:srcRect/>
          <a:stretch>
            <a:fillRect/>
          </a:stretch>
        </p:blipFill>
        <p:spPr bwMode="auto">
          <a:xfrm>
            <a:off x="6948488" y="1557338"/>
            <a:ext cx="1871662" cy="2016125"/>
          </a:xfrm>
          <a:prstGeom prst="rect">
            <a:avLst/>
          </a:prstGeom>
          <a:noFill/>
          <a:ln w="9525">
            <a:noFill/>
            <a:miter lim="800000"/>
            <a:headEnd/>
            <a:tailEnd/>
          </a:ln>
        </p:spPr>
      </p:pic>
      <p:pic>
        <p:nvPicPr>
          <p:cNvPr id="30727" name="Picture 3"/>
          <p:cNvPicPr>
            <a:picLocks noChangeAspect="1" noChangeArrowheads="1"/>
          </p:cNvPicPr>
          <p:nvPr/>
        </p:nvPicPr>
        <p:blipFill>
          <a:blip r:embed="rId5"/>
          <a:srcRect/>
          <a:stretch>
            <a:fillRect/>
          </a:stretch>
        </p:blipFill>
        <p:spPr bwMode="auto">
          <a:xfrm>
            <a:off x="323850" y="0"/>
            <a:ext cx="8640763" cy="1484313"/>
          </a:xfrm>
          <a:prstGeom prst="rect">
            <a:avLst/>
          </a:prstGeom>
          <a:noFill/>
          <a:ln w="9525">
            <a:noFill/>
            <a:miter lim="800000"/>
            <a:headEnd/>
            <a:tailEnd/>
          </a:ln>
        </p:spPr>
      </p:pic>
      <p:pic>
        <p:nvPicPr>
          <p:cNvPr id="30728" name="Picture 2"/>
          <p:cNvPicPr>
            <a:picLocks noChangeAspect="1" noChangeArrowheads="1" noCrop="1"/>
          </p:cNvPicPr>
          <p:nvPr/>
        </p:nvPicPr>
        <p:blipFill>
          <a:blip r:embed="rId6"/>
          <a:srcRect/>
          <a:stretch>
            <a:fillRect/>
          </a:stretch>
        </p:blipFill>
        <p:spPr bwMode="auto">
          <a:xfrm>
            <a:off x="179388" y="6021388"/>
            <a:ext cx="4608512" cy="720725"/>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31746" name="Заголовок 1"/>
          <p:cNvSpPr>
            <a:spLocks noGrp="1"/>
          </p:cNvSpPr>
          <p:nvPr>
            <p:ph type="title"/>
          </p:nvPr>
        </p:nvSpPr>
        <p:spPr/>
        <p:txBody>
          <a:bodyPr/>
          <a:lstStyle/>
          <a:p>
            <a:endParaRPr lang="ru-RU" smtClean="0"/>
          </a:p>
        </p:txBody>
      </p:sp>
      <p:sp>
        <p:nvSpPr>
          <p:cNvPr id="4" name="Содержимое 3"/>
          <p:cNvSpPr>
            <a:spLocks noGrp="1"/>
          </p:cNvSpPr>
          <p:nvPr>
            <p:ph sz="half" idx="2"/>
          </p:nvPr>
        </p:nvSpPr>
        <p:spPr/>
        <p:txBody>
          <a:bodyPr>
            <a:normAutofit/>
          </a:bodyPr>
          <a:lstStyle/>
          <a:p>
            <a:pPr>
              <a:lnSpc>
                <a:spcPct val="80000"/>
              </a:lnSpc>
              <a:buFont typeface="Arial" charset="0"/>
              <a:buNone/>
            </a:pPr>
            <a:r>
              <a:rPr lang="uk-UA" sz="1600" b="1" smtClean="0"/>
              <a:t>10. Незвичайні музеї: Музей історії туалету, Київ.</a:t>
            </a:r>
            <a:endParaRPr lang="ru-RU" sz="1600" b="1" smtClean="0"/>
          </a:p>
          <a:p>
            <a:pPr>
              <a:lnSpc>
                <a:spcPct val="80000"/>
              </a:lnSpc>
              <a:buFont typeface="Arial" charset="0"/>
              <a:buNone/>
            </a:pPr>
            <a:r>
              <a:rPr lang="uk-UA" sz="1400" smtClean="0">
                <a:latin typeface="Arial" charset="0"/>
              </a:rPr>
              <a:t>            </a:t>
            </a:r>
            <a:r>
              <a:rPr lang="uk-UA" sz="1400" smtClean="0"/>
              <a:t>Цей незвичайний музей знаходиться у вежі №5 музейного комплексу "Київська фортеця". Тут ви дізнаєтесь усе про історію туалетної культури, станете експертом, так би мовити. Також можна подивитися на велику колекцію унітазів різних епох і культур, починаючи з вікторіанських горщиків і закінчуючи японським надсучасним унітазом. Як сувеніри тут представлені запальнички, попільниці та навіть кулони!  Під час ночної екскурсії можливо подивитися в телескоп на Луну, Марс, комети. Музею більш ніж 150 років. Є зібрання старовинного астрономічного обладнання: Мерідіанний круг, Хронограф Грипу… Якщо вам сподобається в музеї і ви не відчуватимете легку нудоту від такого різноманіття унітазів - радимо на виході з фортеці купити пару пиріжків із різними начинками - це місце славиться дуже смачною випічкою!</a:t>
            </a:r>
            <a:endParaRPr lang="ru-RU" sz="1400" smtClean="0"/>
          </a:p>
          <a:p>
            <a:pPr>
              <a:lnSpc>
                <a:spcPct val="80000"/>
              </a:lnSpc>
              <a:buFont typeface="Arial" charset="0"/>
              <a:buNone/>
            </a:pPr>
            <a:r>
              <a:rPr lang="uk-UA" sz="1400" smtClean="0"/>
              <a:t>Адреса: вул. Рибальська, 22 (метро Кловська), Тел.: (044) 531-94-00</a:t>
            </a:r>
            <a:r>
              <a:rPr lang="ru-RU" sz="1400" smtClean="0"/>
              <a:t> </a:t>
            </a:r>
          </a:p>
        </p:txBody>
      </p:sp>
      <p:pic>
        <p:nvPicPr>
          <p:cNvPr id="31748" name="Содержимое 4"/>
          <p:cNvPicPr>
            <a:picLocks noGrp="1"/>
          </p:cNvPicPr>
          <p:nvPr>
            <p:ph sz="half" idx="1"/>
          </p:nvPr>
        </p:nvPicPr>
        <p:blipFill>
          <a:blip r:embed="rId2"/>
          <a:srcRect/>
          <a:stretch>
            <a:fillRect/>
          </a:stretch>
        </p:blipFill>
        <p:spPr>
          <a:xfrm>
            <a:off x="250825" y="4149725"/>
            <a:ext cx="3889375" cy="2543175"/>
          </a:xfrm>
        </p:spPr>
      </p:pic>
      <p:pic>
        <p:nvPicPr>
          <p:cNvPr id="31749" name="Рисунок 5"/>
          <p:cNvPicPr>
            <a:picLocks noChangeAspect="1" noChangeArrowheads="1"/>
          </p:cNvPicPr>
          <p:nvPr/>
        </p:nvPicPr>
        <p:blipFill>
          <a:blip r:embed="rId3"/>
          <a:srcRect/>
          <a:stretch>
            <a:fillRect/>
          </a:stretch>
        </p:blipFill>
        <p:spPr bwMode="auto">
          <a:xfrm>
            <a:off x="250825" y="1557338"/>
            <a:ext cx="3883025" cy="2519362"/>
          </a:xfrm>
          <a:prstGeom prst="rect">
            <a:avLst/>
          </a:prstGeom>
          <a:noFill/>
          <a:ln w="9525">
            <a:noFill/>
            <a:miter lim="800000"/>
            <a:headEnd/>
            <a:tailEnd/>
          </a:ln>
        </p:spPr>
      </p:pic>
      <p:pic>
        <p:nvPicPr>
          <p:cNvPr id="31750" name="Picture 3"/>
          <p:cNvPicPr>
            <a:picLocks noChangeAspect="1" noChangeArrowheads="1"/>
          </p:cNvPicPr>
          <p:nvPr/>
        </p:nvPicPr>
        <p:blipFill>
          <a:blip r:embed="rId4"/>
          <a:srcRect/>
          <a:stretch>
            <a:fillRect/>
          </a:stretch>
        </p:blipFill>
        <p:spPr bwMode="auto">
          <a:xfrm>
            <a:off x="323850" y="0"/>
            <a:ext cx="8640763" cy="1484313"/>
          </a:xfrm>
          <a:prstGeom prst="rect">
            <a:avLst/>
          </a:prstGeom>
          <a:noFill/>
          <a:ln w="9525">
            <a:noFill/>
            <a:miter lim="800000"/>
            <a:headEnd/>
            <a:tailEnd/>
          </a:ln>
        </p:spPr>
      </p:pic>
      <p:pic>
        <p:nvPicPr>
          <p:cNvPr id="31751" name="Picture 2"/>
          <p:cNvPicPr>
            <a:picLocks noChangeAspect="1" noChangeArrowheads="1" noCrop="1"/>
          </p:cNvPicPr>
          <p:nvPr/>
        </p:nvPicPr>
        <p:blipFill>
          <a:blip r:embed="rId5"/>
          <a:srcRect/>
          <a:stretch>
            <a:fillRect/>
          </a:stretch>
        </p:blipFill>
        <p:spPr bwMode="auto">
          <a:xfrm>
            <a:off x="4356100" y="5949950"/>
            <a:ext cx="4608513" cy="719138"/>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normAutofit/>
          </a:bodyPr>
          <a:lstStyle/>
          <a:p>
            <a:r>
              <a:rPr lang="uk-UA" sz="4000" smtClean="0"/>
              <a:t>КЗ НВО “Спеціалізована Загальноосвітня школа №32”</a:t>
            </a:r>
            <a:endParaRPr lang="ru-RU" sz="4000" smtClean="0"/>
          </a:p>
        </p:txBody>
      </p:sp>
      <p:sp>
        <p:nvSpPr>
          <p:cNvPr id="14339" name="Содержимое 4"/>
          <p:cNvSpPr>
            <a:spLocks noGrp="1"/>
          </p:cNvSpPr>
          <p:nvPr>
            <p:ph sz="half" idx="1"/>
          </p:nvPr>
        </p:nvSpPr>
        <p:spPr/>
        <p:txBody>
          <a:bodyPr/>
          <a:lstStyle/>
          <a:p>
            <a:pPr algn="ctr">
              <a:buFont typeface="Arial" charset="0"/>
              <a:buNone/>
            </a:pPr>
            <a:endParaRPr lang="uk-UA" smtClean="0"/>
          </a:p>
          <a:p>
            <a:pPr algn="ctr">
              <a:buFont typeface="Arial" charset="0"/>
              <a:buNone/>
            </a:pPr>
            <a:endParaRPr lang="uk-UA" smtClean="0"/>
          </a:p>
          <a:p>
            <a:pPr algn="ctr">
              <a:buFont typeface="Arial" charset="0"/>
              <a:buNone/>
            </a:pPr>
            <a:r>
              <a:rPr lang="uk-UA" smtClean="0"/>
              <a:t>Автор віртуальної виставки:</a:t>
            </a:r>
          </a:p>
          <a:p>
            <a:pPr algn="ctr">
              <a:buFont typeface="Arial" charset="0"/>
              <a:buNone/>
            </a:pPr>
            <a:r>
              <a:rPr lang="uk-UA" smtClean="0"/>
              <a:t>Провідний бібліотекар</a:t>
            </a:r>
          </a:p>
          <a:p>
            <a:pPr algn="ctr">
              <a:buFont typeface="Arial" charset="0"/>
              <a:buNone/>
            </a:pPr>
            <a:r>
              <a:rPr lang="uk-UA" smtClean="0"/>
              <a:t>Бабенко </a:t>
            </a:r>
          </a:p>
          <a:p>
            <a:pPr algn="ctr">
              <a:buFont typeface="Arial" charset="0"/>
              <a:buNone/>
            </a:pPr>
            <a:r>
              <a:rPr lang="uk-UA" smtClean="0"/>
              <a:t>Алла</a:t>
            </a:r>
          </a:p>
          <a:p>
            <a:pPr algn="ctr">
              <a:buFont typeface="Arial" charset="0"/>
              <a:buNone/>
            </a:pPr>
            <a:r>
              <a:rPr lang="uk-UA" smtClean="0"/>
              <a:t>Леонідівна</a:t>
            </a:r>
            <a:endParaRPr lang="ru-RU" smtClean="0"/>
          </a:p>
        </p:txBody>
      </p:sp>
      <p:pic>
        <p:nvPicPr>
          <p:cNvPr id="14340" name="Picture 2"/>
          <p:cNvPicPr>
            <a:picLocks noGrp="1" noChangeAspect="1" noChangeArrowheads="1"/>
          </p:cNvPicPr>
          <p:nvPr>
            <p:ph sz="half" idx="2"/>
          </p:nvPr>
        </p:nvPicPr>
        <p:blipFill>
          <a:blip r:embed="rId2"/>
          <a:srcRect/>
          <a:stretch>
            <a:fillRect/>
          </a:stretch>
        </p:blipFill>
        <p:spPr>
          <a:xfrm>
            <a:off x="5148263" y="1844675"/>
            <a:ext cx="3527425" cy="4525963"/>
          </a:xfrm>
        </p:spPr>
      </p:pic>
      <p:pic>
        <p:nvPicPr>
          <p:cNvPr id="14341" name="Picture 3"/>
          <p:cNvPicPr>
            <a:picLocks noChangeAspect="1" noChangeArrowheads="1" noCrop="1"/>
          </p:cNvPicPr>
          <p:nvPr/>
        </p:nvPicPr>
        <p:blipFill>
          <a:blip r:embed="rId3"/>
          <a:srcRect/>
          <a:stretch>
            <a:fillRect/>
          </a:stretch>
        </p:blipFill>
        <p:spPr bwMode="auto">
          <a:xfrm>
            <a:off x="468313" y="5732463"/>
            <a:ext cx="3876675" cy="781050"/>
          </a:xfrm>
          <a:prstGeom prst="rect">
            <a:avLst/>
          </a:prstGeom>
          <a:noFill/>
          <a:ln w="9525">
            <a:noFill/>
            <a:miter lim="800000"/>
            <a:headEnd/>
            <a:tailEnd/>
          </a:ln>
        </p:spPr>
      </p:pic>
      <p:pic>
        <p:nvPicPr>
          <p:cNvPr id="14342" name="Picture 4"/>
          <p:cNvPicPr>
            <a:picLocks noChangeAspect="1" noChangeArrowheads="1"/>
          </p:cNvPicPr>
          <p:nvPr/>
        </p:nvPicPr>
        <p:blipFill>
          <a:blip r:embed="rId4"/>
          <a:srcRect/>
          <a:stretch>
            <a:fillRect/>
          </a:stretch>
        </p:blipFill>
        <p:spPr bwMode="auto">
          <a:xfrm>
            <a:off x="5219700" y="1628775"/>
            <a:ext cx="3400425" cy="571500"/>
          </a:xfrm>
          <a:prstGeom prst="rect">
            <a:avLst/>
          </a:prstGeom>
          <a:noFill/>
          <a:ln w="9525">
            <a:noFill/>
            <a:miter lim="800000"/>
            <a:headEnd/>
            <a:tailEnd/>
          </a:ln>
        </p:spPr>
      </p:pic>
      <p:pic>
        <p:nvPicPr>
          <p:cNvPr id="14343" name="Picture 3"/>
          <p:cNvPicPr>
            <a:picLocks noChangeAspect="1" noChangeArrowheads="1" noCrop="1"/>
          </p:cNvPicPr>
          <p:nvPr/>
        </p:nvPicPr>
        <p:blipFill>
          <a:blip r:embed="rId3"/>
          <a:srcRect/>
          <a:stretch>
            <a:fillRect/>
          </a:stretch>
        </p:blipFill>
        <p:spPr bwMode="auto">
          <a:xfrm>
            <a:off x="539750" y="1773238"/>
            <a:ext cx="3876675" cy="781050"/>
          </a:xfrm>
          <a:prstGeom prst="rect">
            <a:avLst/>
          </a:prstGeom>
          <a:noFill/>
          <a:ln w="9525">
            <a:noFill/>
            <a:miter lim="800000"/>
            <a:headEnd/>
            <a:tailEnd/>
          </a:ln>
        </p:spPr>
      </p:pic>
      <p:pic>
        <p:nvPicPr>
          <p:cNvPr id="14344" name="Picture 4"/>
          <p:cNvPicPr>
            <a:picLocks noChangeAspect="1" noChangeArrowheads="1"/>
          </p:cNvPicPr>
          <p:nvPr/>
        </p:nvPicPr>
        <p:blipFill>
          <a:blip r:embed="rId4"/>
          <a:srcRect/>
          <a:stretch>
            <a:fillRect/>
          </a:stretch>
        </p:blipFill>
        <p:spPr bwMode="auto">
          <a:xfrm>
            <a:off x="5219700" y="6092825"/>
            <a:ext cx="3400425" cy="571500"/>
          </a:xfrm>
          <a:prstGeom prst="rect">
            <a:avLst/>
          </a:prstGeom>
          <a:noFill/>
          <a:ln w="9525">
            <a:noFill/>
            <a:miter lim="800000"/>
            <a:headEnd/>
            <a:tailEnd/>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32770" name="Заголовок 1"/>
          <p:cNvSpPr>
            <a:spLocks noGrp="1"/>
          </p:cNvSpPr>
          <p:nvPr>
            <p:ph type="title"/>
          </p:nvPr>
        </p:nvSpPr>
        <p:spPr/>
        <p:txBody>
          <a:bodyPr/>
          <a:lstStyle/>
          <a:p>
            <a:endParaRPr lang="ru-RU" smtClean="0"/>
          </a:p>
        </p:txBody>
      </p:sp>
      <p:sp>
        <p:nvSpPr>
          <p:cNvPr id="3" name="Содержимое 2"/>
          <p:cNvSpPr>
            <a:spLocks noGrp="1"/>
          </p:cNvSpPr>
          <p:nvPr>
            <p:ph sz="half" idx="1"/>
          </p:nvPr>
        </p:nvSpPr>
        <p:spPr>
          <a:xfrm>
            <a:off x="250825" y="1484313"/>
            <a:ext cx="4244975" cy="4641850"/>
          </a:xfrm>
        </p:spPr>
        <p:txBody>
          <a:bodyPr>
            <a:normAutofit/>
          </a:bodyPr>
          <a:lstStyle/>
          <a:p>
            <a:pPr>
              <a:lnSpc>
                <a:spcPct val="80000"/>
              </a:lnSpc>
              <a:buFont typeface="Arial" charset="0"/>
              <a:buNone/>
            </a:pPr>
            <a:r>
              <a:rPr lang="uk-UA" sz="1400" b="1" smtClean="0"/>
              <a:t>11. Незвичайні музеї: Музей медицини України, Київ.</a:t>
            </a:r>
          </a:p>
          <a:p>
            <a:pPr>
              <a:lnSpc>
                <a:spcPct val="80000"/>
              </a:lnSpc>
              <a:buFont typeface="Arial" charset="0"/>
              <a:buNone/>
            </a:pPr>
            <a:r>
              <a:rPr lang="ru-RU" sz="2200" b="1" smtClean="0"/>
              <a:t> </a:t>
            </a:r>
            <a:r>
              <a:rPr lang="ru-RU" sz="2200" b="1" smtClean="0">
                <a:latin typeface="Arial" charset="0"/>
              </a:rPr>
              <a:t>   </a:t>
            </a:r>
            <a:r>
              <a:rPr lang="ru-RU" smtClean="0"/>
              <a:t>Грандо О.А. Подорож у минуле медицини. - К.: РВА "Тріумф", 1995. - 176 с.</a:t>
            </a:r>
          </a:p>
          <a:p>
            <a:pPr>
              <a:lnSpc>
                <a:spcPct val="80000"/>
              </a:lnSpc>
            </a:pPr>
            <a:r>
              <a:rPr lang="uk-UA" sz="1100" smtClean="0"/>
              <a:t>Це достеменно видовище не для людей зі слабкими нервами! Адже тільки в цьому незвичайному музеї можна побачити жахливі експонати - голову мертвої дитини, кістяк недоношеного малюка, справжні п'ясті рук і багато інших речей, які точно припадуть до смаку любителям кривавого серіалу "Декстер".</a:t>
            </a:r>
            <a:endParaRPr lang="ru-RU" sz="1100" smtClean="0"/>
          </a:p>
          <a:p>
            <a:pPr>
              <a:lnSpc>
                <a:spcPct val="80000"/>
              </a:lnSpc>
            </a:pPr>
            <a:r>
              <a:rPr lang="uk-UA" sz="1100" smtClean="0"/>
              <a:t>Але, крім жахливих експонатів, тут є й пізнавальні: фотографії, малюнки, стародавні інструменти, геніальні книжки, гербарії лікувальних рослин, одяг і багато іншого. Під час екскурсії ви дізнаєтесь багато нового про медицину.</a:t>
            </a:r>
            <a:endParaRPr lang="ru-RU" sz="1100" smtClean="0"/>
          </a:p>
          <a:p>
            <a:pPr>
              <a:lnSpc>
                <a:spcPct val="80000"/>
              </a:lnSpc>
            </a:pPr>
            <a:r>
              <a:rPr lang="uk-UA" sz="1100" smtClean="0"/>
              <a:t>Музей медицини України знаходиться в приміщенні колишнього анатомічного театру і популярний ще й тим, що тут свого часу перескладав іспити сам Булгаков.</a:t>
            </a:r>
            <a:endParaRPr lang="ru-RU" sz="1100" smtClean="0"/>
          </a:p>
          <a:p>
            <a:pPr>
              <a:lnSpc>
                <a:spcPct val="80000"/>
              </a:lnSpc>
            </a:pPr>
            <a:r>
              <a:rPr lang="uk-UA" sz="1100" smtClean="0"/>
              <a:t>Перш ніж побувати в незвичайному Музеї медицини, радимо пройтися залами у форматі 3D на офіційному сайті.</a:t>
            </a:r>
            <a:endParaRPr lang="ru-RU" sz="1100" smtClean="0"/>
          </a:p>
          <a:p>
            <a:pPr>
              <a:lnSpc>
                <a:spcPct val="80000"/>
              </a:lnSpc>
              <a:buFont typeface="Arial" charset="0"/>
              <a:buNone/>
            </a:pPr>
            <a:r>
              <a:rPr lang="uk-UA" sz="1100" smtClean="0"/>
              <a:t> Адреса: вул. Богдана Хмельницького, 37, Тел.: (044) 234-15-74</a:t>
            </a:r>
            <a:endParaRPr lang="ru-RU" sz="1100" smtClean="0"/>
          </a:p>
          <a:p>
            <a:pPr>
              <a:lnSpc>
                <a:spcPct val="80000"/>
              </a:lnSpc>
            </a:pPr>
            <a:r>
              <a:rPr lang="uk-UA" sz="1100" smtClean="0"/>
              <a:t>ТОП-5 хвороб мандрівників </a:t>
            </a:r>
            <a:endParaRPr lang="ru-RU" sz="1100" smtClean="0"/>
          </a:p>
          <a:p>
            <a:pPr>
              <a:lnSpc>
                <a:spcPct val="80000"/>
              </a:lnSpc>
            </a:pPr>
            <a:endParaRPr lang="ru-RU" sz="700" smtClean="0"/>
          </a:p>
        </p:txBody>
      </p:sp>
      <p:pic>
        <p:nvPicPr>
          <p:cNvPr id="32772" name="Содержимое 4"/>
          <p:cNvPicPr>
            <a:picLocks noGrp="1"/>
          </p:cNvPicPr>
          <p:nvPr>
            <p:ph sz="half" idx="2"/>
          </p:nvPr>
        </p:nvPicPr>
        <p:blipFill>
          <a:blip r:embed="rId2"/>
          <a:srcRect/>
          <a:stretch>
            <a:fillRect/>
          </a:stretch>
        </p:blipFill>
        <p:spPr>
          <a:xfrm>
            <a:off x="6804025" y="4076700"/>
            <a:ext cx="2022475" cy="2592388"/>
          </a:xfrm>
        </p:spPr>
      </p:pic>
      <p:pic>
        <p:nvPicPr>
          <p:cNvPr id="32773" name="Picture 3"/>
          <p:cNvPicPr>
            <a:picLocks noChangeAspect="1" noChangeArrowheads="1"/>
          </p:cNvPicPr>
          <p:nvPr/>
        </p:nvPicPr>
        <p:blipFill>
          <a:blip r:embed="rId3"/>
          <a:srcRect/>
          <a:stretch>
            <a:fillRect/>
          </a:stretch>
        </p:blipFill>
        <p:spPr bwMode="auto">
          <a:xfrm>
            <a:off x="323850" y="0"/>
            <a:ext cx="8640763" cy="1484313"/>
          </a:xfrm>
          <a:prstGeom prst="rect">
            <a:avLst/>
          </a:prstGeom>
          <a:noFill/>
          <a:ln w="9525">
            <a:noFill/>
            <a:miter lim="800000"/>
            <a:headEnd/>
            <a:tailEnd/>
          </a:ln>
        </p:spPr>
      </p:pic>
      <p:pic>
        <p:nvPicPr>
          <p:cNvPr id="32774" name="Picture 3"/>
          <p:cNvPicPr>
            <a:picLocks noChangeAspect="1" noChangeArrowheads="1"/>
          </p:cNvPicPr>
          <p:nvPr/>
        </p:nvPicPr>
        <p:blipFill>
          <a:blip r:embed="rId4"/>
          <a:srcRect/>
          <a:stretch>
            <a:fillRect/>
          </a:stretch>
        </p:blipFill>
        <p:spPr bwMode="auto">
          <a:xfrm>
            <a:off x="4787900" y="1557338"/>
            <a:ext cx="4032250" cy="2401887"/>
          </a:xfrm>
          <a:prstGeom prst="rect">
            <a:avLst/>
          </a:prstGeom>
          <a:noFill/>
          <a:ln w="9525">
            <a:noFill/>
            <a:miter lim="800000"/>
            <a:headEnd/>
            <a:tailEnd/>
          </a:ln>
        </p:spPr>
      </p:pic>
      <p:pic>
        <p:nvPicPr>
          <p:cNvPr id="32775" name="Picture 4"/>
          <p:cNvPicPr>
            <a:picLocks noChangeAspect="1" noChangeArrowheads="1"/>
          </p:cNvPicPr>
          <p:nvPr/>
        </p:nvPicPr>
        <p:blipFill>
          <a:blip r:embed="rId5"/>
          <a:srcRect/>
          <a:stretch>
            <a:fillRect/>
          </a:stretch>
        </p:blipFill>
        <p:spPr bwMode="auto">
          <a:xfrm>
            <a:off x="4787900" y="4149725"/>
            <a:ext cx="1944688" cy="2519363"/>
          </a:xfrm>
          <a:prstGeom prst="rect">
            <a:avLst/>
          </a:prstGeom>
          <a:noFill/>
          <a:ln w="9525">
            <a:noFill/>
            <a:miter lim="800000"/>
            <a:headEnd/>
            <a:tailEnd/>
          </a:ln>
        </p:spPr>
      </p:pic>
      <p:pic>
        <p:nvPicPr>
          <p:cNvPr id="32776" name="Picture 2"/>
          <p:cNvPicPr>
            <a:picLocks noChangeAspect="1" noChangeArrowheads="1" noCrop="1"/>
          </p:cNvPicPr>
          <p:nvPr/>
        </p:nvPicPr>
        <p:blipFill>
          <a:blip r:embed="rId6"/>
          <a:srcRect/>
          <a:stretch>
            <a:fillRect/>
          </a:stretch>
        </p:blipFill>
        <p:spPr bwMode="auto">
          <a:xfrm>
            <a:off x="179388" y="6137275"/>
            <a:ext cx="4464050" cy="720725"/>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33794" name="Заголовок 1"/>
          <p:cNvSpPr>
            <a:spLocks noGrp="1"/>
          </p:cNvSpPr>
          <p:nvPr>
            <p:ph type="title"/>
          </p:nvPr>
        </p:nvSpPr>
        <p:spPr/>
        <p:txBody>
          <a:bodyPr/>
          <a:lstStyle/>
          <a:p>
            <a:endParaRPr lang="ru-RU" smtClean="0"/>
          </a:p>
        </p:txBody>
      </p:sp>
      <p:sp>
        <p:nvSpPr>
          <p:cNvPr id="3" name="Содержимое 2"/>
          <p:cNvSpPr>
            <a:spLocks noGrp="1"/>
          </p:cNvSpPr>
          <p:nvPr>
            <p:ph sz="half" idx="1"/>
          </p:nvPr>
        </p:nvSpPr>
        <p:spPr/>
        <p:txBody>
          <a:bodyPr>
            <a:normAutofit/>
          </a:bodyPr>
          <a:lstStyle/>
          <a:p>
            <a:pPr>
              <a:lnSpc>
                <a:spcPct val="80000"/>
              </a:lnSpc>
              <a:buFont typeface="Arial" charset="0"/>
              <a:buNone/>
            </a:pPr>
            <a:r>
              <a:rPr lang="ru-RU" sz="1800" b="1" smtClean="0"/>
              <a:t>12. Музей історії автомобілів в моделях.</a:t>
            </a:r>
          </a:p>
          <a:p>
            <a:pPr>
              <a:lnSpc>
                <a:spcPct val="80000"/>
              </a:lnSpc>
              <a:buFont typeface="Arial" charset="0"/>
              <a:buNone/>
            </a:pPr>
            <a:r>
              <a:rPr lang="ru-RU" sz="2000" smtClean="0"/>
              <a:t>      Гаврилова, Я. Музей історії автомобілів в моделях / Яніна Гаврилова // Музеї України. – 2007. - № 5. – С. 34.</a:t>
            </a:r>
          </a:p>
          <a:p>
            <a:pPr>
              <a:lnSpc>
                <a:spcPct val="80000"/>
              </a:lnSpc>
              <a:buFont typeface="Arial" charset="0"/>
              <a:buNone/>
            </a:pPr>
            <a:r>
              <a:rPr lang="ru-RU" sz="1600" i="1" smtClean="0">
                <a:latin typeface="Arial" charset="0"/>
              </a:rPr>
              <a:t>           </a:t>
            </a:r>
            <a:r>
              <a:rPr lang="ru-RU" sz="1600" i="1" smtClean="0"/>
              <a:t>В двох залах приватного музею представлено більше п’яти тисяч експонатів – мініатюрні машини, екіпажі, карети, авто відомих у світі людей.м. Київ, вул. Хрещатик.</a:t>
            </a:r>
            <a:endParaRPr lang="ru-RU" sz="1600" smtClean="0"/>
          </a:p>
          <a:p>
            <a:pPr>
              <a:lnSpc>
                <a:spcPct val="80000"/>
              </a:lnSpc>
              <a:buFont typeface="Arial" charset="0"/>
              <a:buNone/>
            </a:pPr>
            <a:r>
              <a:rPr lang="ru-RU" sz="1100" smtClean="0"/>
              <a:t> </a:t>
            </a:r>
          </a:p>
          <a:p>
            <a:pPr>
              <a:lnSpc>
                <a:spcPct val="80000"/>
              </a:lnSpc>
            </a:pPr>
            <a:endParaRPr lang="ru-RU" sz="1100" smtClean="0"/>
          </a:p>
        </p:txBody>
      </p:sp>
      <p:sp>
        <p:nvSpPr>
          <p:cNvPr id="4" name="Содержимое 3"/>
          <p:cNvSpPr>
            <a:spLocks noGrp="1"/>
          </p:cNvSpPr>
          <p:nvPr>
            <p:ph sz="half" idx="2"/>
          </p:nvPr>
        </p:nvSpPr>
        <p:spPr>
          <a:xfrm>
            <a:off x="4427538" y="1484313"/>
            <a:ext cx="4537075" cy="4641850"/>
          </a:xfrm>
        </p:spPr>
        <p:txBody>
          <a:bodyPr>
            <a:normAutofit/>
          </a:bodyPr>
          <a:lstStyle/>
          <a:p>
            <a:pPr>
              <a:lnSpc>
                <a:spcPct val="80000"/>
              </a:lnSpc>
              <a:buFont typeface="Arial" charset="0"/>
              <a:buNone/>
            </a:pPr>
            <a:r>
              <a:rPr lang="ru-RU" sz="1600" b="1" smtClean="0"/>
              <a:t>13.</a:t>
            </a:r>
            <a:r>
              <a:rPr lang="uk-UA" sz="1600" b="1" smtClean="0"/>
              <a:t> Державний музей іграшки. </a:t>
            </a:r>
            <a:r>
              <a:rPr lang="uk-UA" sz="1600" smtClean="0"/>
              <a:t>Адреса: Кловський узвіз, 8 Телефон: 253-5400</a:t>
            </a:r>
          </a:p>
          <a:p>
            <a:pPr>
              <a:lnSpc>
                <a:spcPct val="80000"/>
              </a:lnSpc>
              <a:buFont typeface="Arial" charset="0"/>
              <a:buNone/>
            </a:pPr>
            <a:r>
              <a:rPr lang="ru-RU" sz="1100" smtClean="0"/>
              <a:t> </a:t>
            </a:r>
            <a:r>
              <a:rPr lang="ru-RU" sz="1100" smtClean="0">
                <a:latin typeface="Arial" charset="0"/>
              </a:rPr>
              <a:t>        </a:t>
            </a:r>
            <a:r>
              <a:rPr lang="ru-RU" sz="2000" smtClean="0"/>
              <a:t>Іванченко, Н. Музей іграшки / Наталка Іванченко // Музеї України. – 2006. - № 6. – С. 18-21.</a:t>
            </a:r>
          </a:p>
          <a:p>
            <a:pPr>
              <a:lnSpc>
                <a:spcPct val="80000"/>
              </a:lnSpc>
              <a:buFont typeface="Arial" charset="0"/>
              <a:buNone/>
            </a:pPr>
            <a:r>
              <a:rPr lang="ru-RU" sz="1600" i="1" smtClean="0">
                <a:latin typeface="Arial" charset="0"/>
              </a:rPr>
              <a:t>          </a:t>
            </a:r>
            <a:r>
              <a:rPr lang="ru-RU" sz="1600" i="1" smtClean="0"/>
              <a:t>Фонд музею – 100 тисяч експонатів.  м. Київ, Кловський узвіз.</a:t>
            </a:r>
          </a:p>
          <a:p>
            <a:pPr>
              <a:lnSpc>
                <a:spcPct val="80000"/>
              </a:lnSpc>
              <a:buFont typeface="Arial" charset="0"/>
              <a:buNone/>
            </a:pPr>
            <a:r>
              <a:rPr lang="ru-RU" sz="1100" i="1" smtClean="0"/>
              <a:t> </a:t>
            </a:r>
            <a:r>
              <a:rPr lang="ru-RU" sz="1100" smtClean="0"/>
              <a:t> </a:t>
            </a:r>
            <a:r>
              <a:rPr lang="ru-RU" sz="1100" smtClean="0">
                <a:latin typeface="Arial" charset="0"/>
              </a:rPr>
              <a:t>       </a:t>
            </a:r>
            <a:r>
              <a:rPr lang="ru-RU" sz="2400" smtClean="0"/>
              <a:t>Каднічанський, Д. Скансени України / Д. Каднічанський // Краєзнавство. Географія. Туризм. – 2010. - № 16. – С. 3-8.</a:t>
            </a:r>
          </a:p>
          <a:p>
            <a:pPr>
              <a:lnSpc>
                <a:spcPct val="80000"/>
              </a:lnSpc>
              <a:buFont typeface="Arial" charset="0"/>
              <a:buNone/>
            </a:pPr>
            <a:r>
              <a:rPr lang="uk-UA" sz="1100" smtClean="0"/>
              <a:t> </a:t>
            </a:r>
            <a:r>
              <a:rPr lang="uk-UA" sz="1100" smtClean="0">
                <a:latin typeface="Arial" charset="0"/>
              </a:rPr>
              <a:t>             </a:t>
            </a:r>
            <a:r>
              <a:rPr lang="ru-RU" sz="1600" i="1" smtClean="0"/>
              <a:t>Скансени – </a:t>
            </a:r>
            <a:r>
              <a:rPr lang="ru-RU" sz="1600" b="1" i="1" smtClean="0"/>
              <a:t>музеї просто неба</a:t>
            </a:r>
            <a:r>
              <a:rPr lang="ru-RU" sz="1600" i="1" smtClean="0"/>
              <a:t>, в Україні існує чотирнадцять великих скансенів, в яких зберігається 600 пам’яток народного будівництва, оригінальний скансен-монастир</a:t>
            </a:r>
            <a:endParaRPr lang="ru-RU" sz="1600" smtClean="0"/>
          </a:p>
          <a:p>
            <a:pPr>
              <a:lnSpc>
                <a:spcPct val="80000"/>
              </a:lnSpc>
            </a:pPr>
            <a:endParaRPr lang="ru-RU" sz="1100" smtClean="0"/>
          </a:p>
        </p:txBody>
      </p:sp>
      <p:pic>
        <p:nvPicPr>
          <p:cNvPr id="33797" name="Содержимое 4"/>
          <p:cNvPicPr>
            <a:picLocks/>
          </p:cNvPicPr>
          <p:nvPr/>
        </p:nvPicPr>
        <p:blipFill>
          <a:blip r:embed="rId2"/>
          <a:srcRect/>
          <a:stretch>
            <a:fillRect/>
          </a:stretch>
        </p:blipFill>
        <p:spPr bwMode="auto">
          <a:xfrm>
            <a:off x="323850" y="4292600"/>
            <a:ext cx="3887788" cy="2424113"/>
          </a:xfrm>
          <a:prstGeom prst="rect">
            <a:avLst/>
          </a:prstGeom>
          <a:noFill/>
          <a:ln w="9525">
            <a:noFill/>
            <a:miter lim="800000"/>
            <a:headEnd/>
            <a:tailEnd/>
          </a:ln>
        </p:spPr>
      </p:pic>
      <p:pic>
        <p:nvPicPr>
          <p:cNvPr id="33798" name="Picture 3"/>
          <p:cNvPicPr>
            <a:picLocks noChangeAspect="1" noChangeArrowheads="1"/>
          </p:cNvPicPr>
          <p:nvPr/>
        </p:nvPicPr>
        <p:blipFill>
          <a:blip r:embed="rId3"/>
          <a:srcRect/>
          <a:stretch>
            <a:fillRect/>
          </a:stretch>
        </p:blipFill>
        <p:spPr bwMode="auto">
          <a:xfrm>
            <a:off x="323850" y="0"/>
            <a:ext cx="8640763" cy="1484313"/>
          </a:xfrm>
          <a:prstGeom prst="rect">
            <a:avLst/>
          </a:prstGeom>
          <a:noFill/>
          <a:ln w="9525">
            <a:noFill/>
            <a:miter lim="800000"/>
            <a:headEnd/>
            <a:tailEnd/>
          </a:ln>
        </p:spPr>
      </p:pic>
      <p:pic>
        <p:nvPicPr>
          <p:cNvPr id="33799" name="Picture 2"/>
          <p:cNvPicPr>
            <a:picLocks noChangeAspect="1" noChangeArrowheads="1" noCrop="1"/>
          </p:cNvPicPr>
          <p:nvPr/>
        </p:nvPicPr>
        <p:blipFill>
          <a:blip r:embed="rId4"/>
          <a:srcRect/>
          <a:stretch>
            <a:fillRect/>
          </a:stretch>
        </p:blipFill>
        <p:spPr bwMode="auto">
          <a:xfrm>
            <a:off x="4500563" y="6021388"/>
            <a:ext cx="4464050" cy="720725"/>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34818" name="Заголовок 1"/>
          <p:cNvSpPr>
            <a:spLocks noGrp="1"/>
          </p:cNvSpPr>
          <p:nvPr>
            <p:ph type="title"/>
          </p:nvPr>
        </p:nvSpPr>
        <p:spPr/>
        <p:txBody>
          <a:bodyPr/>
          <a:lstStyle/>
          <a:p>
            <a:endParaRPr lang="ru-RU" smtClean="0"/>
          </a:p>
        </p:txBody>
      </p:sp>
      <p:sp>
        <p:nvSpPr>
          <p:cNvPr id="34819" name="Содержимое 2"/>
          <p:cNvSpPr>
            <a:spLocks noGrp="1"/>
          </p:cNvSpPr>
          <p:nvPr>
            <p:ph sz="half" idx="1"/>
          </p:nvPr>
        </p:nvSpPr>
        <p:spPr>
          <a:xfrm>
            <a:off x="107950" y="1484313"/>
            <a:ext cx="4387850" cy="4641850"/>
          </a:xfrm>
        </p:spPr>
        <p:txBody>
          <a:bodyPr/>
          <a:lstStyle/>
          <a:p>
            <a:pPr>
              <a:buFont typeface="Arial" charset="0"/>
              <a:buNone/>
            </a:pPr>
            <a:r>
              <a:rPr lang="ru-RU" sz="1400" b="1" i="1" smtClean="0"/>
              <a:t>14. Музей булатної зброї</a:t>
            </a:r>
            <a:r>
              <a:rPr lang="ru-RU" sz="1400" i="1" smtClean="0"/>
              <a:t>. [Київ, вул. Хрещатик, 36]</a:t>
            </a:r>
          </a:p>
          <a:p>
            <a:pPr>
              <a:buFont typeface="Arial" charset="0"/>
              <a:buNone/>
            </a:pPr>
            <a:r>
              <a:rPr lang="ru-RU" sz="1400" i="1" smtClean="0"/>
              <a:t> </a:t>
            </a:r>
            <a:r>
              <a:rPr lang="ru-RU" sz="1400" i="1" smtClean="0">
                <a:latin typeface="Arial" charset="0"/>
              </a:rPr>
              <a:t>      </a:t>
            </a:r>
            <a:r>
              <a:rPr lang="ru-RU" sz="2400" smtClean="0"/>
              <a:t>Музей булатної зброї // Музеї України. – 2009. - № 1. – С. 26.</a:t>
            </a:r>
          </a:p>
          <a:p>
            <a:pPr>
              <a:buFont typeface="Arial" charset="0"/>
              <a:buNone/>
            </a:pPr>
            <a:r>
              <a:rPr lang="ru-RU" sz="1400" i="1" smtClean="0">
                <a:latin typeface="Arial" charset="0"/>
              </a:rPr>
              <a:t>            </a:t>
            </a:r>
            <a:r>
              <a:rPr lang="ru-RU" sz="1400" i="1" smtClean="0"/>
              <a:t>Унікальна колекція зброї з булатної сталі центру "Булат НВР". Майстер-класи, лекції про булат.</a:t>
            </a:r>
            <a:endParaRPr lang="ru-RU" sz="1400" smtClean="0"/>
          </a:p>
          <a:p>
            <a:pPr>
              <a:buFont typeface="Arial" charset="0"/>
              <a:buNone/>
            </a:pPr>
            <a:r>
              <a:rPr lang="ru-RU" sz="1400" i="1" smtClean="0"/>
              <a:t> </a:t>
            </a:r>
            <a:r>
              <a:rPr lang="ru-RU" sz="1400" b="1" smtClean="0"/>
              <a:t>15. </a:t>
            </a:r>
            <a:r>
              <a:rPr lang="uk-UA" sz="1400" b="1" smtClean="0"/>
              <a:t> Музей тролейбусного талончика </a:t>
            </a:r>
            <a:r>
              <a:rPr lang="ru-RU" sz="1400" smtClean="0"/>
              <a:t>-</a:t>
            </a:r>
            <a:r>
              <a:rPr lang="uk-UA" sz="1400" smtClean="0"/>
              <a:t> місто Київ, вул. Прорізна. </a:t>
            </a:r>
            <a:endParaRPr lang="ru-RU" sz="1400" smtClean="0"/>
          </a:p>
          <a:p>
            <a:pPr>
              <a:buFont typeface="Arial" charset="0"/>
              <a:buNone/>
            </a:pPr>
            <a:r>
              <a:rPr lang="uk-UA" sz="1400" smtClean="0"/>
              <a:t> </a:t>
            </a:r>
            <a:r>
              <a:rPr lang="uk-UA" sz="1400" smtClean="0">
                <a:latin typeface="Arial" charset="0"/>
              </a:rPr>
              <a:t>           </a:t>
            </a:r>
            <a:r>
              <a:rPr lang="uk-UA" sz="1400" smtClean="0"/>
              <a:t>У 2011 році в Києві відкрився єдиний у світі музей тролейбусного талончика. Музей ставить за мету зібрати найбільшу колекцію тролейбусних талончиків всіх часів і країн. Будь-хто може поповнити колекцію, за умови, що подібного талончика немає в колекції. Натомість адміністрація музею пригостить вас пивом, оскільки музей знаходиться в стінах питного закладу. Вхід, зрозуміло, безкоштовний. </a:t>
            </a:r>
            <a:endParaRPr lang="ru-RU" sz="1400" smtClean="0"/>
          </a:p>
          <a:p>
            <a:pPr>
              <a:buFont typeface="Arial" charset="0"/>
              <a:buNone/>
            </a:pPr>
            <a:endParaRPr lang="ru-RU" sz="1600" smtClean="0"/>
          </a:p>
          <a:p>
            <a:endParaRPr lang="ru-RU" sz="1600" smtClean="0"/>
          </a:p>
        </p:txBody>
      </p:sp>
      <p:sp>
        <p:nvSpPr>
          <p:cNvPr id="4" name="Содержимое 3"/>
          <p:cNvSpPr>
            <a:spLocks noGrp="1"/>
          </p:cNvSpPr>
          <p:nvPr>
            <p:ph sz="half" idx="2"/>
          </p:nvPr>
        </p:nvSpPr>
        <p:spPr/>
        <p:txBody>
          <a:bodyPr rtlCol="0">
            <a:normAutofit fontScale="62500" lnSpcReduction="20000"/>
          </a:bodyPr>
          <a:lstStyle/>
          <a:p>
            <a:pPr fontAlgn="auto">
              <a:spcAft>
                <a:spcPts val="0"/>
              </a:spcAft>
              <a:buFont typeface="Arial" pitchFamily="34" charset="0"/>
              <a:buNone/>
              <a:defRPr/>
            </a:pPr>
            <a:r>
              <a:rPr lang="uk-UA" b="1" dirty="0" smtClean="0"/>
              <a:t>16. Музей метро</a:t>
            </a:r>
            <a:r>
              <a:rPr lang="uk-UA" dirty="0" smtClean="0"/>
              <a:t> - місто Київ, пр. Перемоги, 35 </a:t>
            </a:r>
            <a:r>
              <a:rPr lang="ru-RU" dirty="0" smtClean="0"/>
              <a:t>.</a:t>
            </a:r>
            <a:r>
              <a:rPr lang="uk-UA" dirty="0" smtClean="0"/>
              <a:t> (044) 238-44-21  На 2-му поверсі будівлі Адміністрації Київського метрополітену - музей метро (з 2000 р.) Музей займає 3 зали з цікавими фото, документами, пов'язаними з роботою метрополітену, стенди з інформацією про важливі персоналії, які мають відношення до будівництва і роботи київського метро, безліч зразків проїзних документів та жетонів як київських, так і закордонних. Музей відкритий для всіх бажаючих в пд. і </a:t>
            </a:r>
            <a:r>
              <a:rPr lang="uk-UA" dirty="0" err="1" smtClean="0"/>
              <a:t>ср</a:t>
            </a:r>
            <a:r>
              <a:rPr lang="uk-UA" dirty="0" smtClean="0"/>
              <a:t>. з 15:00 до 17:00, а також у вт. та </a:t>
            </a:r>
            <a:r>
              <a:rPr lang="uk-UA" dirty="0" err="1" smtClean="0"/>
              <a:t>чт</a:t>
            </a:r>
            <a:r>
              <a:rPr lang="uk-UA" dirty="0" smtClean="0"/>
              <a:t>. з 09:00 до 12:00. Вхід безкоштовний. </a:t>
            </a:r>
            <a:endParaRPr lang="en-US" dirty="0" smtClean="0"/>
          </a:p>
          <a:p>
            <a:pPr fontAlgn="auto">
              <a:spcAft>
                <a:spcPts val="0"/>
              </a:spcAft>
              <a:buFont typeface="Arial" pitchFamily="34" charset="0"/>
              <a:buNone/>
              <a:defRPr/>
            </a:pPr>
            <a:r>
              <a:rPr lang="en-US" dirty="0" smtClean="0"/>
              <a:t>            www.</a:t>
            </a:r>
            <a:r>
              <a:rPr lang="uk-UA" dirty="0" smtClean="0"/>
              <a:t> </a:t>
            </a:r>
            <a:r>
              <a:rPr lang="uk-UA" dirty="0" err="1" smtClean="0"/>
              <a:t>metropoliten.kiev.ua</a:t>
            </a:r>
            <a:endParaRPr lang="ru-RU" dirty="0" smtClean="0"/>
          </a:p>
          <a:p>
            <a:pPr fontAlgn="auto">
              <a:spcAft>
                <a:spcPts val="0"/>
              </a:spcAft>
              <a:buFont typeface="Arial" pitchFamily="34" charset="0"/>
              <a:buNone/>
              <a:defRPr/>
            </a:pPr>
            <a:endParaRPr lang="ru-RU" dirty="0" smtClean="0"/>
          </a:p>
          <a:p>
            <a:pPr fontAlgn="auto">
              <a:spcAft>
                <a:spcPts val="0"/>
              </a:spcAft>
              <a:buFont typeface="Arial" pitchFamily="34" charset="0"/>
              <a:buChar char="•"/>
              <a:defRPr/>
            </a:pPr>
            <a:endParaRPr lang="ru-RU" dirty="0"/>
          </a:p>
        </p:txBody>
      </p:sp>
      <p:pic>
        <p:nvPicPr>
          <p:cNvPr id="34821" name="Picture 3"/>
          <p:cNvPicPr>
            <a:picLocks noChangeAspect="1" noChangeArrowheads="1"/>
          </p:cNvPicPr>
          <p:nvPr/>
        </p:nvPicPr>
        <p:blipFill>
          <a:blip r:embed="rId2"/>
          <a:srcRect/>
          <a:stretch>
            <a:fillRect/>
          </a:stretch>
        </p:blipFill>
        <p:spPr bwMode="auto">
          <a:xfrm>
            <a:off x="323850" y="0"/>
            <a:ext cx="8640763" cy="1484313"/>
          </a:xfrm>
          <a:prstGeom prst="rect">
            <a:avLst/>
          </a:prstGeom>
          <a:noFill/>
          <a:ln w="9525">
            <a:noFill/>
            <a:miter lim="800000"/>
            <a:headEnd/>
            <a:tailEnd/>
          </a:ln>
        </p:spPr>
      </p:pic>
      <p:pic>
        <p:nvPicPr>
          <p:cNvPr id="34822" name="Picture 2"/>
          <p:cNvPicPr>
            <a:picLocks noChangeAspect="1" noChangeArrowheads="1" noCrop="1"/>
          </p:cNvPicPr>
          <p:nvPr/>
        </p:nvPicPr>
        <p:blipFill>
          <a:blip r:embed="rId3"/>
          <a:srcRect/>
          <a:stretch>
            <a:fillRect/>
          </a:stretch>
        </p:blipFill>
        <p:spPr bwMode="auto">
          <a:xfrm>
            <a:off x="4572000" y="5876925"/>
            <a:ext cx="4464050" cy="720725"/>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35842" name="Заголовок 1"/>
          <p:cNvSpPr>
            <a:spLocks noGrp="1"/>
          </p:cNvSpPr>
          <p:nvPr>
            <p:ph type="title"/>
          </p:nvPr>
        </p:nvSpPr>
        <p:spPr/>
        <p:txBody>
          <a:bodyPr/>
          <a:lstStyle/>
          <a:p>
            <a:endParaRPr lang="ru-RU" smtClean="0"/>
          </a:p>
        </p:txBody>
      </p:sp>
      <p:sp>
        <p:nvSpPr>
          <p:cNvPr id="35843" name="Содержимое 2"/>
          <p:cNvSpPr>
            <a:spLocks noGrp="1"/>
          </p:cNvSpPr>
          <p:nvPr>
            <p:ph sz="half" idx="1"/>
          </p:nvPr>
        </p:nvSpPr>
        <p:spPr>
          <a:xfrm>
            <a:off x="179388" y="1600200"/>
            <a:ext cx="4316412" cy="4525963"/>
          </a:xfrm>
        </p:spPr>
        <p:txBody>
          <a:bodyPr/>
          <a:lstStyle/>
          <a:p>
            <a:pPr>
              <a:buFont typeface="Arial" charset="0"/>
              <a:buNone/>
            </a:pPr>
            <a:r>
              <a:rPr lang="ru-RU" sz="1400" b="1" smtClean="0"/>
              <a:t>17. </a:t>
            </a:r>
            <a:r>
              <a:rPr lang="uk-UA" sz="1400" b="1" smtClean="0"/>
              <a:t>Аптека-музей </a:t>
            </a:r>
            <a:r>
              <a:rPr lang="ru-RU" sz="1400" b="1" smtClean="0"/>
              <a:t>-</a:t>
            </a:r>
            <a:r>
              <a:rPr lang="uk-UA" sz="1400" b="1" smtClean="0"/>
              <a:t> </a:t>
            </a:r>
            <a:r>
              <a:rPr lang="uk-UA" sz="1400" smtClean="0"/>
              <a:t>місто Київ, вул. Притисько-Микільська, 7 (044) 425-24-37 </a:t>
            </a:r>
            <a:endParaRPr lang="ru-RU" sz="1400" smtClean="0"/>
          </a:p>
          <a:p>
            <a:pPr>
              <a:buFont typeface="Arial" charset="0"/>
              <a:buNone/>
            </a:pPr>
            <a:r>
              <a:rPr lang="uk-UA" sz="1400" smtClean="0"/>
              <a:t> Музей, присвячений історії аптечної справи. Експозиція включає в себе інструменти і пристосування, які використовувалися в минулому для приготування ліків, а також незвичайні зразки інгредієнтів, які для цього застосовувалися - заспиртовані земноводні, змії та інші цікаві експонати. Музей відкритий з 08:00 до 18:00 щоденно, у неділю - з 08:00 до 16:00. </a:t>
            </a:r>
            <a:endParaRPr lang="ru-RU" sz="1400" smtClean="0"/>
          </a:p>
          <a:p>
            <a:pPr>
              <a:buFont typeface="Arial" charset="0"/>
              <a:buNone/>
            </a:pPr>
            <a:r>
              <a:rPr lang="uk-UA" sz="1400" b="1" smtClean="0"/>
              <a:t>18. Музей "Київ в мініатюрі“-</a:t>
            </a:r>
            <a:r>
              <a:rPr lang="ru-RU" sz="1400" b="1" smtClean="0"/>
              <a:t> </a:t>
            </a:r>
            <a:r>
              <a:rPr lang="uk-UA" sz="1400" b="1" smtClean="0"/>
              <a:t> </a:t>
            </a:r>
            <a:r>
              <a:rPr lang="uk-UA" sz="1400" smtClean="0"/>
              <a:t>місто Київ, просп. Броварський, 9в.  Музей відображає сучасний Київ з найбільш відомими пам'ятками архітектури в масштабі 1:33. У міні-відображенні столиці є свої Хрещатик з Майданом, Софійський та Володимирський собори, Оперний театр, залізничний вокзал, Маріїнський палац, Верховна Рада, парки з пам'ятниками, аеропорт Бориспіль з 5-ю літаками, міні-Дніпро з перекинутими через нього мостами, а також інші примітні місця столиці. Вартість квитків - 10 грн для дорослих. Дітям до 8 років - безкоштовно. </a:t>
            </a:r>
            <a:endParaRPr lang="ru-RU" sz="1400" smtClean="0"/>
          </a:p>
        </p:txBody>
      </p:sp>
      <p:sp>
        <p:nvSpPr>
          <p:cNvPr id="4" name="Содержимое 3"/>
          <p:cNvSpPr>
            <a:spLocks noGrp="1"/>
          </p:cNvSpPr>
          <p:nvPr>
            <p:ph sz="half" idx="2"/>
          </p:nvPr>
        </p:nvSpPr>
        <p:spPr/>
        <p:txBody>
          <a:bodyPr rtlCol="0">
            <a:normAutofit fontScale="25000" lnSpcReduction="20000"/>
          </a:bodyPr>
          <a:lstStyle/>
          <a:p>
            <a:pPr fontAlgn="auto">
              <a:spcAft>
                <a:spcPts val="0"/>
              </a:spcAft>
              <a:buFont typeface="Arial" pitchFamily="34" charset="0"/>
              <a:buNone/>
              <a:defRPr/>
            </a:pPr>
            <a:r>
              <a:rPr lang="uk-UA" sz="5600" b="1" dirty="0" smtClean="0"/>
              <a:t>19. Центр народознавства "Мамаєва Слобода" </a:t>
            </a:r>
            <a:r>
              <a:rPr lang="ru-RU" sz="5600" dirty="0" smtClean="0"/>
              <a:t>-</a:t>
            </a:r>
            <a:r>
              <a:rPr lang="uk-UA" sz="5600" dirty="0" smtClean="0"/>
              <a:t> місто Київ, вул. Михайла Донця, 2 </a:t>
            </a:r>
            <a:r>
              <a:rPr lang="ru-RU" sz="5600" dirty="0" smtClean="0"/>
              <a:t>. </a:t>
            </a:r>
            <a:r>
              <a:rPr lang="uk-UA" sz="5600" dirty="0" smtClean="0"/>
              <a:t> (044) 361-98-48 </a:t>
            </a:r>
            <a:endParaRPr lang="ru-RU" sz="5600" dirty="0" smtClean="0"/>
          </a:p>
          <a:p>
            <a:pPr fontAlgn="auto">
              <a:spcAft>
                <a:spcPts val="0"/>
              </a:spcAft>
              <a:buFont typeface="Arial" pitchFamily="34" charset="0"/>
              <a:buNone/>
              <a:defRPr/>
            </a:pPr>
            <a:r>
              <a:rPr lang="uk-UA" sz="5600" dirty="0" smtClean="0"/>
              <a:t> Етнографічний комплекс для тих, хто любить і цікавиться українською старовиною, історією і народними традиціями. Цей музей під відкритим небом знаходиться відносно недалеко від центру міста і містить близько 100 об'єктів, які відтворюють справжні козацькі поселення того часу. Музей неофіційно іменується як "</a:t>
            </a:r>
            <a:r>
              <a:rPr lang="uk-UA" sz="5600" dirty="0" err="1" smtClean="0"/>
              <a:t>Пирогово</a:t>
            </a:r>
            <a:r>
              <a:rPr lang="uk-UA" sz="5600" dirty="0" smtClean="0"/>
              <a:t> в центрі Києва". Вартість входу - 40 грн. Школярам, студентам і пенсіонерам - 10 грн. </a:t>
            </a:r>
            <a:endParaRPr lang="ru-RU" sz="5600" dirty="0" smtClean="0"/>
          </a:p>
          <a:p>
            <a:pPr fontAlgn="auto">
              <a:spcAft>
                <a:spcPts val="0"/>
              </a:spcAft>
              <a:buFont typeface="Arial" pitchFamily="34" charset="0"/>
              <a:buNone/>
              <a:defRPr/>
            </a:pPr>
            <a:r>
              <a:rPr lang="ru-RU" sz="5600" b="1" dirty="0" smtClean="0"/>
              <a:t>20. </a:t>
            </a:r>
            <a:r>
              <a:rPr lang="uk-UA" sz="5600" b="1" dirty="0" smtClean="0"/>
              <a:t>Золоті ворота </a:t>
            </a:r>
            <a:r>
              <a:rPr lang="uk-UA" sz="5600" dirty="0" smtClean="0"/>
              <a:t>-</a:t>
            </a:r>
            <a:r>
              <a:rPr lang="ru-RU" sz="5600" dirty="0" smtClean="0"/>
              <a:t> </a:t>
            </a:r>
            <a:r>
              <a:rPr lang="uk-UA" sz="5600" dirty="0" smtClean="0"/>
              <a:t>місто Київ, вул. Володимирська, 40А </a:t>
            </a:r>
            <a:r>
              <a:rPr lang="ru-RU" sz="5600" dirty="0" smtClean="0"/>
              <a:t> </a:t>
            </a:r>
            <a:r>
              <a:rPr lang="uk-UA" sz="5600" dirty="0" smtClean="0"/>
              <a:t> (044) 278-69-19              (044) 278-45-44 </a:t>
            </a:r>
            <a:endParaRPr lang="ru-RU" sz="5600" dirty="0" smtClean="0"/>
          </a:p>
          <a:p>
            <a:pPr fontAlgn="auto">
              <a:spcAft>
                <a:spcPts val="0"/>
              </a:spcAft>
              <a:buFont typeface="Arial" pitchFamily="34" charset="0"/>
              <a:buNone/>
              <a:defRPr/>
            </a:pPr>
            <a:r>
              <a:rPr lang="uk-UA" sz="5600" dirty="0" smtClean="0"/>
              <a:t>  Ця пам'ятка з багатовіковою історією є своєрідним символом Києва. У музеї ви зможете розглянути останки древньої споруди часів Київської Русі, дізнатися багато цікавих фактів про Київ та його історію. Також тут проводяться тематичні виставки. Музей відкритий з середи по неділю з 10:00 до 17:00. Понеділок - вихідний. Вартість входу - 10 </a:t>
            </a:r>
            <a:r>
              <a:rPr lang="uk-UA" sz="5600" dirty="0" err="1" smtClean="0"/>
              <a:t>грн</a:t>
            </a:r>
            <a:r>
              <a:rPr lang="uk-UA" sz="5600" dirty="0" smtClean="0"/>
              <a:t> для дорослих, 5 </a:t>
            </a:r>
            <a:r>
              <a:rPr lang="uk-UA" sz="5600" dirty="0" err="1" smtClean="0"/>
              <a:t>грн</a:t>
            </a:r>
            <a:r>
              <a:rPr lang="uk-UA" sz="5600" dirty="0" smtClean="0"/>
              <a:t> - для дітей. </a:t>
            </a:r>
            <a:endParaRPr lang="ru-RU" sz="5600" dirty="0" smtClean="0"/>
          </a:p>
          <a:p>
            <a:pPr fontAlgn="auto">
              <a:spcAft>
                <a:spcPts val="0"/>
              </a:spcAft>
              <a:buFont typeface="Arial" pitchFamily="34" charset="0"/>
              <a:buNone/>
              <a:defRPr/>
            </a:pPr>
            <a:r>
              <a:rPr lang="uk-UA" sz="5600" dirty="0" smtClean="0"/>
              <a:t> </a:t>
            </a:r>
            <a:endParaRPr lang="ru-RU" sz="5600" dirty="0" smtClean="0"/>
          </a:p>
          <a:p>
            <a:pPr fontAlgn="auto">
              <a:spcAft>
                <a:spcPts val="0"/>
              </a:spcAft>
              <a:buFont typeface="Arial" pitchFamily="34" charset="0"/>
              <a:buChar char="•"/>
              <a:defRPr/>
            </a:pPr>
            <a:endParaRPr lang="ru-RU" dirty="0"/>
          </a:p>
        </p:txBody>
      </p:sp>
      <p:pic>
        <p:nvPicPr>
          <p:cNvPr id="35845" name="Picture 3"/>
          <p:cNvPicPr>
            <a:picLocks noChangeAspect="1" noChangeArrowheads="1"/>
          </p:cNvPicPr>
          <p:nvPr/>
        </p:nvPicPr>
        <p:blipFill>
          <a:blip r:embed="rId2"/>
          <a:srcRect/>
          <a:stretch>
            <a:fillRect/>
          </a:stretch>
        </p:blipFill>
        <p:spPr bwMode="auto">
          <a:xfrm>
            <a:off x="323850" y="0"/>
            <a:ext cx="8640763" cy="1484313"/>
          </a:xfrm>
          <a:prstGeom prst="rect">
            <a:avLst/>
          </a:prstGeom>
          <a:noFill/>
          <a:ln w="9525">
            <a:noFill/>
            <a:miter lim="800000"/>
            <a:headEnd/>
            <a:tailEnd/>
          </a:ln>
        </p:spPr>
      </p:pic>
      <p:pic>
        <p:nvPicPr>
          <p:cNvPr id="35846" name="Picture 2"/>
          <p:cNvPicPr>
            <a:picLocks noChangeAspect="1" noChangeArrowheads="1" noCrop="1"/>
          </p:cNvPicPr>
          <p:nvPr/>
        </p:nvPicPr>
        <p:blipFill>
          <a:blip r:embed="rId3"/>
          <a:srcRect/>
          <a:stretch>
            <a:fillRect/>
          </a:stretch>
        </p:blipFill>
        <p:spPr bwMode="auto">
          <a:xfrm>
            <a:off x="4500563" y="6021388"/>
            <a:ext cx="4464050" cy="720725"/>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36866" name="Заголовок 1"/>
          <p:cNvSpPr>
            <a:spLocks noGrp="1"/>
          </p:cNvSpPr>
          <p:nvPr>
            <p:ph type="title"/>
          </p:nvPr>
        </p:nvSpPr>
        <p:spPr/>
        <p:txBody>
          <a:bodyPr/>
          <a:lstStyle/>
          <a:p>
            <a:endParaRPr lang="ru-RU" smtClean="0"/>
          </a:p>
        </p:txBody>
      </p:sp>
      <p:sp>
        <p:nvSpPr>
          <p:cNvPr id="36867" name="Содержимое 2"/>
          <p:cNvSpPr>
            <a:spLocks noGrp="1"/>
          </p:cNvSpPr>
          <p:nvPr>
            <p:ph sz="half" idx="1"/>
          </p:nvPr>
        </p:nvSpPr>
        <p:spPr/>
        <p:txBody>
          <a:bodyPr/>
          <a:lstStyle/>
          <a:p>
            <a:pPr>
              <a:buFont typeface="Arial" charset="0"/>
              <a:buNone/>
            </a:pPr>
            <a:r>
              <a:rPr lang="ru-RU" sz="1600" b="1" smtClean="0"/>
              <a:t>21. Музей органів місцевого врядування </a:t>
            </a:r>
            <a:r>
              <a:rPr lang="ru-RU" sz="1600" smtClean="0"/>
              <a:t>-</a:t>
            </a:r>
            <a:r>
              <a:rPr lang="uk-UA" sz="1600" smtClean="0"/>
              <a:t> місто Київ, вул. Хрещатик, 36  (044) 254-12-71         (044) 270-50-51</a:t>
            </a:r>
          </a:p>
          <a:p>
            <a:pPr>
              <a:buFont typeface="Arial" charset="0"/>
              <a:buNone/>
            </a:pPr>
            <a:r>
              <a:rPr lang="uk-UA" sz="1600" smtClean="0"/>
              <a:t>. </a:t>
            </a:r>
            <a:endParaRPr lang="ru-RU" sz="1600" smtClean="0"/>
          </a:p>
          <a:p>
            <a:r>
              <a:rPr lang="ru-RU" smtClean="0"/>
              <a:t> Курінний, В. Парад презентів : у Музеї подарунків мера організовано безплатні екскурсії / Віталій Курінний // Хрещатик. – 2010. - 9 лют. – С. 1.</a:t>
            </a:r>
          </a:p>
          <a:p>
            <a:endParaRPr lang="ru-RU" sz="1600" smtClean="0"/>
          </a:p>
        </p:txBody>
      </p:sp>
      <p:sp>
        <p:nvSpPr>
          <p:cNvPr id="4" name="Содержимое 3"/>
          <p:cNvSpPr>
            <a:spLocks noGrp="1"/>
          </p:cNvSpPr>
          <p:nvPr>
            <p:ph sz="half" idx="2"/>
          </p:nvPr>
        </p:nvSpPr>
        <p:spPr/>
        <p:txBody>
          <a:bodyPr>
            <a:normAutofit/>
          </a:bodyPr>
          <a:lstStyle/>
          <a:p>
            <a:pPr>
              <a:lnSpc>
                <a:spcPct val="80000"/>
              </a:lnSpc>
              <a:buFont typeface="Arial" charset="0"/>
              <a:buNone/>
            </a:pPr>
            <a:r>
              <a:rPr lang="uk-UA" sz="1600" smtClean="0"/>
              <a:t> </a:t>
            </a:r>
            <a:r>
              <a:rPr lang="uk-UA" sz="1600" smtClean="0">
                <a:latin typeface="Arial" charset="0"/>
              </a:rPr>
              <a:t>          </a:t>
            </a:r>
            <a:r>
              <a:rPr lang="uk-UA" sz="1600" smtClean="0"/>
              <a:t>У 2007 р. було прийнято рішення відкрити музей подарунків Київської мерії, оскільки міські чиновники часто отримували і отримують різні подарунки та презенти. Музей покликаний показати жителям Києва та гостям столиці, як ведеться боротьба з корупцією серед високопоставлених чиновників. В музеї - близько 108 експонатів, серед яких - подарунки для Л. Черновецького і О. Довгого, всілякі статуетки, книги і ляльки в національних вдяганках. Особливо цінними експонатами тут значаться грузинський коньяк 57-річної витримки і ікона, вишита вручну. Щоб відвідати музей, необхідно попередньо зареєструватися в Українському домі та пред'явити паспорт на вході. Вхід безкоштовний. </a:t>
            </a:r>
            <a:endParaRPr lang="ru-RU" sz="1600" smtClean="0"/>
          </a:p>
          <a:p>
            <a:pPr>
              <a:lnSpc>
                <a:spcPct val="80000"/>
              </a:lnSpc>
            </a:pPr>
            <a:endParaRPr lang="ru-RU" sz="1500" smtClean="0"/>
          </a:p>
          <a:p>
            <a:pPr>
              <a:lnSpc>
                <a:spcPct val="80000"/>
              </a:lnSpc>
            </a:pPr>
            <a:endParaRPr lang="ru-RU" sz="1500" smtClean="0"/>
          </a:p>
        </p:txBody>
      </p:sp>
      <p:pic>
        <p:nvPicPr>
          <p:cNvPr id="36869" name="Picture 3"/>
          <p:cNvPicPr>
            <a:picLocks noChangeAspect="1" noChangeArrowheads="1"/>
          </p:cNvPicPr>
          <p:nvPr/>
        </p:nvPicPr>
        <p:blipFill>
          <a:blip r:embed="rId2"/>
          <a:srcRect/>
          <a:stretch>
            <a:fillRect/>
          </a:stretch>
        </p:blipFill>
        <p:spPr bwMode="auto">
          <a:xfrm>
            <a:off x="323850" y="0"/>
            <a:ext cx="8640763" cy="1484313"/>
          </a:xfrm>
          <a:prstGeom prst="rect">
            <a:avLst/>
          </a:prstGeom>
          <a:noFill/>
          <a:ln w="9525">
            <a:noFill/>
            <a:miter lim="800000"/>
            <a:headEnd/>
            <a:tailEnd/>
          </a:ln>
        </p:spPr>
      </p:pic>
      <p:pic>
        <p:nvPicPr>
          <p:cNvPr id="36870" name="Picture 2"/>
          <p:cNvPicPr>
            <a:picLocks noChangeAspect="1" noChangeArrowheads="1" noCrop="1"/>
          </p:cNvPicPr>
          <p:nvPr/>
        </p:nvPicPr>
        <p:blipFill>
          <a:blip r:embed="rId3"/>
          <a:srcRect/>
          <a:stretch>
            <a:fillRect/>
          </a:stretch>
        </p:blipFill>
        <p:spPr bwMode="auto">
          <a:xfrm>
            <a:off x="4500563" y="5805488"/>
            <a:ext cx="4464050" cy="719137"/>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37890" name="Заголовок 1"/>
          <p:cNvSpPr>
            <a:spLocks noGrp="1"/>
          </p:cNvSpPr>
          <p:nvPr>
            <p:ph type="title"/>
          </p:nvPr>
        </p:nvSpPr>
        <p:spPr/>
        <p:txBody>
          <a:bodyPr/>
          <a:lstStyle/>
          <a:p>
            <a:endParaRPr lang="ru-RU" smtClean="0"/>
          </a:p>
        </p:txBody>
      </p:sp>
      <p:sp>
        <p:nvSpPr>
          <p:cNvPr id="3" name="Содержимое 2"/>
          <p:cNvSpPr>
            <a:spLocks noGrp="1"/>
          </p:cNvSpPr>
          <p:nvPr>
            <p:ph sz="half" idx="1"/>
          </p:nvPr>
        </p:nvSpPr>
        <p:spPr/>
        <p:txBody>
          <a:bodyPr rtlCol="0">
            <a:normAutofit fontScale="25000" lnSpcReduction="20000"/>
          </a:bodyPr>
          <a:lstStyle/>
          <a:p>
            <a:pPr fontAlgn="auto">
              <a:spcAft>
                <a:spcPts val="0"/>
              </a:spcAft>
              <a:buFont typeface="Arial" pitchFamily="34" charset="0"/>
              <a:buNone/>
              <a:defRPr/>
            </a:pPr>
            <a:r>
              <a:rPr lang="en-US" sz="4800" dirty="0" smtClean="0"/>
              <a:t>22</a:t>
            </a:r>
            <a:r>
              <a:rPr lang="uk-UA" sz="4800" dirty="0" smtClean="0"/>
              <a:t>. Державний музей театрального, музикального і кіномистецтва</a:t>
            </a:r>
            <a:endParaRPr lang="ru-RU" sz="4800" dirty="0" smtClean="0"/>
          </a:p>
          <a:p>
            <a:pPr fontAlgn="auto">
              <a:spcAft>
                <a:spcPts val="0"/>
              </a:spcAft>
              <a:buFont typeface="Arial" pitchFamily="34" charset="0"/>
              <a:buChar char="•"/>
              <a:defRPr/>
            </a:pPr>
            <a:r>
              <a:rPr lang="uk-UA" sz="4800" dirty="0" smtClean="0"/>
              <a:t> Адреса: вул. Січневого Повстання, 21</a:t>
            </a:r>
            <a:endParaRPr lang="ru-RU" sz="4800" dirty="0" smtClean="0"/>
          </a:p>
          <a:p>
            <a:pPr fontAlgn="auto">
              <a:spcAft>
                <a:spcPts val="0"/>
              </a:spcAft>
              <a:buFont typeface="Arial" pitchFamily="34" charset="0"/>
              <a:buChar char="•"/>
              <a:defRPr/>
            </a:pPr>
            <a:r>
              <a:rPr lang="uk-UA" sz="4800" dirty="0" smtClean="0"/>
              <a:t> Телефон: 290-1622</a:t>
            </a:r>
            <a:endParaRPr lang="ru-RU" sz="4800" dirty="0" smtClean="0"/>
          </a:p>
          <a:p>
            <a:pPr fontAlgn="auto">
              <a:spcAft>
                <a:spcPts val="0"/>
              </a:spcAft>
              <a:buFont typeface="Arial" pitchFamily="34" charset="0"/>
              <a:buChar char="•"/>
              <a:defRPr/>
            </a:pPr>
            <a:r>
              <a:rPr lang="uk-UA" sz="4800" dirty="0" smtClean="0"/>
              <a:t> Час роботи: 10:00 – 17:00, вих. вт</a:t>
            </a:r>
            <a:endParaRPr lang="ru-RU" sz="4800" dirty="0" smtClean="0"/>
          </a:p>
          <a:p>
            <a:pPr fontAlgn="auto">
              <a:spcAft>
                <a:spcPts val="0"/>
              </a:spcAft>
              <a:buFont typeface="Arial" pitchFamily="34" charset="0"/>
              <a:buNone/>
              <a:defRPr/>
            </a:pPr>
            <a:r>
              <a:rPr lang="uk-UA" sz="4800" dirty="0" smtClean="0"/>
              <a:t> 23. Державний музей українського народного декоративного мистецтва </a:t>
            </a:r>
            <a:endParaRPr lang="ru-RU" sz="4800" dirty="0" smtClean="0"/>
          </a:p>
          <a:p>
            <a:pPr fontAlgn="auto">
              <a:spcAft>
                <a:spcPts val="0"/>
              </a:spcAft>
              <a:buFont typeface="Arial" pitchFamily="34" charset="0"/>
              <a:buChar char="•"/>
              <a:defRPr/>
            </a:pPr>
            <a:r>
              <a:rPr lang="uk-UA" sz="4800" dirty="0" smtClean="0"/>
              <a:t> Адреса: вул. Січневого Повстання, 21</a:t>
            </a:r>
            <a:endParaRPr lang="ru-RU" sz="4800" dirty="0" smtClean="0"/>
          </a:p>
          <a:p>
            <a:pPr fontAlgn="auto">
              <a:spcAft>
                <a:spcPts val="0"/>
              </a:spcAft>
              <a:buFont typeface="Arial" pitchFamily="34" charset="0"/>
              <a:buChar char="•"/>
              <a:defRPr/>
            </a:pPr>
            <a:r>
              <a:rPr lang="uk-UA" sz="4800" dirty="0" smtClean="0"/>
              <a:t> Телефон: 280-1343, 254-3642</a:t>
            </a:r>
            <a:endParaRPr lang="ru-RU" sz="4800" dirty="0" smtClean="0"/>
          </a:p>
          <a:p>
            <a:pPr fontAlgn="auto">
              <a:spcAft>
                <a:spcPts val="0"/>
              </a:spcAft>
              <a:buFont typeface="Arial" pitchFamily="34" charset="0"/>
              <a:buChar char="•"/>
              <a:defRPr/>
            </a:pPr>
            <a:r>
              <a:rPr lang="uk-UA" sz="4800" dirty="0" smtClean="0"/>
              <a:t> Час роботи:10:00 – 17:00, вих. Вт</a:t>
            </a:r>
          </a:p>
          <a:p>
            <a:pPr fontAlgn="auto">
              <a:spcAft>
                <a:spcPts val="0"/>
              </a:spcAft>
              <a:buFont typeface="Arial" pitchFamily="34" charset="0"/>
              <a:buNone/>
              <a:defRPr/>
            </a:pPr>
            <a:r>
              <a:rPr lang="uk-UA" sz="4800" dirty="0" smtClean="0"/>
              <a:t>24. Духовні скарби України</a:t>
            </a:r>
            <a:endParaRPr lang="ru-RU" sz="4800" dirty="0" smtClean="0"/>
          </a:p>
          <a:p>
            <a:pPr fontAlgn="auto">
              <a:spcAft>
                <a:spcPts val="0"/>
              </a:spcAft>
              <a:buFont typeface="Arial" pitchFamily="34" charset="0"/>
              <a:buNone/>
              <a:defRPr/>
            </a:pPr>
            <a:r>
              <a:rPr lang="uk-UA" sz="4800" dirty="0" smtClean="0"/>
              <a:t>Київський меморіальний  дім-музей Марії Заньковецької</a:t>
            </a:r>
            <a:endParaRPr lang="ru-RU" sz="4800" dirty="0" smtClean="0"/>
          </a:p>
          <a:p>
            <a:pPr fontAlgn="auto">
              <a:spcAft>
                <a:spcPts val="0"/>
              </a:spcAft>
              <a:buFont typeface="Arial" pitchFamily="34" charset="0"/>
              <a:buChar char="•"/>
              <a:defRPr/>
            </a:pPr>
            <a:r>
              <a:rPr lang="uk-UA" sz="4800" dirty="0" smtClean="0"/>
              <a:t> Адреса: вул. Червоноармійська, 121</a:t>
            </a:r>
            <a:endParaRPr lang="ru-RU" sz="4800" dirty="0" smtClean="0"/>
          </a:p>
          <a:p>
            <a:pPr fontAlgn="auto">
              <a:spcAft>
                <a:spcPts val="0"/>
              </a:spcAft>
              <a:buFont typeface="Arial" pitchFamily="34" charset="0"/>
              <a:buChar char="•"/>
              <a:defRPr/>
            </a:pPr>
            <a:r>
              <a:rPr lang="uk-UA" sz="4800" dirty="0" smtClean="0"/>
              <a:t> Телефон: 529-5732</a:t>
            </a:r>
            <a:endParaRPr lang="ru-RU" sz="4800" dirty="0" smtClean="0"/>
          </a:p>
          <a:p>
            <a:pPr fontAlgn="auto">
              <a:spcAft>
                <a:spcPts val="0"/>
              </a:spcAft>
              <a:buFont typeface="Arial" pitchFamily="34" charset="0"/>
              <a:buChar char="•"/>
              <a:defRPr/>
            </a:pPr>
            <a:r>
              <a:rPr lang="uk-UA" sz="4800" dirty="0" smtClean="0"/>
              <a:t> Час роботи:10:00 – 18:00, вих. </a:t>
            </a:r>
            <a:r>
              <a:rPr lang="uk-UA" sz="4800" dirty="0" err="1" smtClean="0"/>
              <a:t>пн</a:t>
            </a:r>
            <a:endParaRPr lang="ru-RU" sz="4800" dirty="0" smtClean="0"/>
          </a:p>
          <a:p>
            <a:pPr fontAlgn="auto">
              <a:spcAft>
                <a:spcPts val="0"/>
              </a:spcAft>
              <a:buFont typeface="Arial" pitchFamily="34" charset="0"/>
              <a:buNone/>
              <a:defRPr/>
            </a:pPr>
            <a:r>
              <a:rPr lang="uk-UA" sz="4800" dirty="0" smtClean="0"/>
              <a:t>25.  Київський музей А. С. Пушкіна</a:t>
            </a:r>
            <a:endParaRPr lang="ru-RU" sz="4800" dirty="0" smtClean="0"/>
          </a:p>
          <a:p>
            <a:pPr fontAlgn="auto">
              <a:spcAft>
                <a:spcPts val="0"/>
              </a:spcAft>
              <a:buFont typeface="Arial" pitchFamily="34" charset="0"/>
              <a:buChar char="•"/>
              <a:defRPr/>
            </a:pPr>
            <a:r>
              <a:rPr lang="uk-UA" sz="4800" dirty="0" smtClean="0"/>
              <a:t> Адреса: вул. </a:t>
            </a:r>
            <a:r>
              <a:rPr lang="uk-UA" sz="4800" dirty="0" err="1" smtClean="0"/>
              <a:t>Кудрявська</a:t>
            </a:r>
            <a:r>
              <a:rPr lang="uk-UA" sz="4800" dirty="0" smtClean="0"/>
              <a:t>, 9</a:t>
            </a:r>
            <a:endParaRPr lang="ru-RU" sz="4800" dirty="0" smtClean="0"/>
          </a:p>
          <a:p>
            <a:pPr fontAlgn="auto">
              <a:spcAft>
                <a:spcPts val="0"/>
              </a:spcAft>
              <a:buFont typeface="Arial" pitchFamily="34" charset="0"/>
              <a:buChar char="•"/>
              <a:defRPr/>
            </a:pPr>
            <a:r>
              <a:rPr lang="uk-UA" sz="4800" dirty="0" smtClean="0"/>
              <a:t> Телефон: 272-4206</a:t>
            </a:r>
            <a:endParaRPr lang="ru-RU" sz="4800" dirty="0" smtClean="0"/>
          </a:p>
          <a:p>
            <a:pPr fontAlgn="auto">
              <a:spcAft>
                <a:spcPts val="0"/>
              </a:spcAft>
              <a:buFont typeface="Arial" pitchFamily="34" charset="0"/>
              <a:buChar char="•"/>
              <a:defRPr/>
            </a:pPr>
            <a:r>
              <a:rPr lang="uk-UA" sz="4800" dirty="0" smtClean="0"/>
              <a:t> Час роботи:10:00 – 17:00, вих. </a:t>
            </a:r>
            <a:r>
              <a:rPr lang="uk-UA" sz="4800" dirty="0" err="1" smtClean="0"/>
              <a:t>пн</a:t>
            </a:r>
            <a:endParaRPr lang="ru-RU" sz="4800" dirty="0" smtClean="0"/>
          </a:p>
          <a:p>
            <a:pPr fontAlgn="auto">
              <a:spcAft>
                <a:spcPts val="0"/>
              </a:spcAft>
              <a:buFont typeface="Arial" pitchFamily="34" charset="0"/>
              <a:buNone/>
              <a:defRPr/>
            </a:pPr>
            <a:r>
              <a:rPr lang="uk-UA" sz="4800" dirty="0" smtClean="0"/>
              <a:t>26.  Київський музей російського мистецтва</a:t>
            </a:r>
            <a:endParaRPr lang="ru-RU" sz="4800" dirty="0" smtClean="0"/>
          </a:p>
          <a:p>
            <a:pPr fontAlgn="auto">
              <a:spcAft>
                <a:spcPts val="0"/>
              </a:spcAft>
              <a:buFont typeface="Arial" pitchFamily="34" charset="0"/>
              <a:buChar char="•"/>
              <a:defRPr/>
            </a:pPr>
            <a:r>
              <a:rPr lang="uk-UA" sz="4800" dirty="0" smtClean="0"/>
              <a:t> Адреса: вул. Терещенківська, 9</a:t>
            </a:r>
            <a:endParaRPr lang="ru-RU" sz="4800" dirty="0" smtClean="0"/>
          </a:p>
          <a:p>
            <a:pPr fontAlgn="auto">
              <a:spcAft>
                <a:spcPts val="0"/>
              </a:spcAft>
              <a:buFont typeface="Arial" pitchFamily="34" charset="0"/>
              <a:buChar char="•"/>
              <a:defRPr/>
            </a:pPr>
            <a:r>
              <a:rPr lang="uk-UA" sz="4800" dirty="0" smtClean="0"/>
              <a:t> Телефон: 234-6218</a:t>
            </a:r>
            <a:endParaRPr lang="ru-RU" sz="4800" dirty="0" smtClean="0"/>
          </a:p>
          <a:p>
            <a:pPr fontAlgn="auto">
              <a:spcAft>
                <a:spcPts val="0"/>
              </a:spcAft>
              <a:buFont typeface="Arial" pitchFamily="34" charset="0"/>
              <a:buChar char="•"/>
              <a:defRPr/>
            </a:pPr>
            <a:r>
              <a:rPr lang="uk-UA" sz="4800" dirty="0" smtClean="0"/>
              <a:t> Час роботи:10:00 – 17:00, </a:t>
            </a:r>
            <a:r>
              <a:rPr lang="uk-UA" sz="4800" dirty="0" err="1" smtClean="0"/>
              <a:t>пн</a:t>
            </a:r>
            <a:r>
              <a:rPr lang="uk-UA" sz="4800" dirty="0" smtClean="0"/>
              <a:t> 11:00 – 17:00, вих. </a:t>
            </a:r>
            <a:r>
              <a:rPr lang="uk-UA" sz="4800" dirty="0" err="1" smtClean="0"/>
              <a:t>ср</a:t>
            </a:r>
            <a:r>
              <a:rPr lang="uk-UA" sz="4800" dirty="0" smtClean="0"/>
              <a:t>, </a:t>
            </a:r>
            <a:r>
              <a:rPr lang="uk-UA" sz="4800" dirty="0" err="1" smtClean="0"/>
              <a:t>чт</a:t>
            </a:r>
            <a:endParaRPr lang="ru-RU" sz="4800" dirty="0" smtClean="0"/>
          </a:p>
          <a:p>
            <a:pPr fontAlgn="auto">
              <a:spcAft>
                <a:spcPts val="0"/>
              </a:spcAft>
              <a:buFont typeface="Arial" pitchFamily="34" charset="0"/>
              <a:buNone/>
              <a:defRPr/>
            </a:pPr>
            <a:r>
              <a:rPr lang="uk-UA" sz="4800" dirty="0" smtClean="0"/>
              <a:t> </a:t>
            </a:r>
            <a:endParaRPr lang="ru-RU" sz="4800" dirty="0" smtClean="0"/>
          </a:p>
          <a:p>
            <a:pPr fontAlgn="auto">
              <a:spcAft>
                <a:spcPts val="0"/>
              </a:spcAft>
              <a:buFont typeface="Arial" pitchFamily="34" charset="0"/>
              <a:buChar char="•"/>
              <a:defRPr/>
            </a:pPr>
            <a:endParaRPr lang="ru-RU" dirty="0" smtClean="0"/>
          </a:p>
          <a:p>
            <a:pPr fontAlgn="auto">
              <a:spcAft>
                <a:spcPts val="0"/>
              </a:spcAft>
              <a:buFont typeface="Arial" pitchFamily="34" charset="0"/>
              <a:buNone/>
              <a:defRPr/>
            </a:pPr>
            <a:r>
              <a:rPr lang="uk-UA" dirty="0" smtClean="0"/>
              <a:t> </a:t>
            </a:r>
            <a:endParaRPr lang="ru-RU" dirty="0" smtClean="0"/>
          </a:p>
          <a:p>
            <a:pPr fontAlgn="auto">
              <a:spcAft>
                <a:spcPts val="0"/>
              </a:spcAft>
              <a:buFont typeface="Arial" pitchFamily="34" charset="0"/>
              <a:buChar char="•"/>
              <a:defRPr/>
            </a:pPr>
            <a:endParaRPr lang="ru-RU" dirty="0"/>
          </a:p>
        </p:txBody>
      </p:sp>
      <p:sp>
        <p:nvSpPr>
          <p:cNvPr id="37892" name="Содержимое 3"/>
          <p:cNvSpPr>
            <a:spLocks noGrp="1"/>
          </p:cNvSpPr>
          <p:nvPr>
            <p:ph sz="half" idx="2"/>
          </p:nvPr>
        </p:nvSpPr>
        <p:spPr>
          <a:xfrm>
            <a:off x="5148263" y="1600200"/>
            <a:ext cx="3887787" cy="4525963"/>
          </a:xfrm>
        </p:spPr>
        <p:txBody>
          <a:bodyPr/>
          <a:lstStyle/>
          <a:p>
            <a:pPr>
              <a:buFont typeface="Arial" charset="0"/>
              <a:buNone/>
            </a:pPr>
            <a:r>
              <a:rPr lang="uk-UA" sz="1100" smtClean="0"/>
              <a:t>27. Літературно-меморіальний музей-квартира П. Тичини в Києві</a:t>
            </a:r>
            <a:r>
              <a:rPr lang="ru-RU" sz="1100" smtClean="0"/>
              <a:t>.    </a:t>
            </a:r>
            <a:r>
              <a:rPr lang="uk-UA" sz="1100" smtClean="0"/>
              <a:t> Адреса: вул. Терещенківська, 5</a:t>
            </a:r>
            <a:endParaRPr lang="ru-RU" sz="1100" smtClean="0"/>
          </a:p>
          <a:p>
            <a:r>
              <a:rPr lang="uk-UA" sz="1100" smtClean="0"/>
              <a:t> Телефон: 278-4001</a:t>
            </a:r>
            <a:endParaRPr lang="ru-RU" sz="1100" smtClean="0"/>
          </a:p>
          <a:p>
            <a:r>
              <a:rPr lang="uk-UA" sz="1100" smtClean="0"/>
              <a:t> Час роботи: 9:00 – 17:00, без вих. </a:t>
            </a:r>
            <a:endParaRPr lang="ru-RU" sz="1100" smtClean="0"/>
          </a:p>
          <a:p>
            <a:pPr>
              <a:buFont typeface="Arial" charset="0"/>
              <a:buNone/>
            </a:pPr>
            <a:r>
              <a:rPr lang="uk-UA" sz="1100" smtClean="0"/>
              <a:t> </a:t>
            </a:r>
            <a:r>
              <a:rPr lang="ru-RU" sz="1100" smtClean="0"/>
              <a:t>28. </a:t>
            </a:r>
            <a:r>
              <a:rPr lang="uk-UA" sz="1100" smtClean="0"/>
              <a:t>Музей-архів літератури і мистецтва України</a:t>
            </a:r>
            <a:endParaRPr lang="ru-RU" sz="1100" smtClean="0"/>
          </a:p>
          <a:p>
            <a:r>
              <a:rPr lang="uk-UA" sz="1100" smtClean="0"/>
              <a:t> Адреса: вул. Володимирська, 22</a:t>
            </a:r>
            <a:endParaRPr lang="ru-RU" sz="1100" smtClean="0"/>
          </a:p>
          <a:p>
            <a:r>
              <a:rPr lang="uk-UA" sz="1100" smtClean="0"/>
              <a:t> Телефон: 279-0373Час роботи: 10:00 – 18:00, без вих.</a:t>
            </a:r>
            <a:endParaRPr lang="ru-RU" sz="1100" smtClean="0"/>
          </a:p>
          <a:p>
            <a:pPr>
              <a:buFont typeface="Arial" charset="0"/>
              <a:buNone/>
            </a:pPr>
            <a:r>
              <a:rPr lang="uk-UA" sz="1100" smtClean="0"/>
              <a:t> </a:t>
            </a:r>
            <a:r>
              <a:rPr lang="ru-RU" sz="1100" smtClean="0"/>
              <a:t>29. </a:t>
            </a:r>
            <a:r>
              <a:rPr lang="uk-UA" sz="1100" smtClean="0"/>
              <a:t>Музей Івана Гончара</a:t>
            </a:r>
            <a:endParaRPr lang="ru-RU" sz="1100" smtClean="0"/>
          </a:p>
          <a:p>
            <a:r>
              <a:rPr lang="uk-UA" sz="1100" smtClean="0"/>
              <a:t> Адреса: вул. Січневого Повстання, 29</a:t>
            </a:r>
            <a:endParaRPr lang="ru-RU" sz="1100" smtClean="0"/>
          </a:p>
          <a:p>
            <a:r>
              <a:rPr lang="uk-UA" sz="1100" smtClean="0"/>
              <a:t> Телефон: 573-9268</a:t>
            </a:r>
            <a:endParaRPr lang="ru-RU" sz="1100" smtClean="0"/>
          </a:p>
          <a:p>
            <a:r>
              <a:rPr lang="uk-UA" sz="1100" smtClean="0"/>
              <a:t> Час роботи: 10:00 – 17:00, вих. пн</a:t>
            </a:r>
            <a:endParaRPr lang="ru-RU" sz="1100" smtClean="0"/>
          </a:p>
          <a:p>
            <a:pPr>
              <a:buFont typeface="Arial" charset="0"/>
              <a:buNone/>
            </a:pPr>
            <a:r>
              <a:rPr lang="uk-UA" sz="1100" smtClean="0"/>
              <a:t> </a:t>
            </a:r>
            <a:r>
              <a:rPr lang="ru-RU" sz="1100" smtClean="0"/>
              <a:t>30. </a:t>
            </a:r>
            <a:r>
              <a:rPr lang="uk-UA" sz="1100" smtClean="0"/>
              <a:t>Музей гетьманства</a:t>
            </a:r>
            <a:endParaRPr lang="ru-RU" sz="1100" smtClean="0"/>
          </a:p>
          <a:p>
            <a:r>
              <a:rPr lang="uk-UA" sz="1100" smtClean="0"/>
              <a:t> Адреса: вул. Спаська, 16-б</a:t>
            </a:r>
            <a:endParaRPr lang="ru-RU" sz="1100" smtClean="0"/>
          </a:p>
          <a:p>
            <a:r>
              <a:rPr lang="uk-UA" sz="1100" smtClean="0"/>
              <a:t> Телефон: 425-55-49</a:t>
            </a:r>
            <a:endParaRPr lang="ru-RU" sz="1100" smtClean="0"/>
          </a:p>
          <a:p>
            <a:r>
              <a:rPr lang="uk-UA" sz="1100" smtClean="0"/>
              <a:t> Час роботи: 10.00 - 17.00. вих. пт</a:t>
            </a:r>
            <a:endParaRPr lang="ru-RU" sz="1100" smtClean="0"/>
          </a:p>
          <a:p>
            <a:pPr>
              <a:buFont typeface="Arial" charset="0"/>
              <a:buNone/>
            </a:pPr>
            <a:r>
              <a:rPr lang="uk-UA" sz="1100" smtClean="0"/>
              <a:t> </a:t>
            </a:r>
            <a:r>
              <a:rPr lang="ru-RU" sz="1100" smtClean="0"/>
              <a:t>31. </a:t>
            </a:r>
            <a:r>
              <a:rPr lang="uk-UA" sz="1100" smtClean="0"/>
              <a:t>Музей історії міста Києва</a:t>
            </a:r>
            <a:endParaRPr lang="ru-RU" sz="1100" smtClean="0"/>
          </a:p>
          <a:p>
            <a:r>
              <a:rPr lang="uk-UA" sz="1100" smtClean="0"/>
              <a:t> Адреса: вул. П. Орлика, 8</a:t>
            </a:r>
            <a:endParaRPr lang="ru-RU" sz="1100" smtClean="0"/>
          </a:p>
          <a:p>
            <a:r>
              <a:rPr lang="uk-UA" sz="1100" smtClean="0"/>
              <a:t> Телефон: 253-6071</a:t>
            </a:r>
            <a:endParaRPr lang="ru-RU" sz="1100" smtClean="0"/>
          </a:p>
          <a:p>
            <a:r>
              <a:rPr lang="uk-UA" sz="1100" smtClean="0"/>
              <a:t> Час роботи: 9:30 – 17:00, вих. пт</a:t>
            </a:r>
            <a:endParaRPr lang="ru-RU" sz="1100" smtClean="0"/>
          </a:p>
          <a:p>
            <a:pPr>
              <a:buFont typeface="Arial" charset="0"/>
              <a:buNone/>
            </a:pPr>
            <a:endParaRPr lang="ru-RU" sz="1100" smtClean="0"/>
          </a:p>
          <a:p>
            <a:pPr>
              <a:buFont typeface="Arial" charset="0"/>
              <a:buNone/>
            </a:pPr>
            <a:r>
              <a:rPr lang="uk-UA" sz="1100" smtClean="0"/>
              <a:t> </a:t>
            </a:r>
            <a:endParaRPr lang="ru-RU" sz="1100" smtClean="0"/>
          </a:p>
          <a:p>
            <a:endParaRPr lang="ru-RU" sz="1100" smtClean="0"/>
          </a:p>
          <a:p>
            <a:endParaRPr lang="ru-RU" sz="1100" smtClean="0"/>
          </a:p>
        </p:txBody>
      </p:sp>
      <p:pic>
        <p:nvPicPr>
          <p:cNvPr id="37893" name="Picture 3"/>
          <p:cNvPicPr>
            <a:picLocks noChangeAspect="1" noChangeArrowheads="1"/>
          </p:cNvPicPr>
          <p:nvPr/>
        </p:nvPicPr>
        <p:blipFill>
          <a:blip r:embed="rId2"/>
          <a:srcRect/>
          <a:stretch>
            <a:fillRect/>
          </a:stretch>
        </p:blipFill>
        <p:spPr bwMode="auto">
          <a:xfrm>
            <a:off x="323850" y="0"/>
            <a:ext cx="8640763" cy="1484313"/>
          </a:xfrm>
          <a:prstGeom prst="rect">
            <a:avLst/>
          </a:prstGeom>
          <a:noFill/>
          <a:ln w="9525">
            <a:noFill/>
            <a:miter lim="800000"/>
            <a:headEnd/>
            <a:tailEnd/>
          </a:ln>
        </p:spPr>
      </p:pic>
      <p:pic>
        <p:nvPicPr>
          <p:cNvPr id="37894" name="Picture 2"/>
          <p:cNvPicPr>
            <a:picLocks noChangeAspect="1" noChangeArrowheads="1" noCrop="1"/>
          </p:cNvPicPr>
          <p:nvPr/>
        </p:nvPicPr>
        <p:blipFill>
          <a:blip r:embed="rId3"/>
          <a:srcRect/>
          <a:stretch>
            <a:fillRect/>
          </a:stretch>
        </p:blipFill>
        <p:spPr bwMode="auto">
          <a:xfrm>
            <a:off x="250825" y="5876925"/>
            <a:ext cx="4249738" cy="792163"/>
          </a:xfrm>
          <a:prstGeom prst="rect">
            <a:avLst/>
          </a:prstGeom>
          <a:noFill/>
          <a:ln w="9525">
            <a:noFill/>
            <a:miter lim="800000"/>
            <a:headEnd/>
            <a:tailEnd/>
          </a:ln>
        </p:spPr>
      </p:pic>
      <p:pic>
        <p:nvPicPr>
          <p:cNvPr id="37895" name="Picture 2"/>
          <p:cNvPicPr>
            <a:picLocks noChangeAspect="1" noChangeArrowheads="1" noCrop="1"/>
          </p:cNvPicPr>
          <p:nvPr/>
        </p:nvPicPr>
        <p:blipFill>
          <a:blip r:embed="rId3"/>
          <a:srcRect/>
          <a:stretch>
            <a:fillRect/>
          </a:stretch>
        </p:blipFill>
        <p:spPr bwMode="auto">
          <a:xfrm>
            <a:off x="4932363" y="5876925"/>
            <a:ext cx="3887787" cy="792163"/>
          </a:xfrm>
          <a:prstGeom prst="rect">
            <a:avLst/>
          </a:prstGeom>
          <a:noFill/>
          <a:ln w="9525">
            <a:noFill/>
            <a:miter lim="800000"/>
            <a:headEnd/>
            <a:tailEnd/>
          </a:ln>
        </p:spPr>
      </p:pic>
      <p:pic>
        <p:nvPicPr>
          <p:cNvPr id="37896" name="Picture 2"/>
          <p:cNvPicPr>
            <a:picLocks noChangeAspect="1" noChangeArrowheads="1"/>
          </p:cNvPicPr>
          <p:nvPr/>
        </p:nvPicPr>
        <p:blipFill>
          <a:blip r:embed="rId4"/>
          <a:srcRect/>
          <a:stretch>
            <a:fillRect/>
          </a:stretch>
        </p:blipFill>
        <p:spPr bwMode="auto">
          <a:xfrm>
            <a:off x="3563938" y="3860800"/>
            <a:ext cx="1439862" cy="1584325"/>
          </a:xfrm>
          <a:prstGeom prst="rect">
            <a:avLst/>
          </a:prstGeom>
          <a:noFill/>
          <a:ln w="9525">
            <a:noFill/>
            <a:miter lim="800000"/>
            <a:headEnd/>
            <a:tailEnd/>
          </a:ln>
        </p:spPr>
      </p:pic>
      <p:pic>
        <p:nvPicPr>
          <p:cNvPr id="37897" name="Picture 2"/>
          <p:cNvPicPr>
            <a:picLocks noChangeAspect="1" noChangeArrowheads="1"/>
          </p:cNvPicPr>
          <p:nvPr/>
        </p:nvPicPr>
        <p:blipFill>
          <a:blip r:embed="rId5"/>
          <a:srcRect/>
          <a:stretch>
            <a:fillRect/>
          </a:stretch>
        </p:blipFill>
        <p:spPr bwMode="auto">
          <a:xfrm>
            <a:off x="7885113" y="3500438"/>
            <a:ext cx="1079500" cy="2160587"/>
          </a:xfrm>
          <a:prstGeom prst="rect">
            <a:avLst/>
          </a:prstGeom>
          <a:noFill/>
          <a:ln w="9525">
            <a:noFill/>
            <a:miter lim="800000"/>
            <a:headEnd/>
            <a:tailEnd/>
          </a:ln>
        </p:spPr>
      </p:pic>
      <p:pic>
        <p:nvPicPr>
          <p:cNvPr id="37898" name="Picture 3"/>
          <p:cNvPicPr>
            <a:picLocks noChangeAspect="1" noChangeArrowheads="1"/>
          </p:cNvPicPr>
          <p:nvPr/>
        </p:nvPicPr>
        <p:blipFill>
          <a:blip r:embed="rId6"/>
          <a:srcRect/>
          <a:stretch>
            <a:fillRect/>
          </a:stretch>
        </p:blipFill>
        <p:spPr bwMode="auto">
          <a:xfrm>
            <a:off x="3708400" y="1916113"/>
            <a:ext cx="1355725" cy="1428750"/>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38914" name="Заголовок 1"/>
          <p:cNvSpPr>
            <a:spLocks noGrp="1"/>
          </p:cNvSpPr>
          <p:nvPr>
            <p:ph type="title"/>
          </p:nvPr>
        </p:nvSpPr>
        <p:spPr/>
        <p:txBody>
          <a:bodyPr/>
          <a:lstStyle/>
          <a:p>
            <a:endParaRPr lang="ru-RU" smtClean="0"/>
          </a:p>
        </p:txBody>
      </p:sp>
      <p:sp>
        <p:nvSpPr>
          <p:cNvPr id="3" name="Содержимое 2"/>
          <p:cNvSpPr>
            <a:spLocks noGrp="1"/>
          </p:cNvSpPr>
          <p:nvPr>
            <p:ph sz="half" idx="1"/>
          </p:nvPr>
        </p:nvSpPr>
        <p:spPr>
          <a:xfrm>
            <a:off x="250825" y="1600200"/>
            <a:ext cx="4033838" cy="5068888"/>
          </a:xfrm>
        </p:spPr>
        <p:txBody>
          <a:bodyPr rtlCol="0">
            <a:normAutofit fontScale="25000" lnSpcReduction="20000"/>
          </a:bodyPr>
          <a:lstStyle/>
          <a:p>
            <a:pPr fontAlgn="auto">
              <a:spcAft>
                <a:spcPts val="0"/>
              </a:spcAft>
              <a:buFont typeface="Arial" pitchFamily="34" charset="0"/>
              <a:buNone/>
              <a:defRPr/>
            </a:pPr>
            <a:r>
              <a:rPr lang="uk-UA" sz="4800" dirty="0" smtClean="0"/>
              <a:t>32. Музей культурної спадщини</a:t>
            </a:r>
            <a:endParaRPr lang="ru-RU" sz="4800" dirty="0" smtClean="0"/>
          </a:p>
          <a:p>
            <a:pPr fontAlgn="auto">
              <a:spcAft>
                <a:spcPts val="0"/>
              </a:spcAft>
              <a:buFont typeface="Arial" pitchFamily="34" charset="0"/>
              <a:buChar char="•"/>
              <a:defRPr/>
            </a:pPr>
            <a:r>
              <a:rPr lang="uk-UA" sz="4800" dirty="0" smtClean="0"/>
              <a:t> Адреса: вул. Московська, 40б</a:t>
            </a:r>
            <a:endParaRPr lang="ru-RU" sz="4800" dirty="0" smtClean="0"/>
          </a:p>
          <a:p>
            <a:pPr fontAlgn="auto">
              <a:spcAft>
                <a:spcPts val="0"/>
              </a:spcAft>
              <a:buFont typeface="Arial" pitchFamily="34" charset="0"/>
              <a:buChar char="•"/>
              <a:defRPr/>
            </a:pPr>
            <a:r>
              <a:rPr lang="uk-UA" sz="4800" dirty="0" smtClean="0"/>
              <a:t> Телефон: 280-6418, 280-6809</a:t>
            </a:r>
            <a:endParaRPr lang="ru-RU" sz="4800" dirty="0" smtClean="0"/>
          </a:p>
          <a:p>
            <a:pPr fontAlgn="auto">
              <a:spcAft>
                <a:spcPts val="0"/>
              </a:spcAft>
              <a:buFont typeface="Arial" pitchFamily="34" charset="0"/>
              <a:buChar char="•"/>
              <a:defRPr/>
            </a:pPr>
            <a:r>
              <a:rPr lang="uk-UA" sz="4800" dirty="0" smtClean="0"/>
              <a:t> Час роботи: 10:00 – 17:00, вих. </a:t>
            </a:r>
            <a:r>
              <a:rPr lang="uk-UA" sz="4800" dirty="0" err="1" smtClean="0"/>
              <a:t>пт</a:t>
            </a:r>
            <a:endParaRPr lang="ru-RU" sz="4800" dirty="0" smtClean="0"/>
          </a:p>
          <a:p>
            <a:pPr fontAlgn="auto">
              <a:spcAft>
                <a:spcPts val="0"/>
              </a:spcAft>
              <a:buFont typeface="Arial" pitchFamily="34" charset="0"/>
              <a:buNone/>
              <a:defRPr/>
            </a:pPr>
            <a:r>
              <a:rPr lang="uk-UA" sz="4800" dirty="0" smtClean="0"/>
              <a:t> </a:t>
            </a:r>
            <a:r>
              <a:rPr lang="ru-RU" sz="4800" dirty="0" smtClean="0"/>
              <a:t>33. </a:t>
            </a:r>
            <a:r>
              <a:rPr lang="uk-UA" sz="4800" dirty="0" err="1" smtClean="0"/>
              <a:t>Музей-мастерская</a:t>
            </a:r>
            <a:r>
              <a:rPr lang="uk-UA" sz="4800" dirty="0" smtClean="0"/>
              <a:t> І. Кавалерідзе</a:t>
            </a:r>
            <a:endParaRPr lang="ru-RU" sz="4800" dirty="0" smtClean="0"/>
          </a:p>
          <a:p>
            <a:pPr fontAlgn="auto">
              <a:spcAft>
                <a:spcPts val="0"/>
              </a:spcAft>
              <a:buFont typeface="Arial" pitchFamily="34" charset="0"/>
              <a:buChar char="•"/>
              <a:defRPr/>
            </a:pPr>
            <a:r>
              <a:rPr lang="uk-UA" sz="4800" dirty="0" smtClean="0"/>
              <a:t> Адреса: Андріївський узвіз, 21</a:t>
            </a:r>
            <a:endParaRPr lang="ru-RU" sz="4800" dirty="0" smtClean="0"/>
          </a:p>
          <a:p>
            <a:pPr fontAlgn="auto">
              <a:spcAft>
                <a:spcPts val="0"/>
              </a:spcAft>
              <a:buFont typeface="Arial" pitchFamily="34" charset="0"/>
              <a:buChar char="•"/>
              <a:defRPr/>
            </a:pPr>
            <a:r>
              <a:rPr lang="uk-UA" sz="4800" dirty="0" smtClean="0"/>
              <a:t> Телефон: 426-3397</a:t>
            </a:r>
            <a:endParaRPr lang="ru-RU" sz="4800" dirty="0" smtClean="0"/>
          </a:p>
          <a:p>
            <a:pPr fontAlgn="auto">
              <a:spcAft>
                <a:spcPts val="0"/>
              </a:spcAft>
              <a:buFont typeface="Arial" pitchFamily="34" charset="0"/>
              <a:buChar char="•"/>
              <a:defRPr/>
            </a:pPr>
            <a:r>
              <a:rPr lang="uk-UA" sz="4800" dirty="0" smtClean="0"/>
              <a:t> Час роботи: 11:00 – 19:00, вих. </a:t>
            </a:r>
            <a:r>
              <a:rPr lang="uk-UA" sz="4800" dirty="0" err="1" smtClean="0"/>
              <a:t>пн</a:t>
            </a:r>
            <a:endParaRPr lang="ru-RU" sz="4800" dirty="0" smtClean="0"/>
          </a:p>
          <a:p>
            <a:pPr fontAlgn="auto">
              <a:spcAft>
                <a:spcPts val="0"/>
              </a:spcAft>
              <a:buFont typeface="Arial" pitchFamily="34" charset="0"/>
              <a:buNone/>
              <a:defRPr/>
            </a:pPr>
            <a:r>
              <a:rPr lang="uk-UA" sz="4800" dirty="0" smtClean="0"/>
              <a:t>  </a:t>
            </a:r>
            <a:r>
              <a:rPr lang="ru-RU" sz="4800" dirty="0" smtClean="0"/>
              <a:t>34. </a:t>
            </a:r>
            <a:r>
              <a:rPr lang="uk-UA" sz="4800" dirty="0" smtClean="0"/>
              <a:t> Музей народної архітектури и побуту </a:t>
            </a:r>
            <a:endParaRPr lang="ru-RU" sz="4800" dirty="0" smtClean="0"/>
          </a:p>
          <a:p>
            <a:pPr fontAlgn="auto">
              <a:spcAft>
                <a:spcPts val="0"/>
              </a:spcAft>
              <a:buFont typeface="Arial" pitchFamily="34" charset="0"/>
              <a:buChar char="•"/>
              <a:defRPr/>
            </a:pPr>
            <a:r>
              <a:rPr lang="uk-UA" sz="4800" dirty="0" smtClean="0"/>
              <a:t> Адреса: вул. </a:t>
            </a:r>
            <a:r>
              <a:rPr lang="uk-UA" sz="4800" dirty="0" err="1" smtClean="0"/>
              <a:t>Червонознаменна</a:t>
            </a:r>
            <a:endParaRPr lang="ru-RU" sz="4800" dirty="0" smtClean="0"/>
          </a:p>
          <a:p>
            <a:pPr fontAlgn="auto">
              <a:spcAft>
                <a:spcPts val="0"/>
              </a:spcAft>
              <a:buFont typeface="Arial" pitchFamily="34" charset="0"/>
              <a:buChar char="•"/>
              <a:defRPr/>
            </a:pPr>
            <a:r>
              <a:rPr lang="uk-UA" sz="4800" dirty="0" smtClean="0"/>
              <a:t> Телефон: 526-5542</a:t>
            </a:r>
            <a:endParaRPr lang="ru-RU" sz="4800" dirty="0" smtClean="0"/>
          </a:p>
          <a:p>
            <a:pPr fontAlgn="auto">
              <a:spcAft>
                <a:spcPts val="0"/>
              </a:spcAft>
              <a:buFont typeface="Arial" pitchFamily="34" charset="0"/>
              <a:buChar char="•"/>
              <a:defRPr/>
            </a:pPr>
            <a:r>
              <a:rPr lang="uk-UA" sz="4800" dirty="0" smtClean="0"/>
              <a:t> Час роботи: 10:00 – 17:00, без вих.</a:t>
            </a:r>
            <a:endParaRPr lang="ru-RU" sz="4800" dirty="0" smtClean="0"/>
          </a:p>
          <a:p>
            <a:pPr fontAlgn="auto">
              <a:spcAft>
                <a:spcPts val="0"/>
              </a:spcAft>
              <a:buFont typeface="Arial" pitchFamily="34" charset="0"/>
              <a:buNone/>
              <a:defRPr/>
            </a:pPr>
            <a:r>
              <a:rPr lang="uk-UA" sz="4800" dirty="0" smtClean="0"/>
              <a:t> </a:t>
            </a:r>
            <a:r>
              <a:rPr lang="ru-RU" sz="4800" dirty="0" smtClean="0"/>
              <a:t>35. </a:t>
            </a:r>
            <a:r>
              <a:rPr lang="uk-UA" sz="4800" dirty="0" smtClean="0"/>
              <a:t>Музей однієї вулиці</a:t>
            </a:r>
            <a:endParaRPr lang="ru-RU" sz="4800" dirty="0" smtClean="0"/>
          </a:p>
          <a:p>
            <a:pPr fontAlgn="auto">
              <a:spcAft>
                <a:spcPts val="0"/>
              </a:spcAft>
              <a:buFont typeface="Arial" pitchFamily="34" charset="0"/>
              <a:buChar char="•"/>
              <a:defRPr/>
            </a:pPr>
            <a:r>
              <a:rPr lang="uk-UA" sz="4800" dirty="0" smtClean="0"/>
              <a:t> Адреса: Андріївський узвіз, 2б</a:t>
            </a:r>
            <a:endParaRPr lang="ru-RU" sz="4800" dirty="0" smtClean="0"/>
          </a:p>
          <a:p>
            <a:pPr fontAlgn="auto">
              <a:spcAft>
                <a:spcPts val="0"/>
              </a:spcAft>
              <a:buFont typeface="Arial" pitchFamily="34" charset="0"/>
              <a:buChar char="•"/>
              <a:defRPr/>
            </a:pPr>
            <a:r>
              <a:rPr lang="uk-UA" sz="4800" dirty="0" smtClean="0"/>
              <a:t> Телефон: 425-0398</a:t>
            </a:r>
            <a:endParaRPr lang="ru-RU" sz="4800" dirty="0" smtClean="0"/>
          </a:p>
          <a:p>
            <a:pPr fontAlgn="auto">
              <a:spcAft>
                <a:spcPts val="0"/>
              </a:spcAft>
              <a:buFont typeface="Arial" pitchFamily="34" charset="0"/>
              <a:buChar char="•"/>
              <a:defRPr/>
            </a:pPr>
            <a:r>
              <a:rPr lang="uk-UA" sz="4800" dirty="0" smtClean="0"/>
              <a:t> Час роботи: 12:00 – 18:00, вих. </a:t>
            </a:r>
            <a:r>
              <a:rPr lang="uk-UA" sz="4800" dirty="0" err="1" smtClean="0"/>
              <a:t>пн</a:t>
            </a:r>
            <a:endParaRPr lang="ru-RU" sz="4800" dirty="0" smtClean="0"/>
          </a:p>
          <a:p>
            <a:pPr fontAlgn="auto">
              <a:spcAft>
                <a:spcPts val="0"/>
              </a:spcAft>
              <a:buFont typeface="Arial" pitchFamily="34" charset="0"/>
              <a:buNone/>
              <a:defRPr/>
            </a:pPr>
            <a:r>
              <a:rPr lang="uk-UA" sz="4800" dirty="0" smtClean="0"/>
              <a:t> </a:t>
            </a:r>
            <a:r>
              <a:rPr lang="ru-RU" sz="4800" dirty="0" smtClean="0"/>
              <a:t>36. </a:t>
            </a:r>
            <a:r>
              <a:rPr lang="uk-UA" sz="4800" dirty="0" smtClean="0"/>
              <a:t>Музей сучасного образотворчого мистецтва України</a:t>
            </a:r>
            <a:endParaRPr lang="ru-RU" sz="4800" dirty="0" smtClean="0"/>
          </a:p>
          <a:p>
            <a:pPr fontAlgn="auto">
              <a:spcAft>
                <a:spcPts val="0"/>
              </a:spcAft>
              <a:buFont typeface="Arial" pitchFamily="34" charset="0"/>
              <a:buChar char="•"/>
              <a:defRPr/>
            </a:pPr>
            <a:r>
              <a:rPr lang="uk-UA" sz="4800" dirty="0" smtClean="0"/>
              <a:t> Адреса: вул. Братська, 14</a:t>
            </a:r>
            <a:endParaRPr lang="ru-RU" sz="4800" dirty="0" smtClean="0"/>
          </a:p>
          <a:p>
            <a:pPr fontAlgn="auto">
              <a:spcAft>
                <a:spcPts val="0"/>
              </a:spcAft>
              <a:buFont typeface="Arial" pitchFamily="34" charset="0"/>
              <a:buChar char="•"/>
              <a:defRPr/>
            </a:pPr>
            <a:r>
              <a:rPr lang="uk-UA" sz="4800" dirty="0" smtClean="0"/>
              <a:t> Телефон: 463-7669</a:t>
            </a:r>
            <a:endParaRPr lang="ru-RU" sz="4800" dirty="0" smtClean="0"/>
          </a:p>
          <a:p>
            <a:pPr fontAlgn="auto">
              <a:spcAft>
                <a:spcPts val="0"/>
              </a:spcAft>
              <a:buFont typeface="Arial" pitchFamily="34" charset="0"/>
              <a:buChar char="•"/>
              <a:defRPr/>
            </a:pPr>
            <a:r>
              <a:rPr lang="uk-UA" sz="4800" dirty="0" smtClean="0"/>
              <a:t> Час роботи: 10:00 – 18:00, вих. </a:t>
            </a:r>
            <a:r>
              <a:rPr lang="uk-UA" sz="4800" dirty="0" err="1" smtClean="0"/>
              <a:t>вс</a:t>
            </a:r>
            <a:r>
              <a:rPr lang="uk-UA" sz="4800" dirty="0" smtClean="0"/>
              <a:t>, </a:t>
            </a:r>
            <a:r>
              <a:rPr lang="uk-UA" sz="4800" dirty="0" err="1" smtClean="0"/>
              <a:t>пн</a:t>
            </a:r>
            <a:r>
              <a:rPr lang="uk-UA" sz="4800" dirty="0" smtClean="0"/>
              <a:t>, </a:t>
            </a:r>
            <a:r>
              <a:rPr lang="uk-UA" sz="4800" dirty="0" err="1" smtClean="0"/>
              <a:t>сб</a:t>
            </a:r>
            <a:r>
              <a:rPr lang="uk-UA" sz="4800" dirty="0" smtClean="0"/>
              <a:t> 11:00 – 17:00</a:t>
            </a:r>
            <a:endParaRPr lang="ru-RU" sz="4800" dirty="0" smtClean="0"/>
          </a:p>
          <a:p>
            <a:pPr fontAlgn="auto">
              <a:spcAft>
                <a:spcPts val="0"/>
              </a:spcAft>
              <a:buFont typeface="Arial" pitchFamily="34" charset="0"/>
              <a:buNone/>
              <a:defRPr/>
            </a:pPr>
            <a:r>
              <a:rPr lang="uk-UA" sz="4800" dirty="0" smtClean="0"/>
              <a:t> </a:t>
            </a:r>
            <a:r>
              <a:rPr lang="ru-RU" sz="4800" dirty="0" smtClean="0"/>
              <a:t>37. </a:t>
            </a:r>
            <a:r>
              <a:rPr lang="uk-UA" sz="4800" dirty="0" smtClean="0"/>
              <a:t>Національний Києво-Печерський історико-культурний заповідник</a:t>
            </a:r>
            <a:endParaRPr lang="ru-RU" sz="4800" dirty="0" smtClean="0"/>
          </a:p>
          <a:p>
            <a:pPr fontAlgn="auto">
              <a:spcAft>
                <a:spcPts val="0"/>
              </a:spcAft>
              <a:buFont typeface="Arial" pitchFamily="34" charset="0"/>
              <a:buChar char="•"/>
              <a:defRPr/>
            </a:pPr>
            <a:r>
              <a:rPr lang="uk-UA" sz="4800" dirty="0" smtClean="0"/>
              <a:t> Адреса: вул. Січневого Повстання, 21</a:t>
            </a:r>
            <a:endParaRPr lang="ru-RU" sz="4800" dirty="0" smtClean="0"/>
          </a:p>
          <a:p>
            <a:pPr fontAlgn="auto">
              <a:spcAft>
                <a:spcPts val="0"/>
              </a:spcAft>
              <a:buFont typeface="Arial" pitchFamily="34" charset="0"/>
              <a:buChar char="•"/>
              <a:defRPr/>
            </a:pPr>
            <a:r>
              <a:rPr lang="uk-UA" sz="4800" dirty="0" smtClean="0"/>
              <a:t> Телефон: 280-3071</a:t>
            </a:r>
            <a:endParaRPr lang="ru-RU" sz="4800" dirty="0" smtClean="0"/>
          </a:p>
          <a:p>
            <a:pPr fontAlgn="auto">
              <a:spcAft>
                <a:spcPts val="0"/>
              </a:spcAft>
              <a:buFont typeface="Arial" pitchFamily="34" charset="0"/>
              <a:buChar char="•"/>
              <a:defRPr/>
            </a:pPr>
            <a:r>
              <a:rPr lang="uk-UA" sz="4800" dirty="0" smtClean="0"/>
              <a:t> Час роботи: 9:30 – 18:00, без вих.</a:t>
            </a:r>
            <a:endParaRPr lang="ru-RU" sz="4800" dirty="0" smtClean="0"/>
          </a:p>
          <a:p>
            <a:pPr fontAlgn="auto">
              <a:spcAft>
                <a:spcPts val="0"/>
              </a:spcAft>
              <a:buFont typeface="Arial" pitchFamily="34" charset="0"/>
              <a:buNone/>
              <a:defRPr/>
            </a:pPr>
            <a:r>
              <a:rPr lang="uk-UA" sz="4800" dirty="0" smtClean="0"/>
              <a:t> </a:t>
            </a:r>
            <a:endParaRPr lang="ru-RU" sz="4800" dirty="0" smtClean="0"/>
          </a:p>
          <a:p>
            <a:pPr fontAlgn="auto">
              <a:spcAft>
                <a:spcPts val="0"/>
              </a:spcAft>
              <a:buFont typeface="Arial" pitchFamily="34" charset="0"/>
              <a:buChar char="•"/>
              <a:defRPr/>
            </a:pPr>
            <a:endParaRPr lang="ru-RU" dirty="0" smtClean="0"/>
          </a:p>
          <a:p>
            <a:pPr fontAlgn="auto">
              <a:spcAft>
                <a:spcPts val="0"/>
              </a:spcAft>
              <a:buFont typeface="Arial" pitchFamily="34" charset="0"/>
              <a:buChar char="•"/>
              <a:defRPr/>
            </a:pPr>
            <a:endParaRPr lang="ru-RU" dirty="0"/>
          </a:p>
        </p:txBody>
      </p:sp>
      <p:sp>
        <p:nvSpPr>
          <p:cNvPr id="38916" name="Содержимое 3"/>
          <p:cNvSpPr>
            <a:spLocks noGrp="1"/>
          </p:cNvSpPr>
          <p:nvPr>
            <p:ph sz="half" idx="2"/>
          </p:nvPr>
        </p:nvSpPr>
        <p:spPr>
          <a:xfrm>
            <a:off x="6227763" y="1557338"/>
            <a:ext cx="2665412" cy="5068887"/>
          </a:xfrm>
        </p:spPr>
        <p:txBody>
          <a:bodyPr/>
          <a:lstStyle/>
          <a:p>
            <a:pPr>
              <a:buFont typeface="Arial" charset="0"/>
              <a:buNone/>
            </a:pPr>
            <a:r>
              <a:rPr lang="uk-UA" sz="1200" smtClean="0"/>
              <a:t>38. Національний музей літератури </a:t>
            </a:r>
            <a:endParaRPr lang="ru-RU" sz="1200" smtClean="0"/>
          </a:p>
          <a:p>
            <a:r>
              <a:rPr lang="uk-UA" sz="1200" smtClean="0"/>
              <a:t> Адреса: вул. Б. Хмельницького, 11 Телефон: 235-1315, 235-1344</a:t>
            </a:r>
            <a:endParaRPr lang="ru-RU" sz="1200" smtClean="0"/>
          </a:p>
          <a:p>
            <a:r>
              <a:rPr lang="uk-UA" sz="1200" smtClean="0"/>
              <a:t> Час роботи: 10:00 – 18:00, без вих.</a:t>
            </a:r>
            <a:endParaRPr lang="ru-RU" sz="1200" smtClean="0"/>
          </a:p>
          <a:p>
            <a:pPr>
              <a:buFont typeface="Arial" charset="0"/>
              <a:buNone/>
            </a:pPr>
            <a:r>
              <a:rPr lang="uk-UA" sz="1200" smtClean="0"/>
              <a:t> </a:t>
            </a:r>
            <a:r>
              <a:rPr lang="ru-RU" sz="1200" smtClean="0"/>
              <a:t>39. </a:t>
            </a:r>
            <a:r>
              <a:rPr lang="uk-UA" sz="1200" smtClean="0"/>
              <a:t>Національний музей Тараса Шевченка</a:t>
            </a:r>
            <a:r>
              <a:rPr lang="ru-RU" sz="1200" smtClean="0"/>
              <a:t>.</a:t>
            </a:r>
            <a:r>
              <a:rPr lang="uk-UA" sz="1200" smtClean="0"/>
              <a:t> Адреса: б. Т. Шевченко, 12</a:t>
            </a:r>
            <a:r>
              <a:rPr lang="ru-RU" sz="1200" smtClean="0"/>
              <a:t>.</a:t>
            </a:r>
            <a:r>
              <a:rPr lang="uk-UA" sz="1200" smtClean="0"/>
              <a:t> Телефон: 234-2523</a:t>
            </a:r>
            <a:r>
              <a:rPr lang="ru-RU" sz="1200" smtClean="0"/>
              <a:t>.</a:t>
            </a:r>
            <a:r>
              <a:rPr lang="uk-UA" sz="1200" smtClean="0"/>
              <a:t> Час роботи: 10:00 – 17:00, вих пн.</a:t>
            </a:r>
            <a:endParaRPr lang="ru-RU" sz="1200" smtClean="0"/>
          </a:p>
          <a:p>
            <a:pPr>
              <a:buFont typeface="Arial" charset="0"/>
              <a:buNone/>
            </a:pPr>
            <a:r>
              <a:rPr lang="uk-UA" sz="1200" smtClean="0"/>
              <a:t> </a:t>
            </a:r>
            <a:r>
              <a:rPr lang="ru-RU" sz="1200" smtClean="0"/>
              <a:t>40. </a:t>
            </a:r>
            <a:r>
              <a:rPr lang="uk-UA" sz="1200" smtClean="0"/>
              <a:t>Софія Київська Національний заповідник </a:t>
            </a:r>
            <a:endParaRPr lang="ru-RU" sz="1200" smtClean="0"/>
          </a:p>
          <a:p>
            <a:r>
              <a:rPr lang="uk-UA" sz="1200" smtClean="0"/>
              <a:t> Адреса: вул. Володимирська, 24</a:t>
            </a:r>
            <a:endParaRPr lang="ru-RU" sz="1200" smtClean="0"/>
          </a:p>
          <a:p>
            <a:r>
              <a:rPr lang="uk-UA" sz="1200" smtClean="0"/>
              <a:t> Телефон: 278-6706</a:t>
            </a:r>
            <a:endParaRPr lang="ru-RU" sz="1200" smtClean="0"/>
          </a:p>
          <a:p>
            <a:r>
              <a:rPr lang="uk-UA" sz="1200" smtClean="0"/>
              <a:t> Час роботи: 10:00 – 17:00, вих. Чт</a:t>
            </a:r>
            <a:endParaRPr lang="ru-RU" sz="1200" smtClean="0"/>
          </a:p>
          <a:p>
            <a:pPr>
              <a:buFont typeface="Arial" charset="0"/>
              <a:buNone/>
            </a:pPr>
            <a:r>
              <a:rPr lang="uk-UA" sz="1200" smtClean="0"/>
              <a:t>41. Національний музей літератури </a:t>
            </a:r>
            <a:endParaRPr lang="ru-RU" sz="1200" smtClean="0"/>
          </a:p>
          <a:p>
            <a:r>
              <a:rPr lang="uk-UA" sz="1200" smtClean="0"/>
              <a:t> Адреса: вул. Б. Хмельницького, 11</a:t>
            </a:r>
            <a:r>
              <a:rPr lang="ru-RU" sz="1200" smtClean="0"/>
              <a:t>.</a:t>
            </a:r>
            <a:r>
              <a:rPr lang="uk-UA" sz="1200" smtClean="0"/>
              <a:t> Телефон: 235-1315, 235-1344</a:t>
            </a:r>
            <a:endParaRPr lang="ru-RU" sz="1200" smtClean="0"/>
          </a:p>
          <a:p>
            <a:r>
              <a:rPr lang="uk-UA" sz="1200" smtClean="0"/>
              <a:t> Час роботи: 10:00 – 18:00, без вих.</a:t>
            </a:r>
            <a:endParaRPr lang="ru-RU" sz="1200" smtClean="0"/>
          </a:p>
          <a:p>
            <a:pPr>
              <a:buFont typeface="Arial" charset="0"/>
              <a:buNone/>
            </a:pPr>
            <a:r>
              <a:rPr lang="uk-UA" sz="1200" smtClean="0"/>
              <a:t> </a:t>
            </a:r>
            <a:r>
              <a:rPr lang="ru-RU" sz="1200" smtClean="0"/>
              <a:t>42. </a:t>
            </a:r>
            <a:r>
              <a:rPr lang="uk-UA" sz="1200" smtClean="0"/>
              <a:t>Національний музей Тараса Шевченка</a:t>
            </a:r>
            <a:r>
              <a:rPr lang="ru-RU" sz="1200" smtClean="0"/>
              <a:t>.</a:t>
            </a:r>
            <a:r>
              <a:rPr lang="uk-UA" sz="1200" smtClean="0"/>
              <a:t> Адреса: б. Т. Шевченко, 12</a:t>
            </a:r>
            <a:r>
              <a:rPr lang="ru-RU" sz="1200" smtClean="0"/>
              <a:t>.</a:t>
            </a:r>
            <a:r>
              <a:rPr lang="uk-UA" sz="1200" smtClean="0"/>
              <a:t> Телефон: 234-2523</a:t>
            </a:r>
            <a:r>
              <a:rPr lang="ru-RU" sz="1200" smtClean="0"/>
              <a:t>.</a:t>
            </a:r>
            <a:r>
              <a:rPr lang="uk-UA" sz="1200" smtClean="0"/>
              <a:t> Час роботи: 10:00 – 17:00, вих пн.</a:t>
            </a:r>
            <a:endParaRPr lang="ru-RU" sz="1200" smtClean="0"/>
          </a:p>
          <a:p>
            <a:pPr>
              <a:buFont typeface="Arial" charset="0"/>
              <a:buNone/>
            </a:pPr>
            <a:r>
              <a:rPr lang="uk-UA" sz="1200" smtClean="0"/>
              <a:t> </a:t>
            </a:r>
            <a:endParaRPr lang="ru-RU" sz="1200" smtClean="0"/>
          </a:p>
          <a:p>
            <a:pPr>
              <a:buFont typeface="Arial" charset="0"/>
              <a:buNone/>
            </a:pPr>
            <a:r>
              <a:rPr lang="uk-UA" sz="1200" smtClean="0"/>
              <a:t> </a:t>
            </a:r>
            <a:endParaRPr lang="ru-RU" sz="1200" smtClean="0"/>
          </a:p>
          <a:p>
            <a:pPr>
              <a:buFont typeface="Arial" charset="0"/>
              <a:buNone/>
            </a:pPr>
            <a:r>
              <a:rPr lang="uk-UA" sz="1200" smtClean="0"/>
              <a:t> </a:t>
            </a:r>
            <a:endParaRPr lang="ru-RU" sz="1200" smtClean="0"/>
          </a:p>
        </p:txBody>
      </p:sp>
      <p:pic>
        <p:nvPicPr>
          <p:cNvPr id="38917" name="Picture 3"/>
          <p:cNvPicPr>
            <a:picLocks noChangeAspect="1" noChangeArrowheads="1"/>
          </p:cNvPicPr>
          <p:nvPr/>
        </p:nvPicPr>
        <p:blipFill>
          <a:blip r:embed="rId2"/>
          <a:srcRect/>
          <a:stretch>
            <a:fillRect/>
          </a:stretch>
        </p:blipFill>
        <p:spPr bwMode="auto">
          <a:xfrm>
            <a:off x="323850" y="0"/>
            <a:ext cx="8640763" cy="1484313"/>
          </a:xfrm>
          <a:prstGeom prst="rect">
            <a:avLst/>
          </a:prstGeom>
          <a:noFill/>
          <a:ln w="9525">
            <a:noFill/>
            <a:miter lim="800000"/>
            <a:headEnd/>
            <a:tailEnd/>
          </a:ln>
        </p:spPr>
      </p:pic>
      <p:pic>
        <p:nvPicPr>
          <p:cNvPr id="38918" name="Picture 3"/>
          <p:cNvPicPr>
            <a:picLocks noChangeAspect="1" noChangeArrowheads="1"/>
          </p:cNvPicPr>
          <p:nvPr/>
        </p:nvPicPr>
        <p:blipFill>
          <a:blip r:embed="rId3"/>
          <a:srcRect/>
          <a:stretch>
            <a:fillRect/>
          </a:stretch>
        </p:blipFill>
        <p:spPr bwMode="auto">
          <a:xfrm>
            <a:off x="3348038" y="1628775"/>
            <a:ext cx="2519362" cy="2736850"/>
          </a:xfrm>
          <a:prstGeom prst="rect">
            <a:avLst/>
          </a:prstGeom>
          <a:noFill/>
          <a:ln w="9525">
            <a:noFill/>
            <a:miter lim="800000"/>
            <a:headEnd/>
            <a:tailEnd/>
          </a:ln>
        </p:spPr>
      </p:pic>
      <p:pic>
        <p:nvPicPr>
          <p:cNvPr id="38919" name="Picture 4"/>
          <p:cNvPicPr>
            <a:picLocks noChangeAspect="1" noChangeArrowheads="1"/>
          </p:cNvPicPr>
          <p:nvPr/>
        </p:nvPicPr>
        <p:blipFill>
          <a:blip r:embed="rId4"/>
          <a:srcRect/>
          <a:stretch>
            <a:fillRect/>
          </a:stretch>
        </p:blipFill>
        <p:spPr bwMode="auto">
          <a:xfrm>
            <a:off x="4284663" y="4724400"/>
            <a:ext cx="1743075" cy="1789113"/>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normAutofit/>
          </a:bodyPr>
          <a:lstStyle/>
          <a:p>
            <a:r>
              <a:rPr lang="en-US" sz="4000" smtClean="0"/>
              <a:t>III. </a:t>
            </a:r>
            <a:r>
              <a:rPr lang="uk-UA" sz="4000" smtClean="0"/>
              <a:t>Незвичайні музеї різних </a:t>
            </a:r>
            <a:br>
              <a:rPr lang="uk-UA" sz="4000" smtClean="0"/>
            </a:br>
            <a:r>
              <a:rPr lang="uk-UA" sz="4000" smtClean="0"/>
              <a:t>місць України</a:t>
            </a:r>
            <a:endParaRPr lang="ru-RU" sz="4000" smtClean="0"/>
          </a:p>
        </p:txBody>
      </p:sp>
      <p:sp>
        <p:nvSpPr>
          <p:cNvPr id="5" name="Содержимое 4"/>
          <p:cNvSpPr>
            <a:spLocks noGrp="1"/>
          </p:cNvSpPr>
          <p:nvPr>
            <p:ph sz="half" idx="1"/>
          </p:nvPr>
        </p:nvSpPr>
        <p:spPr>
          <a:xfrm>
            <a:off x="250825" y="1484313"/>
            <a:ext cx="4244975" cy="4641850"/>
          </a:xfrm>
        </p:spPr>
        <p:txBody>
          <a:bodyPr>
            <a:normAutofit/>
          </a:bodyPr>
          <a:lstStyle/>
          <a:p>
            <a:pPr>
              <a:lnSpc>
                <a:spcPct val="80000"/>
              </a:lnSpc>
              <a:buFont typeface="Arial" charset="0"/>
              <a:buNone/>
            </a:pPr>
            <a:r>
              <a:rPr lang="uk-UA" sz="1500" smtClean="0">
                <a:latin typeface="Arial" charset="0"/>
              </a:rPr>
              <a:t>           </a:t>
            </a:r>
            <a:r>
              <a:rPr lang="uk-UA" sz="1500" smtClean="0"/>
              <a:t>Музеї є центрами збереження та популяризації історико-культурної спадщини. І Україна має чим пишатися. Зокрема до Списку всесвiтньої спадщини ЮНЕСКО входять декілька видатних історичних пам’яток України - Собор Святої Софiї з ансамблем монастирських будiвель, Києво-Печерська лавра у м. Києвi та історичний архітектурно-містобудівний комплекс центральної частини Львова разом з горою Високий Замок і ансамблем собору св. Юра. Були внесені додаткові пропозицiї до попереднього Списку всесвiтньої спадщини ЮНЕСКО. Сьогоднi у попередньому Списку знаходяться ряд українських об'єктiв культурної та природної спадщини: Бахчисарайський ханський палац, </a:t>
            </a:r>
            <a:endParaRPr lang="ru-RU" sz="1500" smtClean="0"/>
          </a:p>
        </p:txBody>
      </p:sp>
      <p:sp>
        <p:nvSpPr>
          <p:cNvPr id="39940" name="Содержимое 5"/>
          <p:cNvSpPr>
            <a:spLocks noGrp="1"/>
          </p:cNvSpPr>
          <p:nvPr>
            <p:ph sz="half" idx="2"/>
          </p:nvPr>
        </p:nvSpPr>
        <p:spPr>
          <a:xfrm>
            <a:off x="4643438" y="1628775"/>
            <a:ext cx="4500562" cy="5113338"/>
          </a:xfrm>
        </p:spPr>
        <p:txBody>
          <a:bodyPr/>
          <a:lstStyle/>
          <a:p>
            <a:pPr>
              <a:buFont typeface="Arial" charset="0"/>
              <a:buNone/>
            </a:pPr>
            <a:endParaRPr lang="uk-UA" sz="1200" smtClean="0"/>
          </a:p>
          <a:p>
            <a:pPr>
              <a:buFont typeface="Arial" charset="0"/>
              <a:buNone/>
            </a:pPr>
            <a:endParaRPr lang="uk-UA" sz="1200" smtClean="0"/>
          </a:p>
          <a:p>
            <a:pPr>
              <a:buFont typeface="Arial" charset="0"/>
              <a:buNone/>
            </a:pPr>
            <a:endParaRPr lang="uk-UA" sz="1200" smtClean="0"/>
          </a:p>
          <a:p>
            <a:pPr>
              <a:buFont typeface="Arial" charset="0"/>
              <a:buNone/>
            </a:pPr>
            <a:endParaRPr lang="uk-UA" sz="1200" smtClean="0"/>
          </a:p>
          <a:p>
            <a:pPr>
              <a:buFont typeface="Arial" charset="0"/>
              <a:buNone/>
            </a:pPr>
            <a:endParaRPr lang="uk-UA" sz="1200" smtClean="0"/>
          </a:p>
          <a:p>
            <a:pPr>
              <a:buFont typeface="Arial" charset="0"/>
              <a:buNone/>
            </a:pPr>
            <a:endParaRPr lang="uk-UA" sz="1200" smtClean="0"/>
          </a:p>
          <a:p>
            <a:pPr>
              <a:buFont typeface="Arial" charset="0"/>
              <a:buNone/>
            </a:pPr>
            <a:endParaRPr lang="uk-UA" sz="1200" smtClean="0"/>
          </a:p>
          <a:p>
            <a:pPr>
              <a:buFont typeface="Arial" charset="0"/>
              <a:buNone/>
            </a:pPr>
            <a:endParaRPr lang="uk-UA" sz="1200" smtClean="0"/>
          </a:p>
          <a:p>
            <a:pPr>
              <a:buFont typeface="Arial" charset="0"/>
              <a:buNone/>
            </a:pPr>
            <a:r>
              <a:rPr lang="uk-UA" sz="1400" smtClean="0">
                <a:latin typeface="Arial" charset="0"/>
              </a:rPr>
              <a:t>       </a:t>
            </a:r>
            <a:r>
              <a:rPr lang="uk-UA" sz="1400" smtClean="0"/>
              <a:t>заповiдники "Асканiя-Нова" та "Херсонес Таврiйський", культурний ландшафт та каньйон м. Кам'янець-Подiльський, iсторичний центр м. Чернiгiв, парк "Софiївка" та Канiвський заповiдник "Могила Тараса Шевченка", Національний історико-археологічний заповідник «Кам'яна Могила». Зокрема в останньому  були знайдені наскельні малюнки із зображеннями людини, диких і свійських тварин, які датувалися </a:t>
            </a:r>
          </a:p>
          <a:p>
            <a:pPr>
              <a:buFont typeface="Arial" charset="0"/>
              <a:buNone/>
            </a:pPr>
            <a:r>
              <a:rPr lang="uk-UA" sz="1400" smtClean="0">
                <a:latin typeface="Arial" charset="0"/>
              </a:rPr>
              <a:t>        </a:t>
            </a:r>
            <a:r>
              <a:rPr lang="uk-UA" sz="1400" smtClean="0"/>
              <a:t>22 — 14 тисячоліттям до нашої ери. Деякі вчені вважають, що тутешні наскельні написи були першими зразками писемності людства. Тому при належній державній підтримці тут можна було б зробити туристичний центр світового рівня і значно підвищити імидж України у світі.</a:t>
            </a:r>
            <a:endParaRPr lang="ru-RU" sz="1400" smtClean="0"/>
          </a:p>
          <a:p>
            <a:endParaRPr lang="ru-RU" sz="1200" smtClean="0"/>
          </a:p>
          <a:p>
            <a:endParaRPr lang="ru-RU" sz="1200" smtClean="0"/>
          </a:p>
        </p:txBody>
      </p:sp>
      <p:pic>
        <p:nvPicPr>
          <p:cNvPr id="39941" name="Picture 2"/>
          <p:cNvPicPr>
            <a:picLocks noChangeAspect="1" noChangeArrowheads="1"/>
          </p:cNvPicPr>
          <p:nvPr/>
        </p:nvPicPr>
        <p:blipFill>
          <a:blip r:embed="rId2"/>
          <a:srcRect/>
          <a:stretch>
            <a:fillRect/>
          </a:stretch>
        </p:blipFill>
        <p:spPr bwMode="auto">
          <a:xfrm rot="-540000">
            <a:off x="322263" y="5149850"/>
            <a:ext cx="1800225" cy="1455738"/>
          </a:xfrm>
          <a:prstGeom prst="rect">
            <a:avLst/>
          </a:prstGeom>
          <a:noFill/>
          <a:ln w="9525">
            <a:noFill/>
            <a:miter lim="800000"/>
            <a:headEnd/>
            <a:tailEnd/>
          </a:ln>
        </p:spPr>
      </p:pic>
      <p:pic>
        <p:nvPicPr>
          <p:cNvPr id="39942" name="Picture 2"/>
          <p:cNvPicPr>
            <a:picLocks noChangeAspect="1" noChangeArrowheads="1"/>
          </p:cNvPicPr>
          <p:nvPr/>
        </p:nvPicPr>
        <p:blipFill>
          <a:blip r:embed="rId3"/>
          <a:srcRect/>
          <a:stretch>
            <a:fillRect/>
          </a:stretch>
        </p:blipFill>
        <p:spPr bwMode="auto">
          <a:xfrm rot="600000">
            <a:off x="2800350" y="5146675"/>
            <a:ext cx="1862138" cy="1384300"/>
          </a:xfrm>
          <a:prstGeom prst="rect">
            <a:avLst/>
          </a:prstGeom>
          <a:noFill/>
          <a:ln w="9525">
            <a:noFill/>
            <a:miter lim="800000"/>
            <a:headEnd/>
            <a:tailEnd/>
          </a:ln>
        </p:spPr>
      </p:pic>
      <p:pic>
        <p:nvPicPr>
          <p:cNvPr id="39943" name="Picture 2"/>
          <p:cNvPicPr>
            <a:picLocks noChangeAspect="1" noChangeArrowheads="1"/>
          </p:cNvPicPr>
          <p:nvPr/>
        </p:nvPicPr>
        <p:blipFill>
          <a:blip r:embed="rId4"/>
          <a:srcRect/>
          <a:stretch>
            <a:fillRect/>
          </a:stretch>
        </p:blipFill>
        <p:spPr bwMode="auto">
          <a:xfrm>
            <a:off x="5003800" y="1557338"/>
            <a:ext cx="3744913" cy="1655762"/>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40962" name="Заголовок 3"/>
          <p:cNvSpPr>
            <a:spLocks noGrp="1"/>
          </p:cNvSpPr>
          <p:nvPr>
            <p:ph type="title"/>
          </p:nvPr>
        </p:nvSpPr>
        <p:spPr/>
        <p:txBody>
          <a:bodyPr/>
          <a:lstStyle/>
          <a:p>
            <a:endParaRPr lang="ru-RU" smtClean="0"/>
          </a:p>
        </p:txBody>
      </p:sp>
      <p:sp>
        <p:nvSpPr>
          <p:cNvPr id="40963" name="Содержимое 4"/>
          <p:cNvSpPr>
            <a:spLocks noGrp="1"/>
          </p:cNvSpPr>
          <p:nvPr>
            <p:ph sz="half" idx="1"/>
          </p:nvPr>
        </p:nvSpPr>
        <p:spPr>
          <a:xfrm>
            <a:off x="179388" y="1484313"/>
            <a:ext cx="4464050" cy="4641850"/>
          </a:xfrm>
        </p:spPr>
        <p:txBody>
          <a:bodyPr/>
          <a:lstStyle/>
          <a:p>
            <a:pPr>
              <a:buFont typeface="Arial" charset="0"/>
              <a:buNone/>
            </a:pPr>
            <a:r>
              <a:rPr lang="ru-RU" sz="1600" b="1" smtClean="0"/>
              <a:t>1. Національний історико-меморіальний заповідник "Поле Берестецької битви</a:t>
            </a:r>
            <a:r>
              <a:rPr lang="ru-RU" sz="1400" b="1" smtClean="0"/>
              <a:t>«</a:t>
            </a:r>
            <a:r>
              <a:rPr lang="ru-RU" sz="1400" smtClean="0"/>
              <a:t>.-с.Пляшева, Рівненської обл.) Існує з 1966 року (як музей-заповідник "Козацькі могили"), статус державного отримав у 1991 р. А 10 вересня 2008 р. Указом Президента України йому надано статус Національного. Директором майже 30 років був заслужений працівник культури України Павло Лотоцький. </a:t>
            </a:r>
          </a:p>
          <a:p>
            <a:pPr>
              <a:buFont typeface="Arial" charset="0"/>
              <a:buNone/>
            </a:pPr>
            <a:r>
              <a:rPr lang="ru-RU" sz="1400" smtClean="0">
                <a:latin typeface="Arial" charset="0"/>
              </a:rPr>
              <a:t>             </a:t>
            </a:r>
            <a:r>
              <a:rPr lang="ru-RU" sz="1400" smtClean="0"/>
              <a:t>Комплекс заповідника в основному був створений до 1914 року: на острів Журавлиха перенесли з с.Острова церкву св.Михайла (17 ст.), спорудили храм-усипальницю св. Георгія Переможця, в нижньому ярусі якої вміщено саркофаг із кістками козаків,  вивершили приміщення для монастирського скита (тепер музей).  У 1991 р. відкрито пам'ятник козакам та селянам-повстанцям (скульптор Анатолій Кущ). Діє Свято-Георгіївський чоловічий монастир Української православної церкви Київського патріархату. </a:t>
            </a:r>
          </a:p>
          <a:p>
            <a:r>
              <a:rPr lang="ru-RU" sz="1400" smtClean="0"/>
              <a:t>Музей працює щоденно з 10 до 17 год., без вихідних та перерв на обід .</a:t>
            </a:r>
          </a:p>
          <a:p>
            <a:endParaRPr lang="ru-RU" sz="1400" smtClean="0"/>
          </a:p>
          <a:p>
            <a:pPr>
              <a:buFont typeface="Arial" charset="0"/>
              <a:buNone/>
            </a:pPr>
            <a:endParaRPr lang="ru-RU" sz="1400" smtClean="0"/>
          </a:p>
          <a:p>
            <a:endParaRPr lang="ru-RU" sz="1400" smtClean="0"/>
          </a:p>
          <a:p>
            <a:pPr>
              <a:buFont typeface="Arial" charset="0"/>
              <a:buNone/>
            </a:pPr>
            <a:endParaRPr lang="ru-RU" sz="1400" smtClean="0"/>
          </a:p>
          <a:p>
            <a:endParaRPr lang="ru-RU" sz="1400" smtClean="0"/>
          </a:p>
          <a:p>
            <a:pPr>
              <a:buFont typeface="Arial" charset="0"/>
              <a:buNone/>
            </a:pPr>
            <a:endParaRPr lang="ru-RU" sz="1600" smtClean="0"/>
          </a:p>
        </p:txBody>
      </p:sp>
      <p:pic>
        <p:nvPicPr>
          <p:cNvPr id="40964" name="Picture 3"/>
          <p:cNvPicPr>
            <a:picLocks noChangeAspect="1" noChangeArrowheads="1"/>
          </p:cNvPicPr>
          <p:nvPr/>
        </p:nvPicPr>
        <p:blipFill>
          <a:blip r:embed="rId2"/>
          <a:srcRect/>
          <a:stretch>
            <a:fillRect/>
          </a:stretch>
        </p:blipFill>
        <p:spPr bwMode="auto">
          <a:xfrm>
            <a:off x="4859338" y="3644900"/>
            <a:ext cx="1905000" cy="1428750"/>
          </a:xfrm>
          <a:prstGeom prst="rect">
            <a:avLst/>
          </a:prstGeom>
          <a:noFill/>
          <a:ln w="9525">
            <a:noFill/>
            <a:miter lim="800000"/>
            <a:headEnd/>
            <a:tailEnd/>
          </a:ln>
        </p:spPr>
      </p:pic>
      <p:pic>
        <p:nvPicPr>
          <p:cNvPr id="40965" name="Picture 5"/>
          <p:cNvPicPr>
            <a:picLocks noChangeAspect="1" noChangeArrowheads="1"/>
          </p:cNvPicPr>
          <p:nvPr/>
        </p:nvPicPr>
        <p:blipFill>
          <a:blip r:embed="rId3"/>
          <a:srcRect/>
          <a:stretch>
            <a:fillRect/>
          </a:stretch>
        </p:blipFill>
        <p:spPr bwMode="auto">
          <a:xfrm>
            <a:off x="6948488" y="5229225"/>
            <a:ext cx="1905000" cy="1368425"/>
          </a:xfrm>
          <a:prstGeom prst="rect">
            <a:avLst/>
          </a:prstGeom>
          <a:noFill/>
          <a:ln w="9525">
            <a:noFill/>
            <a:miter lim="800000"/>
            <a:headEnd/>
            <a:tailEnd/>
          </a:ln>
        </p:spPr>
      </p:pic>
      <p:pic>
        <p:nvPicPr>
          <p:cNvPr id="40966" name="Picture 4"/>
          <p:cNvPicPr>
            <a:picLocks noChangeAspect="1" noChangeArrowheads="1"/>
          </p:cNvPicPr>
          <p:nvPr/>
        </p:nvPicPr>
        <p:blipFill>
          <a:blip r:embed="rId4"/>
          <a:srcRect/>
          <a:stretch>
            <a:fillRect/>
          </a:stretch>
        </p:blipFill>
        <p:spPr bwMode="auto">
          <a:xfrm>
            <a:off x="4859338" y="5229225"/>
            <a:ext cx="1905000" cy="1428750"/>
          </a:xfrm>
          <a:prstGeom prst="rect">
            <a:avLst/>
          </a:prstGeom>
          <a:noFill/>
          <a:ln w="9525">
            <a:noFill/>
            <a:miter lim="800000"/>
            <a:headEnd/>
            <a:tailEnd/>
          </a:ln>
        </p:spPr>
      </p:pic>
      <p:pic>
        <p:nvPicPr>
          <p:cNvPr id="40967" name="Picture 2"/>
          <p:cNvPicPr>
            <a:picLocks noChangeAspect="1" noChangeArrowheads="1"/>
          </p:cNvPicPr>
          <p:nvPr/>
        </p:nvPicPr>
        <p:blipFill>
          <a:blip r:embed="rId5"/>
          <a:srcRect/>
          <a:stretch>
            <a:fillRect/>
          </a:stretch>
        </p:blipFill>
        <p:spPr bwMode="auto">
          <a:xfrm>
            <a:off x="6948488" y="3644900"/>
            <a:ext cx="1905000" cy="1428750"/>
          </a:xfrm>
          <a:prstGeom prst="rect">
            <a:avLst/>
          </a:prstGeom>
          <a:noFill/>
          <a:ln w="9525">
            <a:noFill/>
            <a:miter lim="800000"/>
            <a:headEnd/>
            <a:tailEnd/>
          </a:ln>
        </p:spPr>
      </p:pic>
      <p:sp>
        <p:nvSpPr>
          <p:cNvPr id="40968" name="Содержимое 10"/>
          <p:cNvSpPr>
            <a:spLocks noGrp="1"/>
          </p:cNvSpPr>
          <p:nvPr>
            <p:ph sz="half" idx="2"/>
          </p:nvPr>
        </p:nvSpPr>
        <p:spPr>
          <a:xfrm>
            <a:off x="4648200" y="1600200"/>
            <a:ext cx="4244975" cy="4525963"/>
          </a:xfrm>
        </p:spPr>
        <p:txBody>
          <a:bodyPr/>
          <a:lstStyle/>
          <a:p>
            <a:pPr>
              <a:buFont typeface="Arial" charset="0"/>
              <a:buNone/>
            </a:pPr>
            <a:r>
              <a:rPr lang="ru-RU" sz="2400" smtClean="0">
                <a:latin typeface="Arial" charset="0"/>
              </a:rPr>
              <a:t>    </a:t>
            </a:r>
            <a:r>
              <a:rPr lang="ru-RU" sz="2400" smtClean="0"/>
              <a:t>Знай свій край. Фотоальбоми (Радивилів, Броди, Дубно, Кременець, гора Бона, Козацькі Могили, Демидівка)- К., 2008.</a:t>
            </a:r>
          </a:p>
          <a:p>
            <a:endParaRPr lang="ru-RU" smtClean="0"/>
          </a:p>
        </p:txBody>
      </p:sp>
      <p:pic>
        <p:nvPicPr>
          <p:cNvPr id="40969" name="Picture 2"/>
          <p:cNvPicPr>
            <a:picLocks noChangeAspect="1" noChangeArrowheads="1"/>
          </p:cNvPicPr>
          <p:nvPr/>
        </p:nvPicPr>
        <p:blipFill>
          <a:blip r:embed="rId6"/>
          <a:srcRect t="38475" r="3545" b="38475"/>
          <a:stretch>
            <a:fillRect/>
          </a:stretch>
        </p:blipFill>
        <p:spPr bwMode="auto">
          <a:xfrm>
            <a:off x="395288" y="188913"/>
            <a:ext cx="8353425" cy="1228725"/>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41986" name="Заголовок 1"/>
          <p:cNvSpPr>
            <a:spLocks noGrp="1"/>
          </p:cNvSpPr>
          <p:nvPr>
            <p:ph type="title"/>
          </p:nvPr>
        </p:nvSpPr>
        <p:spPr/>
        <p:txBody>
          <a:bodyPr/>
          <a:lstStyle/>
          <a:p>
            <a:endParaRPr lang="ru-RU" smtClean="0"/>
          </a:p>
        </p:txBody>
      </p:sp>
      <p:sp>
        <p:nvSpPr>
          <p:cNvPr id="41987" name="Содержимое 3"/>
          <p:cNvSpPr>
            <a:spLocks noGrp="1"/>
          </p:cNvSpPr>
          <p:nvPr>
            <p:ph sz="half" idx="2"/>
          </p:nvPr>
        </p:nvSpPr>
        <p:spPr>
          <a:xfrm>
            <a:off x="4427538" y="1484313"/>
            <a:ext cx="4532312" cy="4670425"/>
          </a:xfrm>
        </p:spPr>
        <p:txBody>
          <a:bodyPr/>
          <a:lstStyle/>
          <a:p>
            <a:pPr>
              <a:buFont typeface="Arial" charset="0"/>
              <a:buNone/>
            </a:pPr>
            <a:r>
              <a:rPr lang="ru-RU" sz="1600" b="1" smtClean="0"/>
              <a:t>2. Льв</a:t>
            </a:r>
            <a:r>
              <a:rPr lang="uk-UA" sz="1600" b="1" smtClean="0"/>
              <a:t>івський Музей книги.  </a:t>
            </a:r>
            <a:r>
              <a:rPr lang="uk-UA" sz="1200" smtClean="0"/>
              <a:t> </a:t>
            </a:r>
          </a:p>
          <a:p>
            <a:pPr>
              <a:buFont typeface="Arial" charset="0"/>
              <a:buNone/>
            </a:pPr>
            <a:r>
              <a:rPr lang="uk-UA" sz="1800" smtClean="0">
                <a:latin typeface="Arial" charset="0"/>
              </a:rPr>
              <a:t>     </a:t>
            </a:r>
            <a:r>
              <a:rPr lang="uk-UA" sz="1800" smtClean="0"/>
              <a:t>Лабинська Катерина. Львівський Музей книги: експозиції, проблеми, легенди.- Львів, 2007.- 68 с.  </a:t>
            </a:r>
            <a:endParaRPr lang="ru-RU" sz="1800" smtClean="0"/>
          </a:p>
          <a:p>
            <a:pPr>
              <a:buFont typeface="Arial" charset="0"/>
              <a:buNone/>
            </a:pPr>
            <a:r>
              <a:rPr lang="ru-RU" sz="1200" smtClean="0">
                <a:latin typeface="Arial" charset="0"/>
              </a:rPr>
              <a:t>            </a:t>
            </a:r>
            <a:r>
              <a:rPr lang="ru-RU" sz="1200" smtClean="0"/>
              <a:t>Слева от роскошного львовского дворца Потоцких сереет невзрачное кирпичное двухэтажное здание — Музей книги, где хранятся уникальные экспонаты: рукописи и первопечатные издания, гравюры, ценные оклады  напрестольных Евангелий. Среди экспонатов -  дофедоровская кириллическая печать — узкошрифтное Евангелие, Апостол, Букварь и Острожская БиблияИ. Федорова, Требник Петра Могилы… Все это хранится в сырости, медленно уничтожается, а посетителям угрожает... обвал штукатурки на голову. «Когда-то во Львове хотели строить метро, и этот домик был бараком для рабочих, — рассказывает младший научный сотрудник музея Жанна Спиридонова. — На первом этаже были и душевые. Когда Онуфриевский монастырь вернули отцам-василианам, нужно было куда-то переместить Музей Ивана Федорова, существовавший там с 1977 г. Вот его — это должно было быть временно — и перевели сюда, уже как Музей старинной книги. Мы стали филиалом Львовской галереи искусств, а это «временно» тянется до сих пор».</a:t>
            </a:r>
          </a:p>
          <a:p>
            <a:endParaRPr lang="ru-RU" sz="1200" smtClean="0"/>
          </a:p>
          <a:p>
            <a:endParaRPr lang="ru-RU" sz="1200" smtClean="0"/>
          </a:p>
          <a:p>
            <a:endParaRPr lang="ru-RU" sz="1200" smtClean="0"/>
          </a:p>
        </p:txBody>
      </p:sp>
      <p:pic>
        <p:nvPicPr>
          <p:cNvPr id="41988" name="Picture 2"/>
          <p:cNvPicPr>
            <a:picLocks noChangeAspect="1" noChangeArrowheads="1"/>
          </p:cNvPicPr>
          <p:nvPr/>
        </p:nvPicPr>
        <p:blipFill>
          <a:blip r:embed="rId2"/>
          <a:srcRect t="38475" r="3545" b="38475"/>
          <a:stretch>
            <a:fillRect/>
          </a:stretch>
        </p:blipFill>
        <p:spPr bwMode="auto">
          <a:xfrm>
            <a:off x="395288" y="188913"/>
            <a:ext cx="8353425" cy="1228725"/>
          </a:xfrm>
          <a:prstGeom prst="rect">
            <a:avLst/>
          </a:prstGeom>
          <a:noFill/>
          <a:ln w="9525">
            <a:noFill/>
            <a:miter lim="800000"/>
            <a:headEnd/>
            <a:tailEnd/>
          </a:ln>
        </p:spPr>
      </p:pic>
      <p:pic>
        <p:nvPicPr>
          <p:cNvPr id="41989" name="Picture 3"/>
          <p:cNvPicPr>
            <a:picLocks noGrp="1" noChangeAspect="1" noChangeArrowheads="1"/>
          </p:cNvPicPr>
          <p:nvPr>
            <p:ph sz="half" idx="1"/>
          </p:nvPr>
        </p:nvPicPr>
        <p:blipFill>
          <a:blip r:embed="rId3"/>
          <a:srcRect/>
          <a:stretch>
            <a:fillRect/>
          </a:stretch>
        </p:blipFill>
        <p:spPr>
          <a:xfrm>
            <a:off x="179388" y="1628775"/>
            <a:ext cx="4183062" cy="2447925"/>
          </a:xfrm>
        </p:spPr>
      </p:pic>
      <p:pic>
        <p:nvPicPr>
          <p:cNvPr id="41990" name="Picture 4"/>
          <p:cNvPicPr>
            <a:picLocks noChangeAspect="1" noChangeArrowheads="1"/>
          </p:cNvPicPr>
          <p:nvPr/>
        </p:nvPicPr>
        <p:blipFill>
          <a:blip r:embed="rId4"/>
          <a:srcRect/>
          <a:stretch>
            <a:fillRect/>
          </a:stretch>
        </p:blipFill>
        <p:spPr bwMode="auto">
          <a:xfrm>
            <a:off x="179388" y="4149725"/>
            <a:ext cx="4176712" cy="2574925"/>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4000" b="1" smtClean="0"/>
              <a:t>I. </a:t>
            </a:r>
            <a:r>
              <a:rPr lang="uk-UA" sz="4000" b="1" smtClean="0"/>
              <a:t>Україна – країна музеїв.</a:t>
            </a:r>
            <a:br>
              <a:rPr lang="uk-UA" sz="4000" b="1" smtClean="0"/>
            </a:br>
            <a:r>
              <a:rPr lang="uk-UA" sz="4000" b="1" smtClean="0"/>
              <a:t>Культурний скарб України </a:t>
            </a:r>
            <a:endParaRPr lang="ru-RU" sz="4000" b="1" smtClean="0"/>
          </a:p>
        </p:txBody>
      </p:sp>
      <p:sp>
        <p:nvSpPr>
          <p:cNvPr id="15363" name="Содержимое 2"/>
          <p:cNvSpPr>
            <a:spLocks noGrp="1"/>
          </p:cNvSpPr>
          <p:nvPr>
            <p:ph sz="half" idx="1"/>
          </p:nvPr>
        </p:nvSpPr>
        <p:spPr>
          <a:xfrm>
            <a:off x="107950" y="1600200"/>
            <a:ext cx="4387850" cy="4525963"/>
          </a:xfrm>
        </p:spPr>
        <p:txBody>
          <a:bodyPr/>
          <a:lstStyle/>
          <a:p>
            <a:pPr>
              <a:buFont typeface="Arial" charset="0"/>
              <a:buNone/>
            </a:pPr>
            <a:r>
              <a:rPr lang="uk-UA" sz="1600" smtClean="0">
                <a:latin typeface="Arial" charset="0"/>
              </a:rPr>
              <a:t>           </a:t>
            </a:r>
            <a:r>
              <a:rPr lang="uk-UA" sz="1600" smtClean="0"/>
              <a:t>Україна - одна із провідних країн Європи за кількістю об’єктів історико-культурної спадщини . Офіційно на державному обліку в Україні знаходиться понад 130 тис. нерухомих пам’яток історії та культури : пам’яток археології -57206; пам’яток історії – 51364; пам’яток архітектури та містобудування – 16800;   монументального мистецтва – 5926.  Більш ніж 12 млн. пам’яток зберігається у фондах українських музеїв. Саме музеї на сьогодні є одним із головних соціальних інститутів, які виконують функцію формування історичної пам’яті українського народу, донесення до всіх українців знань про минуле. За даними  експертів нині в Україні діє близько 5 тисяч музеїв (для порівняння в Польщі- 1075, Австрії – 1600, в Німеччині – 3200, у Франції 1900, у Британії 2200, Канаді – 2500, в Італії 1800).</a:t>
            </a:r>
            <a:endParaRPr lang="ru-RU" sz="1600" smtClean="0"/>
          </a:p>
          <a:p>
            <a:pPr>
              <a:buFont typeface="Arial" charset="0"/>
              <a:buNone/>
            </a:pPr>
            <a:endParaRPr lang="ru-RU" sz="1400" smtClean="0"/>
          </a:p>
        </p:txBody>
      </p:sp>
      <p:sp>
        <p:nvSpPr>
          <p:cNvPr id="15364" name="Содержимое 3"/>
          <p:cNvSpPr>
            <a:spLocks noGrp="1"/>
          </p:cNvSpPr>
          <p:nvPr>
            <p:ph sz="half" idx="2"/>
          </p:nvPr>
        </p:nvSpPr>
        <p:spPr>
          <a:xfrm>
            <a:off x="4648200" y="1600200"/>
            <a:ext cx="4387850" cy="4525963"/>
          </a:xfrm>
        </p:spPr>
        <p:txBody>
          <a:bodyPr/>
          <a:lstStyle/>
          <a:p>
            <a:pPr>
              <a:buFont typeface="Arial" charset="0"/>
              <a:buNone/>
            </a:pPr>
            <a:r>
              <a:rPr lang="uk-UA" sz="1800" smtClean="0">
                <a:latin typeface="Arial" charset="0"/>
              </a:rPr>
              <a:t>          </a:t>
            </a:r>
            <a:r>
              <a:rPr lang="uk-UA" sz="1800" smtClean="0"/>
              <a:t>Лише 470 музеїв знаходяться в державній та комунальній власності. У них зберігається майже 12 млн. музейних предметів державної частини музейного фонду України, проте експонується лише їх десята частина. Точну кількість музеїв зараз неможливо визначити, так як в Україні не існує чіткої системи обліку музеїв. Близько 3500 музеїв, що знаходяться при різних навчальних закладах, належать Міністерству освіти України, кілька музеїв має Мінбуд, один чудовий музей з багатьма філіями має Міністерство оборони. Є також багато сільських музеїв, а за роки  незалежності виникли тисячі приватних музеїв. </a:t>
            </a:r>
            <a:endParaRPr lang="ru-RU" sz="1800" smtClean="0"/>
          </a:p>
          <a:p>
            <a:pPr>
              <a:buFont typeface="Arial" charset="0"/>
              <a:buNone/>
            </a:pPr>
            <a:endParaRPr lang="ru-RU" sz="1800" smtClean="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43010" name="Заголовок 1"/>
          <p:cNvSpPr>
            <a:spLocks noGrp="1"/>
          </p:cNvSpPr>
          <p:nvPr>
            <p:ph type="title"/>
          </p:nvPr>
        </p:nvSpPr>
        <p:spPr/>
        <p:txBody>
          <a:bodyPr/>
          <a:lstStyle/>
          <a:p>
            <a:endParaRPr lang="ru-RU" smtClean="0"/>
          </a:p>
        </p:txBody>
      </p:sp>
      <p:sp>
        <p:nvSpPr>
          <p:cNvPr id="43011" name="Содержимое 2"/>
          <p:cNvSpPr>
            <a:spLocks noGrp="1"/>
          </p:cNvSpPr>
          <p:nvPr>
            <p:ph sz="half" idx="1"/>
          </p:nvPr>
        </p:nvSpPr>
        <p:spPr/>
        <p:txBody>
          <a:bodyPr/>
          <a:lstStyle/>
          <a:p>
            <a:pPr>
              <a:buFont typeface="Arial" charset="0"/>
              <a:buNone/>
            </a:pPr>
            <a:r>
              <a:rPr lang="ru-RU" sz="1600" b="1" smtClean="0"/>
              <a:t>3. Музей мініатюрної книги ім. В.А.Разумова. </a:t>
            </a:r>
            <a:r>
              <a:rPr lang="ru-RU" sz="1600" smtClean="0"/>
              <a:t>Донецька обл. м. Горлівка, пр. Перемоги, 57. </a:t>
            </a:r>
          </a:p>
          <a:p>
            <a:pPr>
              <a:buFont typeface="Arial" charset="0"/>
              <a:buNone/>
            </a:pPr>
            <a:endParaRPr lang="ru-RU" sz="1600" smtClean="0"/>
          </a:p>
          <a:p>
            <a:pPr>
              <a:buFont typeface="Arial" charset="0"/>
              <a:buNone/>
            </a:pPr>
            <a:r>
              <a:rPr lang="ru-RU" sz="1600" smtClean="0"/>
              <a:t> </a:t>
            </a:r>
            <a:r>
              <a:rPr lang="ru-RU" sz="1600" smtClean="0">
                <a:latin typeface="Arial" charset="0"/>
              </a:rPr>
              <a:t>          </a:t>
            </a:r>
            <a:r>
              <a:rPr lang="ru-RU" sz="1800" smtClean="0"/>
              <a:t>Єдиний і унікальний на території Україні музей мініатюрної книги ім. В.А.Разумова. У музеї зберігаються понад 9000 мініатюрних (до 100 мм) і мікрокниги (від 1 до 10 мм) </a:t>
            </a:r>
            <a:r>
              <a:rPr lang="en-US" sz="1800" smtClean="0"/>
              <a:t>XV - XXI </a:t>
            </a:r>
            <a:r>
              <a:rPr lang="ru-RU" sz="1800" smtClean="0"/>
              <a:t>століть з 57 країн на 103 мовах світу. Це старовинні і сучасні книги, рідкісні, унікальні, видані друкарським способом і виготовлені вручну.</a:t>
            </a:r>
          </a:p>
          <a:p>
            <a:pPr>
              <a:buFont typeface="Arial" charset="0"/>
              <a:buNone/>
            </a:pPr>
            <a:endParaRPr lang="ru-RU" sz="1600" smtClean="0"/>
          </a:p>
          <a:p>
            <a:pPr>
              <a:buFont typeface="Arial" charset="0"/>
              <a:buNone/>
            </a:pPr>
            <a:r>
              <a:rPr lang="ru-RU" sz="1600" smtClean="0"/>
              <a:t> </a:t>
            </a:r>
          </a:p>
        </p:txBody>
      </p:sp>
      <p:pic>
        <p:nvPicPr>
          <p:cNvPr id="43012" name="Picture 2"/>
          <p:cNvPicPr>
            <a:picLocks noChangeAspect="1" noChangeArrowheads="1"/>
          </p:cNvPicPr>
          <p:nvPr/>
        </p:nvPicPr>
        <p:blipFill>
          <a:blip r:embed="rId2"/>
          <a:srcRect t="38475" r="3545" b="38475"/>
          <a:stretch>
            <a:fillRect/>
          </a:stretch>
        </p:blipFill>
        <p:spPr bwMode="auto">
          <a:xfrm>
            <a:off x="395288" y="188913"/>
            <a:ext cx="8353425" cy="1228725"/>
          </a:xfrm>
          <a:prstGeom prst="rect">
            <a:avLst/>
          </a:prstGeom>
          <a:noFill/>
          <a:ln w="9525">
            <a:noFill/>
            <a:miter lim="800000"/>
            <a:headEnd/>
            <a:tailEnd/>
          </a:ln>
        </p:spPr>
      </p:pic>
      <p:pic>
        <p:nvPicPr>
          <p:cNvPr id="43013" name="Picture 2"/>
          <p:cNvPicPr>
            <a:picLocks noGrp="1" noChangeAspect="1" noChangeArrowheads="1"/>
          </p:cNvPicPr>
          <p:nvPr>
            <p:ph sz="half" idx="2"/>
          </p:nvPr>
        </p:nvPicPr>
        <p:blipFill>
          <a:blip r:embed="rId3"/>
          <a:srcRect/>
          <a:stretch>
            <a:fillRect/>
          </a:stretch>
        </p:blipFill>
        <p:spPr>
          <a:xfrm>
            <a:off x="4643438" y="1773238"/>
            <a:ext cx="3943350" cy="2663825"/>
          </a:xfrm>
        </p:spPr>
      </p:pic>
      <p:sp>
        <p:nvSpPr>
          <p:cNvPr id="43014" name="Прямоугольник 6"/>
          <p:cNvSpPr>
            <a:spLocks noChangeArrowheads="1"/>
          </p:cNvSpPr>
          <p:nvPr/>
        </p:nvSpPr>
        <p:spPr bwMode="auto">
          <a:xfrm>
            <a:off x="4716463" y="4581525"/>
            <a:ext cx="4248150" cy="1016000"/>
          </a:xfrm>
          <a:prstGeom prst="rect">
            <a:avLst/>
          </a:prstGeom>
          <a:noFill/>
          <a:ln w="9525">
            <a:noFill/>
            <a:miter lim="800000"/>
            <a:headEnd/>
            <a:tailEnd/>
          </a:ln>
        </p:spPr>
        <p:txBody>
          <a:bodyPr>
            <a:spAutoFit/>
          </a:bodyPr>
          <a:lstStyle/>
          <a:p>
            <a:r>
              <a:rPr lang="ru-RU" sz="2000">
                <a:latin typeface="Calibri" pitchFamily="34" charset="0"/>
              </a:rPr>
              <a:t> Музей мініатюрної книги ім. В.А.Разумова: путівник. – Донецьк, 2006</a:t>
            </a:r>
            <a:r>
              <a:rPr lang="ru-RU">
                <a:latin typeface="Calibri" pitchFamily="34" charset="0"/>
              </a:rPr>
              <a:t>.</a:t>
            </a:r>
          </a:p>
        </p:txBody>
      </p:sp>
      <p:pic>
        <p:nvPicPr>
          <p:cNvPr id="43015" name="Picture 8"/>
          <p:cNvPicPr>
            <a:picLocks noChangeAspect="1" noChangeArrowheads="1" noCrop="1"/>
          </p:cNvPicPr>
          <p:nvPr/>
        </p:nvPicPr>
        <p:blipFill>
          <a:blip r:embed="rId4"/>
          <a:srcRect/>
          <a:stretch>
            <a:fillRect/>
          </a:stretch>
        </p:blipFill>
        <p:spPr bwMode="auto">
          <a:xfrm>
            <a:off x="395288" y="5876925"/>
            <a:ext cx="4000500" cy="742950"/>
          </a:xfrm>
          <a:prstGeom prst="rect">
            <a:avLst/>
          </a:prstGeom>
          <a:noFill/>
          <a:ln w="9525">
            <a:noFill/>
            <a:miter lim="800000"/>
            <a:headEnd/>
            <a:tailEnd/>
          </a:ln>
        </p:spPr>
      </p:pic>
      <p:pic>
        <p:nvPicPr>
          <p:cNvPr id="43016" name="Picture 8"/>
          <p:cNvPicPr>
            <a:picLocks noChangeAspect="1" noChangeArrowheads="1" noCrop="1"/>
          </p:cNvPicPr>
          <p:nvPr/>
        </p:nvPicPr>
        <p:blipFill>
          <a:blip r:embed="rId4"/>
          <a:srcRect/>
          <a:stretch>
            <a:fillRect/>
          </a:stretch>
        </p:blipFill>
        <p:spPr bwMode="auto">
          <a:xfrm>
            <a:off x="4716463" y="5805488"/>
            <a:ext cx="4000500" cy="742950"/>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44034" name="Заголовок 1"/>
          <p:cNvSpPr>
            <a:spLocks noGrp="1"/>
          </p:cNvSpPr>
          <p:nvPr>
            <p:ph type="title"/>
          </p:nvPr>
        </p:nvSpPr>
        <p:spPr/>
        <p:txBody>
          <a:bodyPr/>
          <a:lstStyle/>
          <a:p>
            <a:endParaRPr lang="ru-RU" smtClean="0"/>
          </a:p>
        </p:txBody>
      </p:sp>
      <p:sp>
        <p:nvSpPr>
          <p:cNvPr id="4" name="Содержимое 3"/>
          <p:cNvSpPr>
            <a:spLocks noGrp="1"/>
          </p:cNvSpPr>
          <p:nvPr>
            <p:ph sz="half" idx="2"/>
          </p:nvPr>
        </p:nvSpPr>
        <p:spPr/>
        <p:txBody>
          <a:bodyPr>
            <a:normAutofit/>
          </a:bodyPr>
          <a:lstStyle/>
          <a:p>
            <a:pPr>
              <a:lnSpc>
                <a:spcPct val="80000"/>
              </a:lnSpc>
              <a:buFont typeface="Arial" charset="0"/>
              <a:buNone/>
            </a:pPr>
            <a:r>
              <a:rPr lang="ru-RU" sz="1600" b="1" smtClean="0"/>
              <a:t>4. Шевченківський національний заповідник.</a:t>
            </a:r>
          </a:p>
          <a:p>
            <a:pPr>
              <a:lnSpc>
                <a:spcPct val="80000"/>
              </a:lnSpc>
            </a:pPr>
            <a:r>
              <a:rPr lang="ru-RU" sz="1500" smtClean="0"/>
              <a:t>Адреса: 19000, м.Канів Черкаської обл. </a:t>
            </a:r>
          </a:p>
          <a:p>
            <a:pPr>
              <a:lnSpc>
                <a:spcPct val="80000"/>
              </a:lnSpc>
            </a:pPr>
            <a:r>
              <a:rPr lang="ru-RU" sz="1500" smtClean="0"/>
              <a:t>Телефони: (04736) 42368, факс 42086       Ел. пошта: </a:t>
            </a:r>
            <a:r>
              <a:rPr lang="en-US" sz="1500" smtClean="0"/>
              <a:t>TarasovaHora@ck.ukrtel.net </a:t>
            </a:r>
          </a:p>
          <a:p>
            <a:pPr>
              <a:lnSpc>
                <a:spcPct val="80000"/>
              </a:lnSpc>
              <a:buFont typeface="Arial" charset="0"/>
              <a:buNone/>
            </a:pPr>
            <a:r>
              <a:rPr lang="ru-RU" smtClean="0">
                <a:latin typeface="Arial" charset="0"/>
              </a:rPr>
              <a:t>   </a:t>
            </a:r>
            <a:r>
              <a:rPr lang="ru-RU" smtClean="0"/>
              <a:t>Шевченківський національний заповідник: путівник.- Канів, 2010. – 36 с. </a:t>
            </a:r>
          </a:p>
          <a:p>
            <a:pPr>
              <a:lnSpc>
                <a:spcPct val="80000"/>
              </a:lnSpc>
              <a:buFont typeface="Arial" charset="0"/>
              <a:buNone/>
            </a:pPr>
            <a:r>
              <a:rPr lang="uk-UA" sz="1500" smtClean="0"/>
              <a:t>            </a:t>
            </a:r>
            <a:r>
              <a:rPr lang="ru-RU" sz="1500" smtClean="0"/>
              <a:t> Створений у 1925 році. Площа заповідника - 42 гектари. Працівники заповідника оберігають святиню українського народу - усипальницю Тараса Шевченка. Широку популярність і визнання здобув літературно-меморіальний музей поета на Тарасовій горі. В його зібранні нині нараховується 17 тисяч предметів. Путівник розповідає про історію заповідника, його сучасність.</a:t>
            </a:r>
          </a:p>
          <a:p>
            <a:pPr>
              <a:lnSpc>
                <a:spcPct val="80000"/>
              </a:lnSpc>
            </a:pPr>
            <a:endParaRPr lang="ru-RU" sz="1500" smtClean="0"/>
          </a:p>
        </p:txBody>
      </p:sp>
      <p:pic>
        <p:nvPicPr>
          <p:cNvPr id="44036" name="Picture 2"/>
          <p:cNvPicPr>
            <a:picLocks noChangeAspect="1" noChangeArrowheads="1"/>
          </p:cNvPicPr>
          <p:nvPr/>
        </p:nvPicPr>
        <p:blipFill>
          <a:blip r:embed="rId2"/>
          <a:srcRect t="38475" r="3545" b="38475"/>
          <a:stretch>
            <a:fillRect/>
          </a:stretch>
        </p:blipFill>
        <p:spPr bwMode="auto">
          <a:xfrm>
            <a:off x="395288" y="188913"/>
            <a:ext cx="8353425" cy="1228725"/>
          </a:xfrm>
          <a:prstGeom prst="rect">
            <a:avLst/>
          </a:prstGeom>
          <a:noFill/>
          <a:ln w="9525">
            <a:noFill/>
            <a:miter lim="800000"/>
            <a:headEnd/>
            <a:tailEnd/>
          </a:ln>
        </p:spPr>
      </p:pic>
      <p:pic>
        <p:nvPicPr>
          <p:cNvPr id="44037" name="Picture 2"/>
          <p:cNvPicPr>
            <a:picLocks noGrp="1" noChangeAspect="1" noChangeArrowheads="1"/>
          </p:cNvPicPr>
          <p:nvPr>
            <p:ph sz="half" idx="1"/>
          </p:nvPr>
        </p:nvPicPr>
        <p:blipFill>
          <a:blip r:embed="rId3"/>
          <a:srcRect/>
          <a:stretch>
            <a:fillRect/>
          </a:stretch>
        </p:blipFill>
        <p:spPr>
          <a:xfrm>
            <a:off x="250825" y="4149725"/>
            <a:ext cx="2089150" cy="2519363"/>
          </a:xfrm>
        </p:spPr>
      </p:pic>
      <p:pic>
        <p:nvPicPr>
          <p:cNvPr id="44038" name="Picture 3"/>
          <p:cNvPicPr>
            <a:picLocks noChangeAspect="1" noChangeArrowheads="1"/>
          </p:cNvPicPr>
          <p:nvPr/>
        </p:nvPicPr>
        <p:blipFill>
          <a:blip r:embed="rId4"/>
          <a:srcRect/>
          <a:stretch>
            <a:fillRect/>
          </a:stretch>
        </p:blipFill>
        <p:spPr bwMode="auto">
          <a:xfrm>
            <a:off x="2484438" y="4149725"/>
            <a:ext cx="2159000" cy="2519363"/>
          </a:xfrm>
          <a:prstGeom prst="rect">
            <a:avLst/>
          </a:prstGeom>
          <a:noFill/>
          <a:ln w="9525">
            <a:noFill/>
            <a:miter lim="800000"/>
            <a:headEnd/>
            <a:tailEnd/>
          </a:ln>
        </p:spPr>
      </p:pic>
      <p:pic>
        <p:nvPicPr>
          <p:cNvPr id="44039" name="Picture 2"/>
          <p:cNvPicPr>
            <a:picLocks noChangeAspect="1" noChangeArrowheads="1"/>
          </p:cNvPicPr>
          <p:nvPr/>
        </p:nvPicPr>
        <p:blipFill>
          <a:blip r:embed="rId5"/>
          <a:srcRect/>
          <a:stretch>
            <a:fillRect/>
          </a:stretch>
        </p:blipFill>
        <p:spPr bwMode="auto">
          <a:xfrm>
            <a:off x="179388" y="1628775"/>
            <a:ext cx="2160587" cy="2376488"/>
          </a:xfrm>
          <a:prstGeom prst="rect">
            <a:avLst/>
          </a:prstGeom>
          <a:noFill/>
          <a:ln w="9525">
            <a:noFill/>
            <a:miter lim="800000"/>
            <a:headEnd/>
            <a:tailEnd/>
          </a:ln>
        </p:spPr>
      </p:pic>
      <p:pic>
        <p:nvPicPr>
          <p:cNvPr id="44040" name="Picture 3"/>
          <p:cNvPicPr>
            <a:picLocks noChangeAspect="1" noChangeArrowheads="1"/>
          </p:cNvPicPr>
          <p:nvPr/>
        </p:nvPicPr>
        <p:blipFill>
          <a:blip r:embed="rId6"/>
          <a:srcRect/>
          <a:stretch>
            <a:fillRect/>
          </a:stretch>
        </p:blipFill>
        <p:spPr bwMode="auto">
          <a:xfrm>
            <a:off x="2411413" y="1628775"/>
            <a:ext cx="2232025" cy="2376488"/>
          </a:xfrm>
          <a:prstGeom prst="rect">
            <a:avLst/>
          </a:prstGeom>
          <a:noFill/>
          <a:ln w="9525">
            <a:noFill/>
            <a:miter lim="800000"/>
            <a:headEnd/>
            <a:tailEnd/>
          </a:ln>
        </p:spPr>
      </p:pic>
      <p:pic>
        <p:nvPicPr>
          <p:cNvPr id="44041" name="Picture 8"/>
          <p:cNvPicPr>
            <a:picLocks noChangeAspect="1" noChangeArrowheads="1" noCrop="1"/>
          </p:cNvPicPr>
          <p:nvPr/>
        </p:nvPicPr>
        <p:blipFill>
          <a:blip r:embed="rId7"/>
          <a:srcRect/>
          <a:stretch>
            <a:fillRect/>
          </a:stretch>
        </p:blipFill>
        <p:spPr bwMode="auto">
          <a:xfrm>
            <a:off x="4787900" y="6021388"/>
            <a:ext cx="4000500" cy="742950"/>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45058" name="Заголовок 1"/>
          <p:cNvSpPr>
            <a:spLocks noGrp="1"/>
          </p:cNvSpPr>
          <p:nvPr>
            <p:ph type="title"/>
          </p:nvPr>
        </p:nvSpPr>
        <p:spPr/>
        <p:txBody>
          <a:bodyPr/>
          <a:lstStyle/>
          <a:p>
            <a:endParaRPr lang="ru-RU" smtClean="0"/>
          </a:p>
        </p:txBody>
      </p:sp>
      <p:sp>
        <p:nvSpPr>
          <p:cNvPr id="3" name="Содержимое 2"/>
          <p:cNvSpPr>
            <a:spLocks noGrp="1"/>
          </p:cNvSpPr>
          <p:nvPr>
            <p:ph sz="half" idx="1"/>
          </p:nvPr>
        </p:nvSpPr>
        <p:spPr>
          <a:xfrm>
            <a:off x="0" y="1412875"/>
            <a:ext cx="4643438" cy="3960813"/>
          </a:xfrm>
        </p:spPr>
        <p:txBody>
          <a:bodyPr>
            <a:normAutofit/>
          </a:bodyPr>
          <a:lstStyle/>
          <a:p>
            <a:pPr>
              <a:lnSpc>
                <a:spcPct val="80000"/>
              </a:lnSpc>
              <a:buFont typeface="Arial" charset="0"/>
              <a:buNone/>
            </a:pPr>
            <a:r>
              <a:rPr lang="ru-RU" sz="1600" b="1" smtClean="0"/>
              <a:t>5. Національний заповідник "Батьківщина Тараса Шевченка«.</a:t>
            </a:r>
            <a:r>
              <a:rPr lang="ru-RU" sz="1600" smtClean="0"/>
              <a:t>Адреса: Черкаська обл, Звенигородський район, село Шевченкове. Телефони: 8(04740)5-23-62.</a:t>
            </a:r>
          </a:p>
          <a:p>
            <a:pPr>
              <a:lnSpc>
                <a:spcPct val="80000"/>
              </a:lnSpc>
              <a:buFont typeface="Arial" charset="0"/>
              <a:buNone/>
            </a:pPr>
            <a:r>
              <a:rPr lang="ru-RU" sz="2400" smtClean="0"/>
              <a:t> </a:t>
            </a:r>
            <a:r>
              <a:rPr lang="ru-RU" sz="2400" smtClean="0">
                <a:latin typeface="Arial" charset="0"/>
              </a:rPr>
              <a:t>    </a:t>
            </a:r>
            <a:r>
              <a:rPr lang="ru-RU" sz="2400" smtClean="0"/>
              <a:t>Національний заповідник "Батьківщина Тараса Шевченка»:пут</a:t>
            </a:r>
            <a:r>
              <a:rPr lang="uk-UA" sz="2400" smtClean="0"/>
              <a:t>івник. – К., 2007. -  42 с.</a:t>
            </a:r>
            <a:endParaRPr lang="ru-RU" sz="2400" smtClean="0"/>
          </a:p>
          <a:p>
            <a:pPr>
              <a:lnSpc>
                <a:spcPct val="80000"/>
              </a:lnSpc>
              <a:buFont typeface="Arial" charset="0"/>
              <a:buNone/>
            </a:pPr>
            <a:r>
              <a:rPr lang="ru-RU" sz="1100" smtClean="0">
                <a:latin typeface="Arial" charset="0"/>
              </a:rPr>
              <a:t>              </a:t>
            </a:r>
            <a:r>
              <a:rPr lang="ru-RU" sz="1100" smtClean="0"/>
              <a:t>На сьогодні батьківщина Тараса Шевченка об'єднує три села Тарасового дитинства, де розгойдувалась колиска юного Шевченка: Моринці, Керелівку (з 1929 року село носить назву Шевченкове) і Будищі. </a:t>
            </a:r>
          </a:p>
          <a:p>
            <a:pPr>
              <a:lnSpc>
                <a:spcPct val="80000"/>
              </a:lnSpc>
              <a:buFont typeface="Arial" charset="0"/>
              <a:buNone/>
            </a:pPr>
            <a:r>
              <a:rPr lang="ru-RU" sz="1100" smtClean="0"/>
              <a:t> </a:t>
            </a:r>
            <a:r>
              <a:rPr lang="ru-RU" sz="1100" smtClean="0">
                <a:latin typeface="Arial" charset="0"/>
              </a:rPr>
              <a:t>             </a:t>
            </a:r>
            <a:r>
              <a:rPr lang="ru-RU" sz="1100" smtClean="0"/>
              <a:t>Основою теперішнього заповідника (він працює з 1992 року) був літературно-меморіальний музей у селі Керелівка, відкритий у 1939 році, в садибі батьків Тараса. Саме там він зробив свої перші кроки, пізнавав людей,  себе, а потім світ. Моринці ж - це відтворення хати Копія, де, власне, народився Тарас Шевченко, і хати діда по матері Якима Бойка. Ці хатини стоять межа в межу, і вони є символом початку життя. Так сталося, що Тарас народився у Моринцях, але ще двох років не було йому, коли батьки переїхали до Керелівки. Тут жив і юний Тарас до 14 років. В музеї, розташованому в селі Шевченкове, експонуються речі батьків Тараса: стіл і лава з батьківської хати; камінь з могили батька. Є речі, які належали старшому братові Микиті.  У нас на сьогодні збережена хата дяка, перший "університет" Тараса Шевченка. Це пам'ятка другої половини </a:t>
            </a:r>
            <a:r>
              <a:rPr lang="en-US" sz="1100" smtClean="0"/>
              <a:t>XVIII </a:t>
            </a:r>
            <a:r>
              <a:rPr lang="ru-RU" sz="1100" smtClean="0"/>
              <a:t>ст. Зараз вона відреставрована, і саме ця хата вказує на історичний центр села. Будищі ж - це маєток, літня дача Павла Енгельгардта, який володів селами Тарасового дитинства. Справді, особливо затишно в Будищах, і саме туди 14-річного Тараса забрали козачкувати. Далі - Варшава, Вільно, Петербург... Але згодом тричі Тарас Григорович приїздив до Керелівки.</a:t>
            </a:r>
          </a:p>
          <a:p>
            <a:pPr>
              <a:lnSpc>
                <a:spcPct val="80000"/>
              </a:lnSpc>
            </a:pPr>
            <a:endParaRPr lang="ru-RU" sz="1100" smtClean="0"/>
          </a:p>
        </p:txBody>
      </p:sp>
      <p:pic>
        <p:nvPicPr>
          <p:cNvPr id="45060" name="Picture 2"/>
          <p:cNvPicPr>
            <a:picLocks noChangeAspect="1" noChangeArrowheads="1"/>
          </p:cNvPicPr>
          <p:nvPr/>
        </p:nvPicPr>
        <p:blipFill>
          <a:blip r:embed="rId2"/>
          <a:srcRect t="38475" r="3545" b="38475"/>
          <a:stretch>
            <a:fillRect/>
          </a:stretch>
        </p:blipFill>
        <p:spPr bwMode="auto">
          <a:xfrm>
            <a:off x="395288" y="188913"/>
            <a:ext cx="8353425" cy="1228725"/>
          </a:xfrm>
          <a:prstGeom prst="rect">
            <a:avLst/>
          </a:prstGeom>
          <a:noFill/>
          <a:ln w="9525">
            <a:noFill/>
            <a:miter lim="800000"/>
            <a:headEnd/>
            <a:tailEnd/>
          </a:ln>
        </p:spPr>
      </p:pic>
      <p:pic>
        <p:nvPicPr>
          <p:cNvPr id="45061" name="Picture 2"/>
          <p:cNvPicPr>
            <a:picLocks noGrp="1" noChangeAspect="1" noChangeArrowheads="1"/>
          </p:cNvPicPr>
          <p:nvPr>
            <p:ph sz="half" idx="2"/>
          </p:nvPr>
        </p:nvPicPr>
        <p:blipFill>
          <a:blip r:embed="rId3"/>
          <a:srcRect/>
          <a:stretch>
            <a:fillRect/>
          </a:stretch>
        </p:blipFill>
        <p:spPr>
          <a:xfrm>
            <a:off x="4572000" y="5373688"/>
            <a:ext cx="1368425" cy="1368425"/>
          </a:xfrm>
        </p:spPr>
      </p:pic>
      <p:pic>
        <p:nvPicPr>
          <p:cNvPr id="45062" name="Picture 2"/>
          <p:cNvPicPr>
            <a:picLocks noChangeAspect="1" noChangeArrowheads="1"/>
          </p:cNvPicPr>
          <p:nvPr/>
        </p:nvPicPr>
        <p:blipFill>
          <a:blip r:embed="rId4"/>
          <a:srcRect/>
          <a:stretch>
            <a:fillRect/>
          </a:stretch>
        </p:blipFill>
        <p:spPr bwMode="auto">
          <a:xfrm>
            <a:off x="6011863" y="5373688"/>
            <a:ext cx="3024187" cy="1368425"/>
          </a:xfrm>
          <a:prstGeom prst="rect">
            <a:avLst/>
          </a:prstGeom>
          <a:noFill/>
          <a:ln w="9525">
            <a:noFill/>
            <a:miter lim="800000"/>
            <a:headEnd/>
            <a:tailEnd/>
          </a:ln>
        </p:spPr>
      </p:pic>
      <p:pic>
        <p:nvPicPr>
          <p:cNvPr id="45063" name="Picture 3"/>
          <p:cNvPicPr>
            <a:picLocks noChangeAspect="1" noChangeArrowheads="1"/>
          </p:cNvPicPr>
          <p:nvPr/>
        </p:nvPicPr>
        <p:blipFill>
          <a:blip r:embed="rId5"/>
          <a:srcRect/>
          <a:stretch>
            <a:fillRect/>
          </a:stretch>
        </p:blipFill>
        <p:spPr bwMode="auto">
          <a:xfrm>
            <a:off x="4572000" y="1557338"/>
            <a:ext cx="4464050" cy="3743325"/>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46082" name="Заголовок 1"/>
          <p:cNvSpPr>
            <a:spLocks noGrp="1"/>
          </p:cNvSpPr>
          <p:nvPr>
            <p:ph type="title"/>
          </p:nvPr>
        </p:nvSpPr>
        <p:spPr/>
        <p:txBody>
          <a:bodyPr/>
          <a:lstStyle/>
          <a:p>
            <a:endParaRPr lang="ru-RU" smtClean="0"/>
          </a:p>
        </p:txBody>
      </p:sp>
      <p:sp>
        <p:nvSpPr>
          <p:cNvPr id="4" name="Содержимое 3"/>
          <p:cNvSpPr>
            <a:spLocks noGrp="1"/>
          </p:cNvSpPr>
          <p:nvPr>
            <p:ph sz="half" idx="2"/>
          </p:nvPr>
        </p:nvSpPr>
        <p:spPr>
          <a:xfrm>
            <a:off x="4648200" y="1600200"/>
            <a:ext cx="4244975" cy="4525963"/>
          </a:xfrm>
        </p:spPr>
        <p:txBody>
          <a:bodyPr>
            <a:normAutofit/>
          </a:bodyPr>
          <a:lstStyle/>
          <a:p>
            <a:pPr>
              <a:lnSpc>
                <a:spcPct val="90000"/>
              </a:lnSpc>
              <a:buFont typeface="Arial" charset="0"/>
              <a:buNone/>
            </a:pPr>
            <a:r>
              <a:rPr lang="ru-RU" sz="2200" b="1" smtClean="0"/>
              <a:t>6. Музей народної архітектури та побуту України. Пірогово Київської обл..</a:t>
            </a:r>
          </a:p>
          <a:p>
            <a:pPr>
              <a:lnSpc>
                <a:spcPct val="90000"/>
              </a:lnSpc>
              <a:buFont typeface="Arial" charset="0"/>
              <a:buNone/>
            </a:pPr>
            <a:r>
              <a:rPr lang="ru-RU" sz="2600" smtClean="0"/>
              <a:t> </a:t>
            </a:r>
            <a:r>
              <a:rPr lang="ru-RU" sz="2600" smtClean="0">
                <a:latin typeface="Arial" charset="0"/>
              </a:rPr>
              <a:t>   </a:t>
            </a:r>
            <a:r>
              <a:rPr lang="ru-RU" sz="2600" smtClean="0"/>
              <a:t>Музей народної архітектури та побуту України (путівник). − К., 2007. − 56 с., іл.</a:t>
            </a:r>
          </a:p>
          <a:p>
            <a:pPr>
              <a:lnSpc>
                <a:spcPct val="90000"/>
              </a:lnSpc>
              <a:buFont typeface="Arial" charset="0"/>
              <a:buNone/>
            </a:pPr>
            <a:r>
              <a:rPr lang="ru-RU" sz="2200" smtClean="0"/>
              <a:t>          Найновіше видання, що висвітлює сьогоденну експозицію Музею, в якої представлено культуру та побут населення України. Музей – під відкритим небом.</a:t>
            </a:r>
          </a:p>
          <a:p>
            <a:pPr>
              <a:lnSpc>
                <a:spcPct val="90000"/>
              </a:lnSpc>
            </a:pPr>
            <a:endParaRPr lang="ru-RU" sz="2600" smtClean="0"/>
          </a:p>
        </p:txBody>
      </p:sp>
      <p:pic>
        <p:nvPicPr>
          <p:cNvPr id="46084" name="Picture 2"/>
          <p:cNvPicPr>
            <a:picLocks noChangeAspect="1" noChangeArrowheads="1"/>
          </p:cNvPicPr>
          <p:nvPr/>
        </p:nvPicPr>
        <p:blipFill>
          <a:blip r:embed="rId2"/>
          <a:srcRect t="38475" r="3545" b="38475"/>
          <a:stretch>
            <a:fillRect/>
          </a:stretch>
        </p:blipFill>
        <p:spPr bwMode="auto">
          <a:xfrm>
            <a:off x="395288" y="188913"/>
            <a:ext cx="8353425" cy="1228725"/>
          </a:xfrm>
          <a:prstGeom prst="rect">
            <a:avLst/>
          </a:prstGeom>
          <a:noFill/>
          <a:ln w="9525">
            <a:noFill/>
            <a:miter lim="800000"/>
            <a:headEnd/>
            <a:tailEnd/>
          </a:ln>
        </p:spPr>
      </p:pic>
      <p:pic>
        <p:nvPicPr>
          <p:cNvPr id="46085" name="Picture 2"/>
          <p:cNvPicPr>
            <a:picLocks noGrp="1" noChangeAspect="1" noChangeArrowheads="1"/>
          </p:cNvPicPr>
          <p:nvPr>
            <p:ph sz="half" idx="1"/>
          </p:nvPr>
        </p:nvPicPr>
        <p:blipFill>
          <a:blip r:embed="rId3"/>
          <a:srcRect/>
          <a:stretch>
            <a:fillRect/>
          </a:stretch>
        </p:blipFill>
        <p:spPr>
          <a:xfrm>
            <a:off x="323850" y="1916113"/>
            <a:ext cx="4183063" cy="3529012"/>
          </a:xfrm>
        </p:spPr>
      </p:pic>
      <p:pic>
        <p:nvPicPr>
          <p:cNvPr id="46086" name="Picture 8"/>
          <p:cNvPicPr>
            <a:picLocks noChangeAspect="1" noChangeArrowheads="1" noCrop="1"/>
          </p:cNvPicPr>
          <p:nvPr/>
        </p:nvPicPr>
        <p:blipFill>
          <a:blip r:embed="rId4"/>
          <a:srcRect/>
          <a:stretch>
            <a:fillRect/>
          </a:stretch>
        </p:blipFill>
        <p:spPr bwMode="auto">
          <a:xfrm>
            <a:off x="4859338" y="5949950"/>
            <a:ext cx="4000500" cy="742950"/>
          </a:xfrm>
          <a:prstGeom prst="rect">
            <a:avLst/>
          </a:prstGeom>
          <a:noFill/>
          <a:ln w="9525">
            <a:noFill/>
            <a:miter lim="800000"/>
            <a:headEnd/>
            <a:tailEnd/>
          </a:ln>
        </p:spPr>
      </p:pic>
      <p:pic>
        <p:nvPicPr>
          <p:cNvPr id="46087" name="Picture 8"/>
          <p:cNvPicPr>
            <a:picLocks noChangeAspect="1" noChangeArrowheads="1" noCrop="1"/>
          </p:cNvPicPr>
          <p:nvPr/>
        </p:nvPicPr>
        <p:blipFill>
          <a:blip r:embed="rId4"/>
          <a:srcRect/>
          <a:stretch>
            <a:fillRect/>
          </a:stretch>
        </p:blipFill>
        <p:spPr bwMode="auto">
          <a:xfrm>
            <a:off x="395288" y="5949950"/>
            <a:ext cx="4000500" cy="742950"/>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47106" name="Заголовок 1"/>
          <p:cNvSpPr>
            <a:spLocks noGrp="1"/>
          </p:cNvSpPr>
          <p:nvPr>
            <p:ph type="title"/>
          </p:nvPr>
        </p:nvSpPr>
        <p:spPr/>
        <p:txBody>
          <a:bodyPr/>
          <a:lstStyle/>
          <a:p>
            <a:endParaRPr lang="ru-RU" smtClean="0"/>
          </a:p>
        </p:txBody>
      </p:sp>
      <p:sp>
        <p:nvSpPr>
          <p:cNvPr id="3" name="Содержимое 2"/>
          <p:cNvSpPr>
            <a:spLocks noGrp="1"/>
          </p:cNvSpPr>
          <p:nvPr>
            <p:ph sz="half" idx="1"/>
          </p:nvPr>
        </p:nvSpPr>
        <p:spPr>
          <a:xfrm>
            <a:off x="179388" y="1600200"/>
            <a:ext cx="4316412" cy="4525963"/>
          </a:xfrm>
        </p:spPr>
        <p:txBody>
          <a:bodyPr>
            <a:normAutofit/>
          </a:bodyPr>
          <a:lstStyle/>
          <a:p>
            <a:pPr>
              <a:lnSpc>
                <a:spcPct val="80000"/>
              </a:lnSpc>
              <a:buFont typeface="Arial" charset="0"/>
              <a:buNone/>
            </a:pPr>
            <a:r>
              <a:rPr lang="ru-RU" sz="1600" b="1" smtClean="0"/>
              <a:t>7. Переяслав – Хмельницкий – город музеев. Музей под открытым небом. Городские музеи.</a:t>
            </a:r>
          </a:p>
          <a:p>
            <a:pPr>
              <a:lnSpc>
                <a:spcPct val="80000"/>
              </a:lnSpc>
              <a:buFont typeface="Arial" charset="0"/>
              <a:buNone/>
            </a:pPr>
            <a:r>
              <a:rPr lang="ru-RU" sz="2000" smtClean="0">
                <a:latin typeface="Arial" charset="0"/>
              </a:rPr>
              <a:t>     </a:t>
            </a:r>
            <a:r>
              <a:rPr lang="ru-RU" sz="2000" smtClean="0"/>
              <a:t>Шмелев В.Г. Музеи под открытым небом: очерки истории возникновения и развития. – К.: Наукова думка, 1983. – 120 с., ил.</a:t>
            </a:r>
          </a:p>
          <a:p>
            <a:pPr>
              <a:lnSpc>
                <a:spcPct val="80000"/>
              </a:lnSpc>
              <a:buFont typeface="Arial" charset="0"/>
              <a:buNone/>
            </a:pPr>
            <a:r>
              <a:rPr lang="ru-RU" sz="1200" smtClean="0">
                <a:latin typeface="Arial" charset="0"/>
              </a:rPr>
              <a:t>            </a:t>
            </a:r>
            <a:r>
              <a:rPr lang="ru-RU" sz="1200" smtClean="0"/>
              <a:t>Рідкісне й цінне видання з теорії та практики побудови скансенів. Подані у книзі відомості про історію та засади створення подібних музеїв у різних країнах можуть бути цікавими й пізнавальними не лише для фахівців.</a:t>
            </a:r>
          </a:p>
          <a:p>
            <a:pPr>
              <a:lnSpc>
                <a:spcPct val="80000"/>
              </a:lnSpc>
              <a:buFont typeface="Arial" charset="0"/>
              <a:buNone/>
            </a:pPr>
            <a:r>
              <a:rPr lang="ru-RU" sz="1200" smtClean="0">
                <a:latin typeface="Arial" charset="0"/>
              </a:rPr>
              <a:t>            </a:t>
            </a:r>
            <a:r>
              <a:rPr lang="ru-RU" sz="1200" smtClean="0"/>
              <a:t>Автор книги Віктор ШМЕЛЬОВ – багаторічний заступник директора МНАП України з наукової роботи – у світовому контексті розглядає скансени як явище і, зокрема, розкриває концепцію створення нашого Музею.</a:t>
            </a:r>
          </a:p>
          <a:p>
            <a:pPr>
              <a:lnSpc>
                <a:spcPct val="80000"/>
              </a:lnSpc>
              <a:buFont typeface="Arial" charset="0"/>
              <a:buNone/>
            </a:pPr>
            <a:r>
              <a:rPr lang="ru-RU" sz="1200" smtClean="0">
                <a:latin typeface="Arial" charset="0"/>
              </a:rPr>
              <a:t>             </a:t>
            </a:r>
            <a:r>
              <a:rPr lang="ru-RU" sz="1200" smtClean="0"/>
              <a:t>В Переяславі  близько 26 музеїв: музей Сковороди, музей Хліба, музей традицій і рітуалів українського народу, музей Православної ікони, музей Космонавтики, музей транспорту , музей бджілбництва, музей лісового господарства та інші.</a:t>
            </a:r>
          </a:p>
          <a:p>
            <a:pPr>
              <a:lnSpc>
                <a:spcPct val="80000"/>
              </a:lnSpc>
            </a:pPr>
            <a:endParaRPr lang="ru-RU" sz="1200" smtClean="0"/>
          </a:p>
          <a:p>
            <a:pPr>
              <a:lnSpc>
                <a:spcPct val="80000"/>
              </a:lnSpc>
            </a:pPr>
            <a:endParaRPr lang="ru-RU" sz="1100" smtClean="0"/>
          </a:p>
        </p:txBody>
      </p:sp>
      <p:pic>
        <p:nvPicPr>
          <p:cNvPr id="47108" name="Picture 2"/>
          <p:cNvPicPr>
            <a:picLocks noChangeAspect="1" noChangeArrowheads="1"/>
          </p:cNvPicPr>
          <p:nvPr/>
        </p:nvPicPr>
        <p:blipFill>
          <a:blip r:embed="rId2"/>
          <a:srcRect t="38475" r="3545" b="38475"/>
          <a:stretch>
            <a:fillRect/>
          </a:stretch>
        </p:blipFill>
        <p:spPr bwMode="auto">
          <a:xfrm>
            <a:off x="395288" y="188913"/>
            <a:ext cx="8353425" cy="1228725"/>
          </a:xfrm>
          <a:prstGeom prst="rect">
            <a:avLst/>
          </a:prstGeom>
          <a:noFill/>
          <a:ln w="9525">
            <a:noFill/>
            <a:miter lim="800000"/>
            <a:headEnd/>
            <a:tailEnd/>
          </a:ln>
        </p:spPr>
      </p:pic>
      <p:pic>
        <p:nvPicPr>
          <p:cNvPr id="47109" name="Picture 3"/>
          <p:cNvPicPr>
            <a:picLocks noGrp="1" noChangeAspect="1" noChangeArrowheads="1"/>
          </p:cNvPicPr>
          <p:nvPr>
            <p:ph sz="half" idx="2"/>
          </p:nvPr>
        </p:nvPicPr>
        <p:blipFill>
          <a:blip r:embed="rId3"/>
          <a:srcRect/>
          <a:stretch>
            <a:fillRect/>
          </a:stretch>
        </p:blipFill>
        <p:spPr>
          <a:xfrm>
            <a:off x="4500563" y="1628775"/>
            <a:ext cx="1511300" cy="2447925"/>
          </a:xfrm>
        </p:spPr>
      </p:pic>
      <p:pic>
        <p:nvPicPr>
          <p:cNvPr id="47110" name="Picture 2"/>
          <p:cNvPicPr>
            <a:picLocks noChangeAspect="1" noChangeArrowheads="1"/>
          </p:cNvPicPr>
          <p:nvPr/>
        </p:nvPicPr>
        <p:blipFill>
          <a:blip r:embed="rId4"/>
          <a:srcRect/>
          <a:stretch>
            <a:fillRect/>
          </a:stretch>
        </p:blipFill>
        <p:spPr bwMode="auto">
          <a:xfrm>
            <a:off x="7451725" y="1628775"/>
            <a:ext cx="1584325" cy="2447925"/>
          </a:xfrm>
          <a:prstGeom prst="rect">
            <a:avLst/>
          </a:prstGeom>
          <a:noFill/>
          <a:ln w="9525">
            <a:noFill/>
            <a:miter lim="800000"/>
            <a:headEnd/>
            <a:tailEnd/>
          </a:ln>
        </p:spPr>
      </p:pic>
      <p:pic>
        <p:nvPicPr>
          <p:cNvPr id="47111" name="Picture 2"/>
          <p:cNvPicPr>
            <a:picLocks noChangeAspect="1" noChangeArrowheads="1"/>
          </p:cNvPicPr>
          <p:nvPr/>
        </p:nvPicPr>
        <p:blipFill>
          <a:blip r:embed="rId5"/>
          <a:srcRect/>
          <a:stretch>
            <a:fillRect/>
          </a:stretch>
        </p:blipFill>
        <p:spPr bwMode="auto">
          <a:xfrm>
            <a:off x="6084888" y="1628775"/>
            <a:ext cx="1295400" cy="2447925"/>
          </a:xfrm>
          <a:prstGeom prst="rect">
            <a:avLst/>
          </a:prstGeom>
          <a:noFill/>
          <a:ln w="9525">
            <a:noFill/>
            <a:miter lim="800000"/>
            <a:headEnd/>
            <a:tailEnd/>
          </a:ln>
        </p:spPr>
      </p:pic>
      <p:pic>
        <p:nvPicPr>
          <p:cNvPr id="47112" name="Picture 3"/>
          <p:cNvPicPr>
            <a:picLocks noChangeAspect="1" noChangeArrowheads="1"/>
          </p:cNvPicPr>
          <p:nvPr/>
        </p:nvPicPr>
        <p:blipFill>
          <a:blip r:embed="rId6"/>
          <a:srcRect/>
          <a:stretch>
            <a:fillRect/>
          </a:stretch>
        </p:blipFill>
        <p:spPr bwMode="auto">
          <a:xfrm>
            <a:off x="4500563" y="4221163"/>
            <a:ext cx="2303462" cy="2520950"/>
          </a:xfrm>
          <a:prstGeom prst="rect">
            <a:avLst/>
          </a:prstGeom>
          <a:noFill/>
          <a:ln w="9525">
            <a:noFill/>
            <a:miter lim="800000"/>
            <a:headEnd/>
            <a:tailEnd/>
          </a:ln>
        </p:spPr>
      </p:pic>
      <p:pic>
        <p:nvPicPr>
          <p:cNvPr id="47113" name="Picture 4"/>
          <p:cNvPicPr>
            <a:picLocks noChangeAspect="1" noChangeArrowheads="1"/>
          </p:cNvPicPr>
          <p:nvPr/>
        </p:nvPicPr>
        <p:blipFill>
          <a:blip r:embed="rId7"/>
          <a:srcRect/>
          <a:stretch>
            <a:fillRect/>
          </a:stretch>
        </p:blipFill>
        <p:spPr bwMode="auto">
          <a:xfrm>
            <a:off x="6875463" y="4221163"/>
            <a:ext cx="2162175" cy="2538412"/>
          </a:xfrm>
          <a:prstGeom prst="rect">
            <a:avLst/>
          </a:prstGeom>
          <a:noFill/>
          <a:ln w="9525">
            <a:noFill/>
            <a:miter lim="800000"/>
            <a:headEnd/>
            <a:tailEnd/>
          </a:ln>
        </p:spPr>
      </p:pic>
      <p:pic>
        <p:nvPicPr>
          <p:cNvPr id="47114" name="Picture 8"/>
          <p:cNvPicPr>
            <a:picLocks noChangeAspect="1" noChangeArrowheads="1" noCrop="1"/>
          </p:cNvPicPr>
          <p:nvPr/>
        </p:nvPicPr>
        <p:blipFill>
          <a:blip r:embed="rId8"/>
          <a:srcRect/>
          <a:stretch>
            <a:fillRect/>
          </a:stretch>
        </p:blipFill>
        <p:spPr bwMode="auto">
          <a:xfrm>
            <a:off x="250825" y="5949950"/>
            <a:ext cx="4000500" cy="742950"/>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48130" name="Заголовок 1"/>
          <p:cNvSpPr>
            <a:spLocks noGrp="1"/>
          </p:cNvSpPr>
          <p:nvPr>
            <p:ph type="title"/>
          </p:nvPr>
        </p:nvSpPr>
        <p:spPr/>
        <p:txBody>
          <a:bodyPr/>
          <a:lstStyle/>
          <a:p>
            <a:endParaRPr lang="ru-RU" smtClean="0"/>
          </a:p>
        </p:txBody>
      </p:sp>
      <p:sp>
        <p:nvSpPr>
          <p:cNvPr id="4" name="Содержимое 3"/>
          <p:cNvSpPr>
            <a:spLocks noGrp="1"/>
          </p:cNvSpPr>
          <p:nvPr>
            <p:ph sz="half" idx="2"/>
          </p:nvPr>
        </p:nvSpPr>
        <p:spPr>
          <a:xfrm>
            <a:off x="4676775" y="1620838"/>
            <a:ext cx="4038600" cy="4525962"/>
          </a:xfrm>
        </p:spPr>
        <p:txBody>
          <a:bodyPr rtlCol="0">
            <a:normAutofit fontScale="47500" lnSpcReduction="20000"/>
          </a:bodyPr>
          <a:lstStyle/>
          <a:p>
            <a:pPr fontAlgn="auto">
              <a:spcAft>
                <a:spcPts val="0"/>
              </a:spcAft>
              <a:buFont typeface="Arial" pitchFamily="34" charset="0"/>
              <a:buNone/>
              <a:defRPr/>
            </a:pPr>
            <a:r>
              <a:rPr lang="ru-RU" sz="3300" b="1" dirty="0" smtClean="0"/>
              <a:t>8. </a:t>
            </a:r>
            <a:r>
              <a:rPr lang="ru-RU" sz="3300" b="1" dirty="0" err="1" smtClean="0"/>
              <a:t>Харківські</a:t>
            </a:r>
            <a:r>
              <a:rPr lang="ru-RU" sz="3300" b="1" dirty="0" smtClean="0"/>
              <a:t> </a:t>
            </a:r>
            <a:r>
              <a:rPr lang="ru-RU" sz="3300" b="1" dirty="0" err="1" smtClean="0"/>
              <a:t>музеї</a:t>
            </a:r>
            <a:r>
              <a:rPr lang="ru-RU" sz="3300" b="1" dirty="0" smtClean="0"/>
              <a:t>.</a:t>
            </a:r>
          </a:p>
          <a:p>
            <a:pPr fontAlgn="auto">
              <a:spcAft>
                <a:spcPts val="0"/>
              </a:spcAft>
              <a:buFont typeface="Arial" pitchFamily="34" charset="0"/>
              <a:buNone/>
              <a:defRPr/>
            </a:pPr>
            <a:r>
              <a:rPr lang="ru-RU" sz="4200" b="1" dirty="0" smtClean="0"/>
              <a:t> </a:t>
            </a:r>
            <a:r>
              <a:rPr lang="ru-RU" sz="4200" dirty="0" err="1" smtClean="0"/>
              <a:t>Музейна</a:t>
            </a:r>
            <a:r>
              <a:rPr lang="ru-RU" sz="4200" dirty="0" smtClean="0"/>
              <a:t> справа на </a:t>
            </a:r>
            <a:r>
              <a:rPr lang="ru-RU" sz="4200" dirty="0" err="1" smtClean="0"/>
              <a:t>Харківщині</a:t>
            </a:r>
            <a:r>
              <a:rPr lang="ru-RU" sz="4200" dirty="0" smtClean="0"/>
              <a:t>: </a:t>
            </a:r>
            <a:r>
              <a:rPr lang="ru-RU" sz="4200" dirty="0" err="1" smtClean="0"/>
              <a:t>становлення</a:t>
            </a:r>
            <a:r>
              <a:rPr lang="ru-RU" sz="4200" dirty="0" smtClean="0"/>
              <a:t> та </a:t>
            </a:r>
            <a:r>
              <a:rPr lang="ru-RU" sz="4200" dirty="0" err="1" smtClean="0"/>
              <a:t>розвиток</a:t>
            </a:r>
            <a:r>
              <a:rPr lang="ru-RU" sz="4200" dirty="0" smtClean="0"/>
              <a:t> : </a:t>
            </a:r>
            <a:r>
              <a:rPr lang="ru-RU" sz="4200" dirty="0" err="1" smtClean="0"/>
              <a:t>наук.-допом</a:t>
            </a:r>
            <a:r>
              <a:rPr lang="ru-RU" sz="4200" dirty="0" smtClean="0"/>
              <a:t>. </a:t>
            </a:r>
            <a:r>
              <a:rPr lang="ru-RU" sz="4200" dirty="0" err="1" smtClean="0"/>
              <a:t>покажч</a:t>
            </a:r>
            <a:r>
              <a:rPr lang="ru-RU" sz="4200" dirty="0" smtClean="0"/>
              <a:t>. / </a:t>
            </a:r>
            <a:r>
              <a:rPr lang="ru-RU" sz="4200" dirty="0" err="1" smtClean="0"/>
              <a:t>М-во</a:t>
            </a:r>
            <a:r>
              <a:rPr lang="ru-RU" sz="4200" dirty="0" smtClean="0"/>
              <a:t> </a:t>
            </a:r>
            <a:r>
              <a:rPr lang="ru-RU" sz="4200" dirty="0" err="1" smtClean="0"/>
              <a:t>освіти</a:t>
            </a:r>
            <a:r>
              <a:rPr lang="ru-RU" sz="4200" dirty="0" smtClean="0"/>
              <a:t> </a:t>
            </a:r>
            <a:r>
              <a:rPr lang="ru-RU" sz="4200" dirty="0" err="1" smtClean="0"/>
              <a:t>і</a:t>
            </a:r>
            <a:r>
              <a:rPr lang="ru-RU" sz="4200" dirty="0" smtClean="0"/>
              <a:t> науки, </a:t>
            </a:r>
            <a:r>
              <a:rPr lang="ru-RU" sz="4200" dirty="0" err="1" smtClean="0"/>
              <a:t>молоді</a:t>
            </a:r>
            <a:r>
              <a:rPr lang="ru-RU" sz="4200" dirty="0" smtClean="0"/>
              <a:t> та спорту </a:t>
            </a:r>
            <a:r>
              <a:rPr lang="ru-RU" sz="4200" dirty="0" err="1" smtClean="0"/>
              <a:t>України</a:t>
            </a:r>
            <a:r>
              <a:rPr lang="ru-RU" sz="4200" dirty="0" smtClean="0"/>
              <a:t>, </a:t>
            </a:r>
            <a:r>
              <a:rPr lang="ru-RU" sz="4200" dirty="0" err="1" smtClean="0"/>
              <a:t>Харк</a:t>
            </a:r>
            <a:r>
              <a:rPr lang="ru-RU" sz="4200" dirty="0" smtClean="0"/>
              <a:t>. </a:t>
            </a:r>
            <a:r>
              <a:rPr lang="ru-RU" sz="4200" dirty="0" err="1" smtClean="0"/>
              <a:t>нац</a:t>
            </a:r>
            <a:r>
              <a:rPr lang="ru-RU" sz="4200" dirty="0" smtClean="0"/>
              <a:t>. ун-т </a:t>
            </a:r>
            <a:r>
              <a:rPr lang="ru-RU" sz="4200" dirty="0" err="1" smtClean="0"/>
              <a:t>ім</a:t>
            </a:r>
            <a:r>
              <a:rPr lang="ru-RU" sz="4200" dirty="0" smtClean="0"/>
              <a:t>. В. Н. </a:t>
            </a:r>
            <a:r>
              <a:rPr lang="ru-RU" sz="4200" dirty="0" err="1" smtClean="0"/>
              <a:t>Каразіна</a:t>
            </a:r>
            <a:r>
              <a:rPr lang="ru-RU" sz="4200" dirty="0" smtClean="0"/>
              <a:t> [та </a:t>
            </a:r>
            <a:r>
              <a:rPr lang="ru-RU" sz="4200" dirty="0" err="1" smtClean="0"/>
              <a:t>ін</a:t>
            </a:r>
            <a:r>
              <a:rPr lang="ru-RU" sz="4200" dirty="0" smtClean="0"/>
              <a:t>.; уклад. Т. О. </a:t>
            </a:r>
            <a:r>
              <a:rPr lang="ru-RU" sz="4200" dirty="0" err="1" smtClean="0"/>
              <a:t>Сосновська</a:t>
            </a:r>
            <a:r>
              <a:rPr lang="ru-RU" sz="4200" dirty="0" smtClean="0"/>
              <a:t>, В. О. </a:t>
            </a:r>
            <a:r>
              <a:rPr lang="ru-RU" sz="4200" dirty="0" err="1" smtClean="0"/>
              <a:t>Ярошик</a:t>
            </a:r>
            <a:r>
              <a:rPr lang="ru-RU" sz="4200" dirty="0" smtClean="0"/>
              <a:t>]. - Х. : ХНУ </a:t>
            </a:r>
            <a:r>
              <a:rPr lang="ru-RU" sz="4200" dirty="0" err="1" smtClean="0"/>
              <a:t>ім</a:t>
            </a:r>
            <a:r>
              <a:rPr lang="ru-RU" sz="4200" dirty="0" smtClean="0"/>
              <a:t>. В. Н. </a:t>
            </a:r>
            <a:r>
              <a:rPr lang="ru-RU" sz="4200" dirty="0" err="1" smtClean="0"/>
              <a:t>Каразіна</a:t>
            </a:r>
            <a:r>
              <a:rPr lang="ru-RU" sz="4200" dirty="0" smtClean="0"/>
              <a:t>, 2011. - 226 с.</a:t>
            </a:r>
          </a:p>
          <a:p>
            <a:pPr fontAlgn="auto">
              <a:spcAft>
                <a:spcPts val="0"/>
              </a:spcAft>
              <a:buFont typeface="Arial" pitchFamily="34" charset="0"/>
              <a:buNone/>
              <a:defRPr/>
            </a:pPr>
            <a:endParaRPr lang="ru-RU" dirty="0" smtClean="0"/>
          </a:p>
          <a:p>
            <a:pPr fontAlgn="auto">
              <a:spcAft>
                <a:spcPts val="0"/>
              </a:spcAft>
              <a:buFont typeface="Arial" pitchFamily="34" charset="0"/>
              <a:buNone/>
              <a:defRPr/>
            </a:pPr>
            <a:r>
              <a:rPr lang="ru-RU" dirty="0" err="1" smtClean="0"/>
              <a:t>Місце</a:t>
            </a:r>
            <a:r>
              <a:rPr lang="ru-RU" dirty="0" smtClean="0"/>
              <a:t> </a:t>
            </a:r>
            <a:r>
              <a:rPr lang="ru-RU" dirty="0" err="1" smtClean="0"/>
              <a:t>зберігання</a:t>
            </a:r>
            <a:r>
              <a:rPr lang="ru-RU" dirty="0" smtClean="0"/>
              <a:t> </a:t>
            </a:r>
            <a:r>
              <a:rPr lang="ru-RU" dirty="0" err="1" smtClean="0"/>
              <a:t>оригіналу</a:t>
            </a:r>
            <a:r>
              <a:rPr lang="ru-RU" dirty="0" smtClean="0"/>
              <a:t>: НПБУ.</a:t>
            </a:r>
          </a:p>
          <a:p>
            <a:pPr fontAlgn="auto">
              <a:spcAft>
                <a:spcPts val="0"/>
              </a:spcAft>
              <a:buFont typeface="Arial" pitchFamily="34" charset="0"/>
              <a:buChar char="•"/>
              <a:defRPr/>
            </a:pPr>
            <a:r>
              <a:rPr lang="ru-RU" dirty="0" err="1" smtClean="0"/>
              <a:t>Представлене</a:t>
            </a:r>
            <a:r>
              <a:rPr lang="ru-RU" dirty="0" smtClean="0"/>
              <a:t> </a:t>
            </a:r>
            <a:r>
              <a:rPr lang="ru-RU" dirty="0" err="1" smtClean="0"/>
              <a:t>видання</a:t>
            </a:r>
            <a:r>
              <a:rPr lang="ru-RU" dirty="0" smtClean="0"/>
              <a:t> </a:t>
            </a:r>
            <a:r>
              <a:rPr lang="ru-RU" dirty="0" err="1" smtClean="0"/>
              <a:t>є</a:t>
            </a:r>
            <a:r>
              <a:rPr lang="ru-RU" dirty="0" smtClean="0"/>
              <a:t> </a:t>
            </a:r>
            <a:r>
              <a:rPr lang="ru-RU" dirty="0" err="1" smtClean="0"/>
              <a:t>науково-допоміжним</a:t>
            </a:r>
            <a:r>
              <a:rPr lang="ru-RU" dirty="0" smtClean="0"/>
              <a:t> </a:t>
            </a:r>
            <a:r>
              <a:rPr lang="ru-RU" dirty="0" err="1" smtClean="0"/>
              <a:t>покажчиком</a:t>
            </a:r>
            <a:r>
              <a:rPr lang="ru-RU" dirty="0" smtClean="0"/>
              <a:t>, </a:t>
            </a:r>
            <a:r>
              <a:rPr lang="ru-RU" dirty="0" err="1" smtClean="0"/>
              <a:t>що</a:t>
            </a:r>
            <a:r>
              <a:rPr lang="ru-RU" dirty="0" smtClean="0"/>
              <a:t> </a:t>
            </a:r>
            <a:r>
              <a:rPr lang="ru-RU" dirty="0" err="1" smtClean="0"/>
              <a:t>містить</a:t>
            </a:r>
            <a:r>
              <a:rPr lang="ru-RU" dirty="0" smtClean="0"/>
              <a:t> </a:t>
            </a:r>
            <a:r>
              <a:rPr lang="ru-RU" dirty="0" err="1" smtClean="0"/>
              <a:t>відомості</a:t>
            </a:r>
            <a:r>
              <a:rPr lang="ru-RU" dirty="0" smtClean="0"/>
              <a:t> про </a:t>
            </a:r>
            <a:r>
              <a:rPr lang="ru-RU" dirty="0" err="1" smtClean="0"/>
              <a:t>літературу</a:t>
            </a:r>
            <a:r>
              <a:rPr lang="ru-RU" dirty="0" smtClean="0"/>
              <a:t>, </a:t>
            </a:r>
            <a:r>
              <a:rPr lang="ru-RU" dirty="0" err="1" smtClean="0"/>
              <a:t>видану</a:t>
            </a:r>
            <a:r>
              <a:rPr lang="ru-RU" dirty="0" smtClean="0"/>
              <a:t> </a:t>
            </a:r>
            <a:r>
              <a:rPr lang="ru-RU" dirty="0" err="1" smtClean="0"/>
              <a:t>протягом</a:t>
            </a:r>
            <a:r>
              <a:rPr lang="ru-RU" dirty="0" smtClean="0"/>
              <a:t> ХІХ-ХХІ ст. (а </a:t>
            </a:r>
            <a:r>
              <a:rPr lang="ru-RU" dirty="0" err="1" smtClean="0"/>
              <a:t>саме</a:t>
            </a:r>
            <a:r>
              <a:rPr lang="ru-RU" dirty="0" smtClean="0"/>
              <a:t> про </a:t>
            </a:r>
            <a:r>
              <a:rPr lang="ru-RU" dirty="0" err="1" smtClean="0"/>
              <a:t>публікації</a:t>
            </a:r>
            <a:r>
              <a:rPr lang="ru-RU" dirty="0" smtClean="0"/>
              <a:t>, </a:t>
            </a:r>
            <a:r>
              <a:rPr lang="ru-RU" dirty="0" err="1" smtClean="0"/>
              <a:t>що</a:t>
            </a:r>
            <a:r>
              <a:rPr lang="ru-RU" dirty="0" smtClean="0"/>
              <a:t> </a:t>
            </a:r>
            <a:r>
              <a:rPr lang="ru-RU" dirty="0" err="1" smtClean="0"/>
              <a:t>висвітлюють</a:t>
            </a:r>
            <a:r>
              <a:rPr lang="ru-RU" dirty="0" smtClean="0"/>
              <a:t> </a:t>
            </a:r>
            <a:r>
              <a:rPr lang="ru-RU" dirty="0" err="1" smtClean="0"/>
              <a:t>становлення</a:t>
            </a:r>
            <a:r>
              <a:rPr lang="ru-RU" dirty="0" smtClean="0"/>
              <a:t> </a:t>
            </a:r>
            <a:r>
              <a:rPr lang="ru-RU" dirty="0" err="1" smtClean="0"/>
              <a:t>і</a:t>
            </a:r>
            <a:r>
              <a:rPr lang="ru-RU" dirty="0" smtClean="0"/>
              <a:t> </a:t>
            </a:r>
            <a:r>
              <a:rPr lang="ru-RU" dirty="0" err="1" smtClean="0"/>
              <a:t>розвиток</a:t>
            </a:r>
            <a:r>
              <a:rPr lang="ru-RU" dirty="0" smtClean="0"/>
              <a:t> </a:t>
            </a:r>
            <a:r>
              <a:rPr lang="ru-RU" dirty="0" err="1" smtClean="0"/>
              <a:t>музейної</a:t>
            </a:r>
            <a:r>
              <a:rPr lang="ru-RU" dirty="0" smtClean="0"/>
              <a:t> </a:t>
            </a:r>
            <a:r>
              <a:rPr lang="ru-RU" dirty="0" err="1" smtClean="0"/>
              <a:t>справи</a:t>
            </a:r>
            <a:r>
              <a:rPr lang="ru-RU" dirty="0" smtClean="0"/>
              <a:t> на </a:t>
            </a:r>
            <a:r>
              <a:rPr lang="ru-RU" dirty="0" err="1" smtClean="0"/>
              <a:t>Харківщині</a:t>
            </a:r>
            <a:r>
              <a:rPr lang="ru-RU" dirty="0" smtClean="0"/>
              <a:t>). </a:t>
            </a:r>
            <a:r>
              <a:rPr lang="ru-RU" dirty="0" err="1" smtClean="0"/>
              <a:t>Даний</a:t>
            </a:r>
            <a:r>
              <a:rPr lang="ru-RU" dirty="0" smtClean="0"/>
              <a:t> </a:t>
            </a:r>
            <a:r>
              <a:rPr lang="ru-RU" dirty="0" err="1" smtClean="0"/>
              <a:t>матеріал</a:t>
            </a:r>
            <a:r>
              <a:rPr lang="ru-RU" dirty="0" smtClean="0"/>
              <a:t> </a:t>
            </a:r>
            <a:r>
              <a:rPr lang="ru-RU" dirty="0" err="1" smtClean="0"/>
              <a:t>розрахований</a:t>
            </a:r>
            <a:r>
              <a:rPr lang="ru-RU" dirty="0" smtClean="0"/>
              <a:t> на </a:t>
            </a:r>
            <a:r>
              <a:rPr lang="ru-RU" dirty="0" err="1" smtClean="0"/>
              <a:t>викладачів</a:t>
            </a:r>
            <a:r>
              <a:rPr lang="ru-RU" dirty="0" smtClean="0"/>
              <a:t> </a:t>
            </a:r>
            <a:r>
              <a:rPr lang="ru-RU" dirty="0" err="1" smtClean="0"/>
              <a:t>гуманітарних</a:t>
            </a:r>
            <a:r>
              <a:rPr lang="ru-RU" dirty="0" smtClean="0"/>
              <a:t> наук, </a:t>
            </a:r>
            <a:r>
              <a:rPr lang="ru-RU" dirty="0" err="1" smtClean="0"/>
              <a:t>музейних</a:t>
            </a:r>
            <a:r>
              <a:rPr lang="ru-RU" dirty="0" smtClean="0"/>
              <a:t> </a:t>
            </a:r>
            <a:r>
              <a:rPr lang="ru-RU" dirty="0" err="1" smtClean="0"/>
              <a:t>працівників</a:t>
            </a:r>
            <a:r>
              <a:rPr lang="ru-RU" dirty="0" smtClean="0"/>
              <a:t>, </a:t>
            </a:r>
            <a:r>
              <a:rPr lang="ru-RU" dirty="0" err="1" smtClean="0"/>
              <a:t>краєзнавців</a:t>
            </a:r>
            <a:r>
              <a:rPr lang="ru-RU" dirty="0" smtClean="0"/>
              <a:t>, </a:t>
            </a:r>
            <a:r>
              <a:rPr lang="ru-RU" dirty="0" err="1" smtClean="0"/>
              <a:t>спеціалістів</a:t>
            </a:r>
            <a:r>
              <a:rPr lang="ru-RU" dirty="0" smtClean="0"/>
              <a:t> </a:t>
            </a:r>
            <a:r>
              <a:rPr lang="ru-RU" dirty="0" err="1" smtClean="0"/>
              <a:t>з</a:t>
            </a:r>
            <a:r>
              <a:rPr lang="ru-RU" dirty="0" smtClean="0"/>
              <a:t> </a:t>
            </a:r>
            <a:r>
              <a:rPr lang="ru-RU" dirty="0" err="1" smtClean="0"/>
              <a:t>охорони</a:t>
            </a:r>
            <a:r>
              <a:rPr lang="ru-RU" dirty="0" smtClean="0"/>
              <a:t> </a:t>
            </a:r>
            <a:r>
              <a:rPr lang="ru-RU" dirty="0" err="1" smtClean="0"/>
              <a:t>пам'яток</a:t>
            </a:r>
            <a:r>
              <a:rPr lang="ru-RU" dirty="0" smtClean="0"/>
              <a:t> </a:t>
            </a:r>
            <a:r>
              <a:rPr lang="ru-RU" dirty="0" err="1" smtClean="0"/>
              <a:t>культури</a:t>
            </a:r>
            <a:r>
              <a:rPr lang="ru-RU" dirty="0" smtClean="0"/>
              <a:t> та </a:t>
            </a:r>
            <a:r>
              <a:rPr lang="ru-RU" dirty="0" err="1" smtClean="0"/>
              <a:t>поціновувачів</a:t>
            </a:r>
            <a:r>
              <a:rPr lang="ru-RU" dirty="0" smtClean="0"/>
              <a:t> </a:t>
            </a:r>
            <a:r>
              <a:rPr lang="ru-RU" dirty="0" err="1" smtClean="0"/>
              <a:t>вітчизняної</a:t>
            </a:r>
            <a:r>
              <a:rPr lang="ru-RU" dirty="0" smtClean="0"/>
              <a:t> </a:t>
            </a:r>
            <a:r>
              <a:rPr lang="ru-RU" dirty="0" err="1" smtClean="0"/>
              <a:t>історії</a:t>
            </a:r>
            <a:r>
              <a:rPr lang="ru-RU" dirty="0" smtClean="0"/>
              <a:t> </a:t>
            </a:r>
            <a:r>
              <a:rPr lang="ru-RU" dirty="0" err="1" smtClean="0"/>
              <a:t>та</a:t>
            </a:r>
            <a:r>
              <a:rPr lang="ru-RU" dirty="0" smtClean="0"/>
              <a:t> </a:t>
            </a:r>
            <a:r>
              <a:rPr lang="ru-RU" dirty="0" err="1" smtClean="0"/>
              <a:t>культури</a:t>
            </a:r>
            <a:r>
              <a:rPr lang="ru-RU" dirty="0" smtClean="0"/>
              <a:t>.</a:t>
            </a:r>
          </a:p>
          <a:p>
            <a:pPr lvl="5">
              <a:defRPr/>
            </a:pPr>
            <a:endParaRPr lang="ru-RU" dirty="0"/>
          </a:p>
        </p:txBody>
      </p:sp>
      <p:pic>
        <p:nvPicPr>
          <p:cNvPr id="48132" name="Picture 2"/>
          <p:cNvPicPr>
            <a:picLocks noChangeAspect="1" noChangeArrowheads="1"/>
          </p:cNvPicPr>
          <p:nvPr/>
        </p:nvPicPr>
        <p:blipFill>
          <a:blip r:embed="rId2"/>
          <a:srcRect t="38475" r="3545" b="38475"/>
          <a:stretch>
            <a:fillRect/>
          </a:stretch>
        </p:blipFill>
        <p:spPr bwMode="auto">
          <a:xfrm>
            <a:off x="395288" y="188913"/>
            <a:ext cx="8353425" cy="1228725"/>
          </a:xfrm>
          <a:prstGeom prst="rect">
            <a:avLst/>
          </a:prstGeom>
          <a:noFill/>
          <a:ln w="9525">
            <a:noFill/>
            <a:miter lim="800000"/>
            <a:headEnd/>
            <a:tailEnd/>
          </a:ln>
        </p:spPr>
      </p:pic>
      <p:pic>
        <p:nvPicPr>
          <p:cNvPr id="48133" name="Picture 10"/>
          <p:cNvPicPr>
            <a:picLocks noChangeAspect="1" noChangeArrowheads="1" noCrop="1"/>
          </p:cNvPicPr>
          <p:nvPr/>
        </p:nvPicPr>
        <p:blipFill>
          <a:blip r:embed="rId3"/>
          <a:srcRect/>
          <a:stretch>
            <a:fillRect/>
          </a:stretch>
        </p:blipFill>
        <p:spPr bwMode="auto">
          <a:xfrm>
            <a:off x="4787900" y="6021388"/>
            <a:ext cx="3810000" cy="704850"/>
          </a:xfrm>
          <a:prstGeom prst="rect">
            <a:avLst/>
          </a:prstGeom>
          <a:noFill/>
          <a:ln w="9525">
            <a:noFill/>
            <a:miter lim="800000"/>
            <a:headEnd/>
            <a:tailEnd/>
          </a:ln>
        </p:spPr>
      </p:pic>
      <p:pic>
        <p:nvPicPr>
          <p:cNvPr id="48134" name="Picture 2"/>
          <p:cNvPicPr>
            <a:picLocks noGrp="1" noChangeAspect="1" noChangeArrowheads="1"/>
          </p:cNvPicPr>
          <p:nvPr>
            <p:ph sz="half" idx="1"/>
          </p:nvPr>
        </p:nvPicPr>
        <p:blipFill>
          <a:blip r:embed="rId4"/>
          <a:srcRect/>
          <a:stretch>
            <a:fillRect/>
          </a:stretch>
        </p:blipFill>
        <p:spPr>
          <a:xfrm>
            <a:off x="468313" y="1773238"/>
            <a:ext cx="3527425" cy="3959225"/>
          </a:xfrm>
        </p:spPr>
      </p:pic>
      <p:pic>
        <p:nvPicPr>
          <p:cNvPr id="48135" name="Picture 10"/>
          <p:cNvPicPr>
            <a:picLocks noChangeAspect="1" noChangeArrowheads="1" noCrop="1"/>
          </p:cNvPicPr>
          <p:nvPr/>
        </p:nvPicPr>
        <p:blipFill>
          <a:blip r:embed="rId3"/>
          <a:srcRect/>
          <a:stretch>
            <a:fillRect/>
          </a:stretch>
        </p:blipFill>
        <p:spPr bwMode="auto">
          <a:xfrm>
            <a:off x="468313" y="6021388"/>
            <a:ext cx="3810000" cy="704850"/>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49154" name="Заголовок 3"/>
          <p:cNvSpPr>
            <a:spLocks noGrp="1"/>
          </p:cNvSpPr>
          <p:nvPr>
            <p:ph type="title"/>
          </p:nvPr>
        </p:nvSpPr>
        <p:spPr/>
        <p:txBody>
          <a:bodyPr/>
          <a:lstStyle/>
          <a:p>
            <a:endParaRPr lang="ru-RU" smtClean="0"/>
          </a:p>
        </p:txBody>
      </p:sp>
      <p:sp>
        <p:nvSpPr>
          <p:cNvPr id="6" name="Содержимое 5"/>
          <p:cNvSpPr>
            <a:spLocks noGrp="1"/>
          </p:cNvSpPr>
          <p:nvPr>
            <p:ph sz="half" idx="2"/>
          </p:nvPr>
        </p:nvSpPr>
        <p:spPr/>
        <p:txBody>
          <a:bodyPr rtlCol="0">
            <a:normAutofit fontScale="25000" lnSpcReduction="20000"/>
          </a:bodyPr>
          <a:lstStyle/>
          <a:p>
            <a:pPr fontAlgn="auto">
              <a:spcAft>
                <a:spcPts val="0"/>
              </a:spcAft>
              <a:buFont typeface="Arial" pitchFamily="34" charset="0"/>
              <a:buNone/>
              <a:defRPr/>
            </a:pPr>
            <a:r>
              <a:rPr lang="uk-UA" sz="4900" b="1" dirty="0" smtClean="0"/>
              <a:t>9. ХАРКІВСЬКИЙ ІСТОРИЧНИЙ МУЗЕЙ</a:t>
            </a:r>
            <a:r>
              <a:rPr lang="uk-UA" sz="4900" dirty="0" smtClean="0"/>
              <a:t>.</a:t>
            </a:r>
            <a:endParaRPr lang="ru-RU" sz="4900" dirty="0" smtClean="0"/>
          </a:p>
          <a:p>
            <a:pPr fontAlgn="auto">
              <a:spcAft>
                <a:spcPts val="0"/>
              </a:spcAft>
              <a:buFont typeface="Arial" pitchFamily="34" charset="0"/>
              <a:buChar char="•"/>
              <a:defRPr/>
            </a:pPr>
            <a:endParaRPr lang="ru-RU" dirty="0" smtClean="0"/>
          </a:p>
          <a:p>
            <a:pPr fontAlgn="auto">
              <a:spcAft>
                <a:spcPts val="0"/>
              </a:spcAft>
              <a:buFont typeface="Arial" pitchFamily="34" charset="0"/>
              <a:buChar char="•"/>
              <a:defRPr/>
            </a:pPr>
            <a:r>
              <a:rPr lang="ru-RU" sz="9600" dirty="0" smtClean="0"/>
              <a:t>Харьковский исторический музей = </a:t>
            </a:r>
            <a:r>
              <a:rPr lang="ru-RU" sz="9600" dirty="0" err="1" smtClean="0"/>
              <a:t>Kharkov</a:t>
            </a:r>
            <a:r>
              <a:rPr lang="ru-RU" sz="9600" dirty="0" smtClean="0"/>
              <a:t> </a:t>
            </a:r>
            <a:r>
              <a:rPr lang="ru-RU" sz="9600" dirty="0" err="1" smtClean="0"/>
              <a:t>historical</a:t>
            </a:r>
            <a:r>
              <a:rPr lang="ru-RU" sz="9600" dirty="0" smtClean="0"/>
              <a:t> </a:t>
            </a:r>
            <a:r>
              <a:rPr lang="ru-RU" sz="9600" dirty="0" err="1" smtClean="0"/>
              <a:t>museum</a:t>
            </a:r>
            <a:r>
              <a:rPr lang="ru-RU" sz="9600" dirty="0" smtClean="0"/>
              <a:t> : Путеводитель / В. Н. </a:t>
            </a:r>
            <a:r>
              <a:rPr lang="ru-RU" sz="9600" dirty="0" err="1" smtClean="0"/>
              <a:t>Ерпулева</a:t>
            </a:r>
            <a:r>
              <a:rPr lang="ru-RU" sz="9600" dirty="0" smtClean="0"/>
              <a:t>. - 4-е изд., </a:t>
            </a:r>
            <a:r>
              <a:rPr lang="ru-RU" sz="9600" dirty="0" err="1" smtClean="0"/>
              <a:t>перераб</a:t>
            </a:r>
            <a:r>
              <a:rPr lang="ru-RU" sz="9600" dirty="0" smtClean="0"/>
              <a:t>. - Х. : Прапор, 1996. - 109 с. + 12л. фото.</a:t>
            </a:r>
          </a:p>
          <a:p>
            <a:pPr fontAlgn="auto">
              <a:spcAft>
                <a:spcPts val="0"/>
              </a:spcAft>
              <a:buFont typeface="Arial" pitchFamily="34" charset="0"/>
              <a:buNone/>
              <a:defRPr/>
            </a:pPr>
            <a:endParaRPr lang="ru-RU" dirty="0" smtClean="0"/>
          </a:p>
          <a:p>
            <a:pPr fontAlgn="auto">
              <a:spcAft>
                <a:spcPts val="0"/>
              </a:spcAft>
              <a:buFont typeface="Arial" pitchFamily="34" charset="0"/>
              <a:buChar char="•"/>
              <a:defRPr/>
            </a:pPr>
            <a:r>
              <a:rPr lang="ru-RU" sz="4800" dirty="0" smtClean="0"/>
              <a:t>Харьковский исторический музей — одно из старейших и крупнейших научных и культурно-просветительных учреждений на Украине. Он </a:t>
            </a:r>
            <a:r>
              <a:rPr lang="ru-RU" sz="4800" dirty="0" err="1" smtClean="0"/>
              <a:t>хранит</a:t>
            </a:r>
            <a:r>
              <a:rPr lang="ru-RU" sz="4800" dirty="0" smtClean="0"/>
              <a:t> в своих фондах свыше 200 тысяч ценных памятников материальной и духовной культуры советского народа, реликвий революционной, боевой и трудовой славы. Музей имеет отделы археологии, истории досоветского периода и истории советского общества.</a:t>
            </a:r>
          </a:p>
          <a:p>
            <a:pPr fontAlgn="auto">
              <a:spcAft>
                <a:spcPts val="0"/>
              </a:spcAft>
              <a:buFont typeface="Arial" pitchFamily="34" charset="0"/>
              <a:buChar char="•"/>
              <a:defRPr/>
            </a:pPr>
            <a:r>
              <a:rPr lang="ru-RU" sz="4800" dirty="0" smtClean="0"/>
              <a:t>Многочисленные экспонаты рассказывают о достижениях тружеников </a:t>
            </a:r>
            <a:r>
              <a:rPr lang="ru-RU" sz="4800" dirty="0" err="1" smtClean="0"/>
              <a:t>Харьковщины</a:t>
            </a:r>
            <a:r>
              <a:rPr lang="ru-RU" sz="4800" dirty="0" smtClean="0"/>
              <a:t>, об их вкладе в ускорение социально-экономического развития страны. Ежегодно музей посещает свыше 350 тысяч человек.</a:t>
            </a:r>
          </a:p>
          <a:p>
            <a:pPr fontAlgn="auto">
              <a:spcAft>
                <a:spcPts val="0"/>
              </a:spcAft>
              <a:buFont typeface="Arial" pitchFamily="34" charset="0"/>
              <a:buChar char="•"/>
              <a:defRPr/>
            </a:pPr>
            <a:r>
              <a:rPr lang="ru-RU" sz="4800" dirty="0" smtClean="0"/>
              <a:t>Путеводитель по музею рассчитан на туристов, краеведов, жителей города.</a:t>
            </a:r>
            <a:endParaRPr lang="ru-RU" sz="4800" dirty="0"/>
          </a:p>
        </p:txBody>
      </p:sp>
      <p:pic>
        <p:nvPicPr>
          <p:cNvPr id="49156" name="Picture 2"/>
          <p:cNvPicPr>
            <a:picLocks noGrp="1" noChangeAspect="1" noChangeArrowheads="1"/>
          </p:cNvPicPr>
          <p:nvPr>
            <p:ph sz="half" idx="1"/>
          </p:nvPr>
        </p:nvPicPr>
        <p:blipFill>
          <a:blip r:embed="rId2"/>
          <a:srcRect/>
          <a:stretch>
            <a:fillRect/>
          </a:stretch>
        </p:blipFill>
        <p:spPr>
          <a:xfrm>
            <a:off x="684213" y="1844675"/>
            <a:ext cx="3557587" cy="4525963"/>
          </a:xfrm>
        </p:spPr>
      </p:pic>
      <p:pic>
        <p:nvPicPr>
          <p:cNvPr id="49157" name="Picture 2"/>
          <p:cNvPicPr>
            <a:picLocks noChangeAspect="1" noChangeArrowheads="1"/>
          </p:cNvPicPr>
          <p:nvPr/>
        </p:nvPicPr>
        <p:blipFill>
          <a:blip r:embed="rId3"/>
          <a:srcRect t="38475" r="3545" b="38475"/>
          <a:stretch>
            <a:fillRect/>
          </a:stretch>
        </p:blipFill>
        <p:spPr bwMode="auto">
          <a:xfrm>
            <a:off x="395288" y="188913"/>
            <a:ext cx="8353425" cy="1228725"/>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50178" name="Заголовок 1"/>
          <p:cNvSpPr>
            <a:spLocks noGrp="1"/>
          </p:cNvSpPr>
          <p:nvPr>
            <p:ph type="title"/>
          </p:nvPr>
        </p:nvSpPr>
        <p:spPr/>
        <p:txBody>
          <a:bodyPr/>
          <a:lstStyle/>
          <a:p>
            <a:endParaRPr lang="ru-RU" smtClean="0"/>
          </a:p>
        </p:txBody>
      </p:sp>
      <p:sp>
        <p:nvSpPr>
          <p:cNvPr id="3" name="Содержимое 2"/>
          <p:cNvSpPr>
            <a:spLocks noGrp="1"/>
          </p:cNvSpPr>
          <p:nvPr>
            <p:ph sz="half" idx="1"/>
          </p:nvPr>
        </p:nvSpPr>
        <p:spPr>
          <a:xfrm>
            <a:off x="250825" y="1600200"/>
            <a:ext cx="4392613" cy="4525963"/>
          </a:xfrm>
        </p:spPr>
        <p:txBody>
          <a:bodyPr>
            <a:normAutofit/>
          </a:bodyPr>
          <a:lstStyle/>
          <a:p>
            <a:pPr>
              <a:lnSpc>
                <a:spcPct val="80000"/>
              </a:lnSpc>
              <a:buFont typeface="Arial" charset="0"/>
              <a:buNone/>
            </a:pPr>
            <a:r>
              <a:rPr lang="ru-RU" sz="1600" b="1" smtClean="0"/>
              <a:t>10. Запорізький музей-галерея прикладної кераміки та живописної творчості Іллі та Олексія Бурлай.</a:t>
            </a:r>
          </a:p>
          <a:p>
            <a:pPr>
              <a:lnSpc>
                <a:spcPct val="80000"/>
              </a:lnSpc>
              <a:buFont typeface="Arial" charset="0"/>
              <a:buNone/>
            </a:pPr>
            <a:r>
              <a:rPr lang="uk-UA" sz="2000" smtClean="0">
                <a:latin typeface="Arial" charset="0"/>
              </a:rPr>
              <a:t>     </a:t>
            </a:r>
            <a:r>
              <a:rPr lang="uk-UA" sz="2000" smtClean="0"/>
              <a:t>Баталкіна В. І. </a:t>
            </a:r>
            <a:r>
              <a:rPr lang="ru-RU" sz="2000" smtClean="0"/>
              <a:t>Запорізький музей-галерея прикладної кераміки та живописної творчості Іллі та Олексія Бурлай. – К.: Арт-Прес, 2009.</a:t>
            </a:r>
          </a:p>
          <a:p>
            <a:pPr>
              <a:lnSpc>
                <a:spcPct val="80000"/>
              </a:lnSpc>
              <a:buFont typeface="Arial" charset="0"/>
              <a:buNone/>
            </a:pPr>
            <a:r>
              <a:rPr lang="ru-RU" sz="1600" smtClean="0"/>
              <a:t> </a:t>
            </a:r>
            <a:r>
              <a:rPr lang="ru-RU" sz="1600" smtClean="0">
                <a:latin typeface="Arial" charset="0"/>
              </a:rPr>
              <a:t>          </a:t>
            </a:r>
            <a:r>
              <a:rPr lang="ru-RU" sz="1600" smtClean="0"/>
              <a:t>Свою книгу “Запорізький музей-галерея прикладної кераміки та живописної творчості Іллі та Олексія Бурлай”, яка вийшла у видавництві «Арт-прес», представила користувачам бібліотеки Валентина Іллівна Баталкіна - краєзнавець, засновник та організатор Запорізького музею-галереї прикладної кераміки. Книга - результат творчого підходу В.І. Баталкіної (нар. Бурлай-Хілтманн) до сімейних переказів і оповідок, які викладаються через призму реальних історичних подій. Видання двомовне (на німецькій і українській мовах), містить карти, фотодокументи, репродукції картин родичів авторки.</a:t>
            </a:r>
          </a:p>
          <a:p>
            <a:pPr>
              <a:lnSpc>
                <a:spcPct val="80000"/>
              </a:lnSpc>
            </a:pPr>
            <a:endParaRPr lang="ru-RU" sz="1600" smtClean="0"/>
          </a:p>
        </p:txBody>
      </p:sp>
      <p:pic>
        <p:nvPicPr>
          <p:cNvPr id="50180" name="Picture 2"/>
          <p:cNvPicPr>
            <a:picLocks noGrp="1" noChangeAspect="1" noChangeArrowheads="1"/>
          </p:cNvPicPr>
          <p:nvPr>
            <p:ph sz="half" idx="2"/>
          </p:nvPr>
        </p:nvPicPr>
        <p:blipFill>
          <a:blip r:embed="rId2"/>
          <a:srcRect/>
          <a:stretch>
            <a:fillRect/>
          </a:stretch>
        </p:blipFill>
        <p:spPr>
          <a:xfrm>
            <a:off x="4716463" y="1773238"/>
            <a:ext cx="4038600" cy="3856037"/>
          </a:xfrm>
        </p:spPr>
      </p:pic>
      <p:pic>
        <p:nvPicPr>
          <p:cNvPr id="50181" name="Picture 2"/>
          <p:cNvPicPr>
            <a:picLocks noChangeAspect="1" noChangeArrowheads="1"/>
          </p:cNvPicPr>
          <p:nvPr/>
        </p:nvPicPr>
        <p:blipFill>
          <a:blip r:embed="rId3"/>
          <a:srcRect t="38475" r="3545" b="38475"/>
          <a:stretch>
            <a:fillRect/>
          </a:stretch>
        </p:blipFill>
        <p:spPr bwMode="auto">
          <a:xfrm>
            <a:off x="395288" y="188913"/>
            <a:ext cx="8353425" cy="1228725"/>
          </a:xfrm>
          <a:prstGeom prst="rect">
            <a:avLst/>
          </a:prstGeom>
          <a:noFill/>
          <a:ln w="9525">
            <a:noFill/>
            <a:miter lim="800000"/>
            <a:headEnd/>
            <a:tailEnd/>
          </a:ln>
        </p:spPr>
      </p:pic>
      <p:pic>
        <p:nvPicPr>
          <p:cNvPr id="50182" name="Picture 8"/>
          <p:cNvPicPr>
            <a:picLocks noChangeAspect="1" noChangeArrowheads="1" noCrop="1"/>
          </p:cNvPicPr>
          <p:nvPr/>
        </p:nvPicPr>
        <p:blipFill>
          <a:blip r:embed="rId4"/>
          <a:srcRect/>
          <a:stretch>
            <a:fillRect/>
          </a:stretch>
        </p:blipFill>
        <p:spPr bwMode="auto">
          <a:xfrm>
            <a:off x="4716463" y="5876925"/>
            <a:ext cx="4000500" cy="742950"/>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pic>
        <p:nvPicPr>
          <p:cNvPr id="51202" name="Picture 2"/>
          <p:cNvPicPr>
            <a:picLocks noGrp="1" noChangeAspect="1" noChangeArrowheads="1"/>
          </p:cNvPicPr>
          <p:nvPr>
            <p:ph sz="half" idx="4294967295"/>
          </p:nvPr>
        </p:nvPicPr>
        <p:blipFill>
          <a:blip r:embed="rId2"/>
          <a:srcRect/>
          <a:stretch>
            <a:fillRect/>
          </a:stretch>
        </p:blipFill>
        <p:spPr>
          <a:xfrm rot="20940000">
            <a:off x="579438" y="393700"/>
            <a:ext cx="2424112" cy="2911475"/>
          </a:xfrm>
        </p:spPr>
      </p:pic>
      <p:pic>
        <p:nvPicPr>
          <p:cNvPr id="51203" name="Picture 2"/>
          <p:cNvPicPr>
            <a:picLocks noGrp="1" noChangeAspect="1" noChangeArrowheads="1"/>
          </p:cNvPicPr>
          <p:nvPr>
            <p:ph sz="half" idx="4294967295"/>
          </p:nvPr>
        </p:nvPicPr>
        <p:blipFill>
          <a:blip r:embed="rId3"/>
          <a:srcRect/>
          <a:stretch>
            <a:fillRect/>
          </a:stretch>
        </p:blipFill>
        <p:spPr>
          <a:xfrm rot="900000">
            <a:off x="6065838" y="601663"/>
            <a:ext cx="2447925" cy="2797175"/>
          </a:xfrm>
        </p:spPr>
      </p:pic>
      <p:pic>
        <p:nvPicPr>
          <p:cNvPr id="51204" name="Picture 2"/>
          <p:cNvPicPr>
            <a:picLocks noChangeAspect="1" noChangeArrowheads="1"/>
          </p:cNvPicPr>
          <p:nvPr/>
        </p:nvPicPr>
        <p:blipFill>
          <a:blip r:embed="rId4"/>
          <a:srcRect/>
          <a:stretch>
            <a:fillRect/>
          </a:stretch>
        </p:blipFill>
        <p:spPr bwMode="auto">
          <a:xfrm>
            <a:off x="3132138" y="3573463"/>
            <a:ext cx="2663825" cy="2735262"/>
          </a:xfrm>
          <a:prstGeom prst="rect">
            <a:avLst/>
          </a:prstGeom>
          <a:noFill/>
          <a:ln w="9525">
            <a:noFill/>
            <a:miter lim="800000"/>
            <a:headEnd/>
            <a:tailEnd/>
          </a:ln>
        </p:spPr>
      </p:pic>
      <p:pic>
        <p:nvPicPr>
          <p:cNvPr id="51205" name="Picture 11"/>
          <p:cNvPicPr>
            <a:picLocks noChangeAspect="1" noChangeArrowheads="1" noCrop="1"/>
          </p:cNvPicPr>
          <p:nvPr/>
        </p:nvPicPr>
        <p:blipFill>
          <a:blip r:embed="rId5"/>
          <a:srcRect/>
          <a:stretch>
            <a:fillRect/>
          </a:stretch>
        </p:blipFill>
        <p:spPr bwMode="auto">
          <a:xfrm rot="-2460000">
            <a:off x="271463" y="4433888"/>
            <a:ext cx="2663825" cy="1276350"/>
          </a:xfrm>
          <a:prstGeom prst="rect">
            <a:avLst/>
          </a:prstGeom>
          <a:noFill/>
          <a:ln w="9525">
            <a:noFill/>
            <a:miter lim="800000"/>
            <a:headEnd/>
            <a:tailEnd/>
          </a:ln>
        </p:spPr>
      </p:pic>
      <p:pic>
        <p:nvPicPr>
          <p:cNvPr id="51206" name="Picture 11"/>
          <p:cNvPicPr>
            <a:picLocks noChangeAspect="1" noChangeArrowheads="1" noCrop="1"/>
          </p:cNvPicPr>
          <p:nvPr/>
        </p:nvPicPr>
        <p:blipFill>
          <a:blip r:embed="rId5"/>
          <a:srcRect/>
          <a:stretch>
            <a:fillRect/>
          </a:stretch>
        </p:blipFill>
        <p:spPr bwMode="auto">
          <a:xfrm rot="2280000">
            <a:off x="6194425" y="4473575"/>
            <a:ext cx="2663825" cy="1276350"/>
          </a:xfrm>
          <a:prstGeom prst="rect">
            <a:avLst/>
          </a:prstGeom>
          <a:noFill/>
          <a:ln w="9525">
            <a:noFill/>
            <a:miter lim="800000"/>
            <a:headEnd/>
            <a:tailEnd/>
          </a:ln>
        </p:spPr>
      </p:pic>
      <p:pic>
        <p:nvPicPr>
          <p:cNvPr id="51207" name="Picture 4"/>
          <p:cNvPicPr>
            <a:picLocks noChangeAspect="1" noChangeArrowheads="1"/>
          </p:cNvPicPr>
          <p:nvPr/>
        </p:nvPicPr>
        <p:blipFill>
          <a:blip r:embed="rId6"/>
          <a:srcRect/>
          <a:stretch>
            <a:fillRect/>
          </a:stretch>
        </p:blipFill>
        <p:spPr bwMode="auto">
          <a:xfrm>
            <a:off x="3276600" y="765175"/>
            <a:ext cx="2519363" cy="1295400"/>
          </a:xfrm>
          <a:prstGeom prst="rect">
            <a:avLst/>
          </a:prstGeom>
          <a:noFill/>
          <a:ln w="9525">
            <a:no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457200" y="0"/>
            <a:ext cx="8229600" cy="1268413"/>
          </a:xfrm>
        </p:spPr>
        <p:txBody>
          <a:bodyPr>
            <a:normAutofit/>
          </a:bodyPr>
          <a:lstStyle/>
          <a:p>
            <a:r>
              <a:rPr lang="ru-RU" sz="4000" smtClean="0"/>
              <a:t>Б</a:t>
            </a:r>
            <a:r>
              <a:rPr lang="uk-UA" sz="4000" smtClean="0"/>
              <a:t>ібліографічний список літератури </a:t>
            </a:r>
            <a:br>
              <a:rPr lang="uk-UA" sz="4000" smtClean="0"/>
            </a:br>
            <a:r>
              <a:rPr lang="uk-UA" sz="4000" smtClean="0"/>
              <a:t>“Незвичайні музеї України”</a:t>
            </a:r>
            <a:endParaRPr lang="ru-RU" sz="4000" smtClean="0"/>
          </a:p>
        </p:txBody>
      </p:sp>
      <p:sp>
        <p:nvSpPr>
          <p:cNvPr id="52227" name="Содержимое 4"/>
          <p:cNvSpPr>
            <a:spLocks noGrp="1"/>
          </p:cNvSpPr>
          <p:nvPr>
            <p:ph sz="half" idx="1"/>
          </p:nvPr>
        </p:nvSpPr>
        <p:spPr/>
        <p:txBody>
          <a:bodyPr/>
          <a:lstStyle/>
          <a:p>
            <a:pPr>
              <a:buFont typeface="Arial" charset="0"/>
              <a:buNone/>
            </a:pPr>
            <a:r>
              <a:rPr lang="ru-RU" sz="1100" smtClean="0"/>
              <a:t>Авдєєв, А. Найбільш таємничий музей України  / Анатолій Авдєєв // Музеї України. – 2009. - № 4. – С. 1.</a:t>
            </a:r>
          </a:p>
          <a:p>
            <a:r>
              <a:rPr lang="uk-UA" sz="1100" i="1" smtClean="0"/>
              <a:t>[музей</a:t>
            </a:r>
            <a:r>
              <a:rPr lang="uk-UA" sz="1100" b="1" i="1" smtClean="0"/>
              <a:t> ракетно-ядерної зброї</a:t>
            </a:r>
            <a:r>
              <a:rPr lang="uk-UA" sz="1100" i="1" smtClean="0"/>
              <a:t> Міністерства оборони України – таємна історія Ракетних військ стратегічного призначення. </a:t>
            </a:r>
            <a:r>
              <a:rPr lang="ru-RU" sz="1100" smtClean="0"/>
              <a:t> </a:t>
            </a:r>
            <a:r>
              <a:rPr lang="uk-UA" sz="1100" i="1" smtClean="0"/>
              <a:t>Миколаївська область. м. Первомайськ]</a:t>
            </a:r>
            <a:endParaRPr lang="ru-RU" sz="1100" smtClean="0"/>
          </a:p>
          <a:p>
            <a:pPr>
              <a:buFont typeface="Arial" charset="0"/>
              <a:buNone/>
            </a:pPr>
            <a:r>
              <a:rPr lang="uk-UA" sz="1100" smtClean="0"/>
              <a:t> </a:t>
            </a:r>
            <a:r>
              <a:rPr lang="ru-RU" sz="1100" smtClean="0"/>
              <a:t>Біловицька, Н. Заводський гудок кличе на екскурсію / Наталія Біловодська // Урядовий кур’єр. – 2010. – 2 листоп. – С. 9.</a:t>
            </a:r>
          </a:p>
          <a:p>
            <a:r>
              <a:rPr lang="ru-RU" sz="1100" i="1" smtClean="0"/>
              <a:t>[відкрито єдиний в Україні </a:t>
            </a:r>
            <a:r>
              <a:rPr lang="ru-RU" sz="1100" b="1" i="1" smtClean="0"/>
              <a:t>музей металургії</a:t>
            </a:r>
            <a:r>
              <a:rPr lang="ru-RU" sz="1100" i="1" smtClean="0"/>
              <a:t> просто неба. </a:t>
            </a:r>
            <a:r>
              <a:rPr lang="ru-RU" sz="1100" smtClean="0"/>
              <a:t> </a:t>
            </a:r>
            <a:r>
              <a:rPr lang="ru-RU" sz="1100" i="1" smtClean="0"/>
              <a:t>51902 м. Дніпродзержинськ, вул. Кірова, 18-Б]</a:t>
            </a:r>
            <a:endParaRPr lang="ru-RU" sz="1100" smtClean="0"/>
          </a:p>
          <a:p>
            <a:pPr>
              <a:buFont typeface="Arial" charset="0"/>
              <a:buNone/>
            </a:pPr>
            <a:r>
              <a:rPr lang="ru-RU" sz="1100" smtClean="0"/>
              <a:t> Будар, О. Джерело духовності й сакральної культури / Ольга Будар // Слово Просвіти. – 2010. - № 28. – С. 13.</a:t>
            </a:r>
          </a:p>
          <a:p>
            <a:r>
              <a:rPr lang="ru-RU" sz="1100" i="1" smtClean="0"/>
              <a:t>[</a:t>
            </a:r>
            <a:r>
              <a:rPr lang="ru-RU" sz="1100" b="1" i="1" smtClean="0"/>
              <a:t>музей Переслідуваної Церкви</a:t>
            </a:r>
            <a:r>
              <a:rPr lang="ru-RU" sz="1100" i="1" smtClean="0"/>
              <a:t>, який налічує понад три тисячі експонатів сакрального мистецтва, є джерелом духовності  й виховання моральних цінностей. 47500 Тернопільська обл., м. Бережани, пл. Ринок, 1]</a:t>
            </a:r>
            <a:endParaRPr lang="ru-RU" sz="1100" smtClean="0"/>
          </a:p>
          <a:p>
            <a:pPr>
              <a:buFont typeface="Arial" charset="0"/>
              <a:buNone/>
            </a:pPr>
            <a:r>
              <a:rPr lang="uk-UA" sz="1100" smtClean="0"/>
              <a:t> </a:t>
            </a:r>
            <a:r>
              <a:rPr lang="ru-RU" sz="1100" smtClean="0"/>
              <a:t>В Україні з’явився перший музей "їжі богів" // Краєзнавство. Географія. Туризм. – 2010. – № 36. – С.  24.</a:t>
            </a:r>
          </a:p>
          <a:p>
            <a:r>
              <a:rPr lang="ru-RU" sz="1100" i="1" smtClean="0"/>
              <a:t> [колекція </a:t>
            </a:r>
            <a:r>
              <a:rPr lang="ru-RU" sz="1100" b="1" i="1" smtClean="0"/>
              <a:t>музею шоколаду</a:t>
            </a:r>
            <a:r>
              <a:rPr lang="ru-RU" sz="1100" i="1" smtClean="0"/>
              <a:t> – півтори тонни шоколадного продукту, усі експонати ручної роботи у єдиному екземплярі. </a:t>
            </a:r>
            <a:endParaRPr lang="ru-RU" sz="1100" smtClean="0"/>
          </a:p>
          <a:p>
            <a:r>
              <a:rPr lang="ru-RU" sz="1100" i="1" smtClean="0"/>
              <a:t>Портрети, пейзажі, натюрморти – усе написано шоколадом.  м. Сімферополь] </a:t>
            </a:r>
            <a:endParaRPr lang="ru-RU" sz="1100" smtClean="0"/>
          </a:p>
          <a:p>
            <a:pPr>
              <a:buFont typeface="Arial" charset="0"/>
              <a:buNone/>
            </a:pPr>
            <a:r>
              <a:rPr lang="ru-RU" sz="1100" smtClean="0"/>
              <a:t>Гаврилова, Я. </a:t>
            </a:r>
            <a:r>
              <a:rPr lang="ru-RU" sz="1100" b="1" smtClean="0"/>
              <a:t>Музей історії автомобілів в моделях</a:t>
            </a:r>
            <a:r>
              <a:rPr lang="ru-RU" sz="1100" smtClean="0"/>
              <a:t> / Яніна Гаврилова // Музеї України. – 2007. - № 5. – С. 34.</a:t>
            </a:r>
          </a:p>
          <a:p>
            <a:r>
              <a:rPr lang="ru-RU" sz="1100" i="1" smtClean="0"/>
              <a:t> [в двох залах приватного музею представлено більше п’яти тисяч експонатів – мініатюрні машини, екіпажі, карети, авто відомих у світі людей.м. Київ, вул. Хрещатик, 2]</a:t>
            </a:r>
            <a:endParaRPr lang="ru-RU" sz="1100" smtClean="0"/>
          </a:p>
          <a:p>
            <a:endParaRPr lang="ru-RU" sz="1100" smtClean="0"/>
          </a:p>
        </p:txBody>
      </p:sp>
      <p:sp>
        <p:nvSpPr>
          <p:cNvPr id="6" name="Содержимое 5"/>
          <p:cNvSpPr>
            <a:spLocks noGrp="1"/>
          </p:cNvSpPr>
          <p:nvPr>
            <p:ph sz="half" idx="2"/>
          </p:nvPr>
        </p:nvSpPr>
        <p:spPr/>
        <p:txBody>
          <a:bodyPr rtlCol="0">
            <a:normAutofit fontScale="25000" lnSpcReduction="20000"/>
          </a:bodyPr>
          <a:lstStyle/>
          <a:p>
            <a:pPr fontAlgn="auto">
              <a:spcAft>
                <a:spcPts val="0"/>
              </a:spcAft>
              <a:buFont typeface="Arial" pitchFamily="34" charset="0"/>
              <a:buNone/>
              <a:defRPr/>
            </a:pPr>
            <a:r>
              <a:rPr lang="ru-RU" dirty="0" smtClean="0"/>
              <a:t> </a:t>
            </a:r>
          </a:p>
          <a:p>
            <a:pPr>
              <a:spcAft>
                <a:spcPts val="0"/>
              </a:spcAft>
              <a:buFont typeface="Arial" pitchFamily="34" charset="0"/>
              <a:buNone/>
              <a:defRPr/>
            </a:pPr>
            <a:r>
              <a:rPr lang="ru-RU" sz="4800" dirty="0" smtClean="0"/>
              <a:t>Гайдук, С.  Музей </a:t>
            </a:r>
            <a:r>
              <a:rPr lang="ru-RU" sz="4800" dirty="0" err="1" smtClean="0"/>
              <a:t>правди</a:t>
            </a:r>
            <a:r>
              <a:rPr lang="ru-RU" sz="4800" dirty="0" smtClean="0"/>
              <a:t>: </a:t>
            </a:r>
            <a:r>
              <a:rPr lang="ru-RU" sz="4800" b="1" dirty="0" err="1" smtClean="0"/>
              <a:t>музей</a:t>
            </a:r>
            <a:r>
              <a:rPr lang="ru-RU" sz="4800" b="1" dirty="0" smtClean="0"/>
              <a:t> </a:t>
            </a:r>
            <a:r>
              <a:rPr lang="ru-RU" sz="4800" b="1" dirty="0" err="1" smtClean="0"/>
              <a:t>совєтської</a:t>
            </a:r>
            <a:r>
              <a:rPr lang="ru-RU" sz="4800" b="1" dirty="0" smtClean="0"/>
              <a:t> </a:t>
            </a:r>
            <a:r>
              <a:rPr lang="ru-RU" sz="4800" b="1" dirty="0" err="1" smtClean="0"/>
              <a:t>окупації</a:t>
            </a:r>
            <a:r>
              <a:rPr lang="ru-RU" sz="4800" dirty="0" smtClean="0"/>
              <a:t> / </a:t>
            </a:r>
            <a:r>
              <a:rPr lang="ru-RU" sz="4800" dirty="0" err="1" smtClean="0"/>
              <a:t>Сергій</a:t>
            </a:r>
            <a:r>
              <a:rPr lang="ru-RU" sz="4800" dirty="0" smtClean="0"/>
              <a:t> Гайдук // </a:t>
            </a:r>
            <a:r>
              <a:rPr lang="ru-RU" sz="4800" dirty="0" err="1" smtClean="0"/>
              <a:t>Музеї</a:t>
            </a:r>
            <a:r>
              <a:rPr lang="ru-RU" sz="4800" dirty="0" smtClean="0"/>
              <a:t> </a:t>
            </a:r>
            <a:r>
              <a:rPr lang="ru-RU" sz="4800" dirty="0" err="1" smtClean="0"/>
              <a:t>України</a:t>
            </a:r>
            <a:r>
              <a:rPr lang="ru-RU" sz="4800" dirty="0" smtClean="0"/>
              <a:t>. – 2008. - № 2. – С. 30-31.</a:t>
            </a:r>
          </a:p>
          <a:p>
            <a:pPr fontAlgn="auto">
              <a:spcAft>
                <a:spcPts val="0"/>
              </a:spcAft>
              <a:buFont typeface="Arial" pitchFamily="34" charset="0"/>
              <a:buChar char="•"/>
              <a:defRPr/>
            </a:pPr>
            <a:r>
              <a:rPr lang="ru-RU" sz="4800" i="1" dirty="0" smtClean="0"/>
              <a:t> [</a:t>
            </a:r>
            <a:r>
              <a:rPr lang="ru-RU" sz="4800" i="1" dirty="0" err="1" smtClean="0"/>
              <a:t>експозиції</a:t>
            </a:r>
            <a:r>
              <a:rPr lang="ru-RU" sz="4800" i="1" dirty="0" smtClean="0"/>
              <a:t> </a:t>
            </a:r>
            <a:r>
              <a:rPr lang="ru-RU" sz="4800" i="1" dirty="0" err="1" smtClean="0"/>
              <a:t>оповідають</a:t>
            </a:r>
            <a:r>
              <a:rPr lang="ru-RU" sz="4800" i="1" dirty="0" smtClean="0"/>
              <a:t> про </a:t>
            </a:r>
            <a:r>
              <a:rPr lang="ru-RU" sz="4800" i="1" dirty="0" err="1" smtClean="0"/>
              <a:t>жахливі</a:t>
            </a:r>
            <a:r>
              <a:rPr lang="ru-RU" sz="4800" i="1" dirty="0" smtClean="0"/>
              <a:t> </a:t>
            </a:r>
            <a:r>
              <a:rPr lang="ru-RU" sz="4800" i="1" dirty="0" err="1" smtClean="0"/>
              <a:t>злочини</a:t>
            </a:r>
            <a:r>
              <a:rPr lang="ru-RU" sz="4800" i="1" dirty="0" smtClean="0"/>
              <a:t>, </a:t>
            </a:r>
            <a:r>
              <a:rPr lang="ru-RU" sz="4800" i="1" dirty="0" err="1" smtClean="0"/>
              <a:t>скоєні</a:t>
            </a:r>
            <a:r>
              <a:rPr lang="ru-RU" sz="4800" i="1" dirty="0" smtClean="0"/>
              <a:t> </a:t>
            </a:r>
            <a:r>
              <a:rPr lang="ru-RU" sz="4800" i="1" dirty="0" err="1" smtClean="0"/>
              <a:t>совітською</a:t>
            </a:r>
            <a:r>
              <a:rPr lang="ru-RU" sz="4800" i="1" dirty="0" smtClean="0"/>
              <a:t> </a:t>
            </a:r>
            <a:r>
              <a:rPr lang="ru-RU" sz="4800" i="1" dirty="0" err="1" smtClean="0"/>
              <a:t>владою</a:t>
            </a:r>
            <a:r>
              <a:rPr lang="ru-RU" sz="4800" i="1" dirty="0" smtClean="0"/>
              <a:t> </a:t>
            </a:r>
            <a:r>
              <a:rPr lang="ru-RU" sz="4800" i="1" dirty="0" err="1" smtClean="0"/>
              <a:t>проти</a:t>
            </a:r>
            <a:r>
              <a:rPr lang="ru-RU" sz="4800" i="1" dirty="0" smtClean="0"/>
              <a:t> </a:t>
            </a:r>
            <a:r>
              <a:rPr lang="ru-RU" sz="4800" i="1" dirty="0" err="1" smtClean="0"/>
              <a:t>українців</a:t>
            </a:r>
            <a:r>
              <a:rPr lang="ru-RU" sz="4800" i="1" dirty="0" smtClean="0"/>
              <a:t>, </a:t>
            </a:r>
            <a:r>
              <a:rPr lang="ru-RU" sz="4800" i="1" dirty="0" err="1" smtClean="0"/>
              <a:t>зберігається</a:t>
            </a:r>
            <a:r>
              <a:rPr lang="ru-RU" sz="4800" i="1" dirty="0" smtClean="0"/>
              <a:t> </a:t>
            </a:r>
            <a:r>
              <a:rPr lang="ru-RU" sz="4800" i="1" dirty="0" err="1" smtClean="0"/>
              <a:t>архів</a:t>
            </a:r>
            <a:r>
              <a:rPr lang="ru-RU" sz="4800" i="1" dirty="0" smtClean="0"/>
              <a:t> Романа Шухевича,  </a:t>
            </a:r>
            <a:r>
              <a:rPr lang="ru-RU" sz="4800" i="1" dirty="0" err="1" smtClean="0"/>
              <a:t>фотодокументи</a:t>
            </a:r>
            <a:r>
              <a:rPr lang="ru-RU" sz="4800" i="1" dirty="0" smtClean="0"/>
              <a:t> та </a:t>
            </a:r>
            <a:r>
              <a:rPr lang="ru-RU" sz="4800" i="1" dirty="0" err="1" smtClean="0"/>
              <a:t>оригінали</a:t>
            </a:r>
            <a:r>
              <a:rPr lang="ru-RU" sz="4800" i="1" dirty="0" smtClean="0"/>
              <a:t> про три </a:t>
            </a:r>
            <a:r>
              <a:rPr lang="ru-RU" sz="4800" i="1" dirty="0" err="1" smtClean="0"/>
              <a:t>Голодомори</a:t>
            </a:r>
            <a:r>
              <a:rPr lang="ru-RU" sz="4800" i="1" dirty="0" smtClean="0"/>
              <a:t>.  м. </a:t>
            </a:r>
            <a:r>
              <a:rPr lang="ru-RU" sz="4800" i="1" dirty="0" err="1" smtClean="0"/>
              <a:t>Київ</a:t>
            </a:r>
            <a:r>
              <a:rPr lang="ru-RU" sz="4800" i="1" dirty="0" smtClean="0"/>
              <a:t>, </a:t>
            </a:r>
            <a:r>
              <a:rPr lang="ru-RU" sz="4800" i="1" dirty="0" err="1" smtClean="0"/>
              <a:t>вул</a:t>
            </a:r>
            <a:r>
              <a:rPr lang="ru-RU" sz="4800" i="1" dirty="0" smtClean="0"/>
              <a:t>. Стельмаха, 6-а]</a:t>
            </a:r>
            <a:endParaRPr lang="ru-RU" sz="4800" dirty="0" smtClean="0"/>
          </a:p>
          <a:p>
            <a:pPr fontAlgn="auto">
              <a:spcAft>
                <a:spcPts val="0"/>
              </a:spcAft>
              <a:buFont typeface="Arial" pitchFamily="34" charset="0"/>
              <a:buNone/>
              <a:defRPr/>
            </a:pPr>
            <a:r>
              <a:rPr lang="ru-RU" sz="4800" dirty="0" err="1" smtClean="0"/>
              <a:t>Гетьман</a:t>
            </a:r>
            <a:r>
              <a:rPr lang="ru-RU" sz="4800" dirty="0" smtClean="0"/>
              <a:t>, В. </a:t>
            </a:r>
            <a:r>
              <a:rPr lang="ru-RU" sz="4800" dirty="0" err="1" smtClean="0"/>
              <a:t>Що</a:t>
            </a:r>
            <a:r>
              <a:rPr lang="ru-RU" sz="4800" dirty="0" smtClean="0"/>
              <a:t> </a:t>
            </a:r>
            <a:r>
              <a:rPr lang="ru-RU" sz="4800" dirty="0" err="1" smtClean="0"/>
              <a:t>з</a:t>
            </a:r>
            <a:r>
              <a:rPr lang="ru-RU" sz="4800" dirty="0" smtClean="0"/>
              <a:t> </a:t>
            </a:r>
            <a:r>
              <a:rPr lang="ru-RU" sz="4800" b="1" dirty="0" err="1" smtClean="0"/>
              <a:t>музеєм</a:t>
            </a:r>
            <a:r>
              <a:rPr lang="ru-RU" sz="4800" b="1" dirty="0" smtClean="0"/>
              <a:t> </a:t>
            </a:r>
            <a:r>
              <a:rPr lang="ru-RU" sz="4800" b="1" dirty="0" err="1" smtClean="0"/>
              <a:t>лісу</a:t>
            </a:r>
            <a:r>
              <a:rPr lang="ru-RU" sz="4800" b="1" dirty="0" smtClean="0"/>
              <a:t> </a:t>
            </a:r>
            <a:r>
              <a:rPr lang="ru-RU" sz="4800" b="1" dirty="0" err="1" smtClean="0"/>
              <a:t>і</a:t>
            </a:r>
            <a:r>
              <a:rPr lang="ru-RU" sz="4800" b="1" dirty="0" smtClean="0"/>
              <a:t> сплаву</a:t>
            </a:r>
            <a:r>
              <a:rPr lang="ru-RU" sz="4800" dirty="0" smtClean="0"/>
              <a:t> в </a:t>
            </a:r>
            <a:r>
              <a:rPr lang="ru-RU" sz="4800" dirty="0" err="1" smtClean="0"/>
              <a:t>національному</a:t>
            </a:r>
            <a:r>
              <a:rPr lang="ru-RU" sz="4800" dirty="0" smtClean="0"/>
              <a:t> природному парку «</a:t>
            </a:r>
            <a:r>
              <a:rPr lang="ru-RU" sz="4800" dirty="0" err="1" smtClean="0"/>
              <a:t>Синевир</a:t>
            </a:r>
            <a:r>
              <a:rPr lang="ru-RU" sz="4800" dirty="0" smtClean="0"/>
              <a:t>»? // </a:t>
            </a:r>
            <a:r>
              <a:rPr lang="ru-RU" sz="4800" dirty="0" err="1" smtClean="0"/>
              <a:t>Краєзнавство</a:t>
            </a:r>
            <a:r>
              <a:rPr lang="ru-RU" sz="4800" dirty="0" smtClean="0"/>
              <a:t>. </a:t>
            </a:r>
            <a:r>
              <a:rPr lang="ru-RU" sz="4800" dirty="0" err="1" smtClean="0"/>
              <a:t>Географія</a:t>
            </a:r>
            <a:r>
              <a:rPr lang="ru-RU" sz="4800" dirty="0" smtClean="0"/>
              <a:t>. Туризм. – 2009. - № 44. – С. 9-10.</a:t>
            </a:r>
          </a:p>
          <a:p>
            <a:pPr fontAlgn="auto">
              <a:spcAft>
                <a:spcPts val="0"/>
              </a:spcAft>
              <a:buFont typeface="Arial" pitchFamily="34" charset="0"/>
              <a:buChar char="•"/>
              <a:defRPr/>
            </a:pPr>
            <a:r>
              <a:rPr lang="uk-UA" sz="4800" i="1" dirty="0" smtClean="0"/>
              <a:t>[музей лісу і сплаву – єдиний у Європі та другий у світі. Закарпатська область, </a:t>
            </a:r>
            <a:endParaRPr lang="ru-RU" sz="4800" dirty="0" smtClean="0"/>
          </a:p>
          <a:p>
            <a:pPr fontAlgn="auto">
              <a:spcAft>
                <a:spcPts val="0"/>
              </a:spcAft>
              <a:buFont typeface="Arial" pitchFamily="34" charset="0"/>
              <a:buChar char="•"/>
              <a:defRPr/>
            </a:pPr>
            <a:r>
              <a:rPr lang="uk-UA" sz="4800" i="1" dirty="0" smtClean="0"/>
              <a:t>м.  Межигір’я]</a:t>
            </a:r>
            <a:endParaRPr lang="ru-RU" sz="4800" dirty="0" smtClean="0"/>
          </a:p>
          <a:p>
            <a:pPr fontAlgn="auto">
              <a:spcAft>
                <a:spcPts val="0"/>
              </a:spcAft>
              <a:buFont typeface="Arial" pitchFamily="34" charset="0"/>
              <a:buNone/>
              <a:defRPr/>
            </a:pPr>
            <a:r>
              <a:rPr lang="ru-RU" sz="4800" dirty="0" err="1" smtClean="0"/>
              <a:t>Гірник</a:t>
            </a:r>
            <a:r>
              <a:rPr lang="ru-RU" sz="4800" dirty="0" smtClean="0"/>
              <a:t>, Г. </a:t>
            </a:r>
            <a:r>
              <a:rPr lang="ru-RU" sz="4800" b="1" dirty="0" smtClean="0"/>
              <a:t>Музей </a:t>
            </a:r>
            <a:r>
              <a:rPr lang="ru-RU" sz="4800" b="1" dirty="0" err="1" smtClean="0"/>
              <a:t>пам’яті</a:t>
            </a:r>
            <a:r>
              <a:rPr lang="ru-RU" sz="4800" b="1" dirty="0" smtClean="0"/>
              <a:t> жертв Голодомору</a:t>
            </a:r>
            <a:r>
              <a:rPr lang="ru-RU" sz="4800" dirty="0" smtClean="0"/>
              <a:t> 1932-1933 </a:t>
            </a:r>
            <a:r>
              <a:rPr lang="ru-RU" sz="4800" dirty="0" err="1" smtClean="0"/>
              <a:t>років</a:t>
            </a:r>
            <a:r>
              <a:rPr lang="ru-RU" sz="4800" dirty="0" smtClean="0"/>
              <a:t> / Галина </a:t>
            </a:r>
            <a:r>
              <a:rPr lang="ru-RU" sz="4800" dirty="0" err="1" smtClean="0"/>
              <a:t>Гірник</a:t>
            </a:r>
            <a:r>
              <a:rPr lang="ru-RU" sz="4800" dirty="0" smtClean="0"/>
              <a:t> // </a:t>
            </a:r>
            <a:r>
              <a:rPr lang="ru-RU" sz="4800" dirty="0" err="1" smtClean="0"/>
              <a:t>Музеї</a:t>
            </a:r>
            <a:r>
              <a:rPr lang="ru-RU" sz="4800" dirty="0" smtClean="0"/>
              <a:t> </a:t>
            </a:r>
            <a:r>
              <a:rPr lang="ru-RU" sz="4800" dirty="0" err="1" smtClean="0"/>
              <a:t>України</a:t>
            </a:r>
            <a:r>
              <a:rPr lang="ru-RU" sz="4800" dirty="0" smtClean="0"/>
              <a:t>. – 2009. - № 3. – С. 8-9.</a:t>
            </a:r>
          </a:p>
          <a:p>
            <a:pPr fontAlgn="auto">
              <a:spcAft>
                <a:spcPts val="0"/>
              </a:spcAft>
              <a:buFont typeface="Arial" pitchFamily="34" charset="0"/>
              <a:buChar char="•"/>
              <a:defRPr/>
            </a:pPr>
            <a:r>
              <a:rPr lang="ru-RU" sz="4800" i="1" dirty="0" smtClean="0"/>
              <a:t>[перший в </a:t>
            </a:r>
            <a:r>
              <a:rPr lang="ru-RU" sz="4800" i="1" dirty="0" err="1" smtClean="0"/>
              <a:t>Україні</a:t>
            </a:r>
            <a:r>
              <a:rPr lang="ru-RU" sz="4800" i="1" dirty="0" smtClean="0"/>
              <a:t> музей </a:t>
            </a:r>
            <a:r>
              <a:rPr lang="ru-RU" sz="4800" i="1" dirty="0" err="1" smtClean="0"/>
              <a:t>пам’яті</a:t>
            </a:r>
            <a:r>
              <a:rPr lang="ru-RU" sz="4800" i="1" dirty="0" smtClean="0"/>
              <a:t> жертв Голодомору  </a:t>
            </a:r>
            <a:r>
              <a:rPr lang="ru-RU" sz="4800" i="1" dirty="0" err="1" smtClean="0"/>
              <a:t>своїми</a:t>
            </a:r>
            <a:r>
              <a:rPr lang="ru-RU" sz="4800" i="1" dirty="0" smtClean="0"/>
              <a:t> </a:t>
            </a:r>
            <a:r>
              <a:rPr lang="ru-RU" sz="4800" i="1" dirty="0" err="1" smtClean="0"/>
              <a:t>жахливими</a:t>
            </a:r>
            <a:r>
              <a:rPr lang="ru-RU" sz="4800" i="1" dirty="0" smtClean="0"/>
              <a:t> </a:t>
            </a:r>
            <a:r>
              <a:rPr lang="ru-RU" sz="4800" i="1" dirty="0" err="1" smtClean="0"/>
              <a:t>експонатами</a:t>
            </a:r>
            <a:r>
              <a:rPr lang="ru-RU" sz="4800" i="1" dirty="0" smtClean="0"/>
              <a:t> </a:t>
            </a:r>
            <a:r>
              <a:rPr lang="ru-RU" sz="4800" i="1" dirty="0" err="1" smtClean="0"/>
              <a:t>унаочнює</a:t>
            </a:r>
            <a:r>
              <a:rPr lang="ru-RU" sz="4800" i="1" dirty="0" smtClean="0"/>
              <a:t> картину </a:t>
            </a:r>
            <a:r>
              <a:rPr lang="ru-RU" sz="4800" i="1" dirty="0" err="1" smtClean="0"/>
              <a:t>трагічних</a:t>
            </a:r>
            <a:r>
              <a:rPr lang="ru-RU" sz="4800" i="1" dirty="0" smtClean="0"/>
              <a:t> </a:t>
            </a:r>
            <a:r>
              <a:rPr lang="ru-RU" sz="4800" i="1" dirty="0" err="1" smtClean="0"/>
              <a:t>сторінок</a:t>
            </a:r>
            <a:r>
              <a:rPr lang="ru-RU" sz="4800" i="1" dirty="0" smtClean="0"/>
              <a:t> </a:t>
            </a:r>
            <a:r>
              <a:rPr lang="ru-RU" sz="4800" i="1" dirty="0" err="1" smtClean="0"/>
              <a:t>історії</a:t>
            </a:r>
            <a:r>
              <a:rPr lang="ru-RU" sz="4800" i="1" dirty="0" smtClean="0"/>
              <a:t> </a:t>
            </a:r>
            <a:r>
              <a:rPr lang="ru-RU" sz="4800" i="1" dirty="0" err="1" smtClean="0"/>
              <a:t>України</a:t>
            </a:r>
            <a:r>
              <a:rPr lang="ru-RU" sz="4800" i="1" dirty="0" smtClean="0"/>
              <a:t>. </a:t>
            </a:r>
            <a:r>
              <a:rPr lang="ru-RU" sz="4800" i="1" dirty="0" err="1" smtClean="0"/>
              <a:t>Державний</a:t>
            </a:r>
            <a:r>
              <a:rPr lang="ru-RU" sz="4800" i="1" dirty="0" smtClean="0"/>
              <a:t> </a:t>
            </a:r>
            <a:r>
              <a:rPr lang="ru-RU" sz="4800" i="1" dirty="0" err="1" smtClean="0"/>
              <a:t>історико-культурний</a:t>
            </a:r>
            <a:r>
              <a:rPr lang="ru-RU" sz="4800" i="1" dirty="0" smtClean="0"/>
              <a:t> </a:t>
            </a:r>
            <a:r>
              <a:rPr lang="ru-RU" sz="4800" i="1" dirty="0" err="1" smtClean="0"/>
              <a:t>заповідник</a:t>
            </a:r>
            <a:r>
              <a:rPr lang="ru-RU" sz="4800" i="1" dirty="0" smtClean="0"/>
              <a:t> “</a:t>
            </a:r>
            <a:r>
              <a:rPr lang="ru-RU" sz="4800" i="1" dirty="0" err="1" smtClean="0"/>
              <a:t>Меджибіж</a:t>
            </a:r>
            <a:r>
              <a:rPr lang="ru-RU" sz="4800" i="1" dirty="0" smtClean="0"/>
              <a:t>”.</a:t>
            </a:r>
            <a:endParaRPr lang="ru-RU" sz="4800" dirty="0" smtClean="0"/>
          </a:p>
          <a:p>
            <a:pPr fontAlgn="auto">
              <a:spcAft>
                <a:spcPts val="0"/>
              </a:spcAft>
              <a:buFont typeface="Arial" pitchFamily="34" charset="0"/>
              <a:buChar char="•"/>
              <a:defRPr/>
            </a:pPr>
            <a:r>
              <a:rPr lang="ru-RU" sz="4800" i="1" dirty="0" smtClean="0"/>
              <a:t>31530 </a:t>
            </a:r>
            <a:r>
              <a:rPr lang="ru-RU" sz="4800" i="1" dirty="0" err="1" smtClean="0"/>
              <a:t>Хмельницька</a:t>
            </a:r>
            <a:r>
              <a:rPr lang="ru-RU" sz="4800" i="1" dirty="0" smtClean="0"/>
              <a:t> обл., </a:t>
            </a:r>
            <a:r>
              <a:rPr lang="ru-RU" sz="4800" i="1" dirty="0" err="1" smtClean="0"/>
              <a:t>Летичiвський</a:t>
            </a:r>
            <a:r>
              <a:rPr lang="ru-RU" sz="4800" i="1" dirty="0" smtClean="0"/>
              <a:t> район, </a:t>
            </a:r>
            <a:r>
              <a:rPr lang="ru-RU" sz="4800" i="1" dirty="0" err="1" smtClean="0"/>
              <a:t>смт</a:t>
            </a:r>
            <a:r>
              <a:rPr lang="ru-RU" sz="4800" i="1" dirty="0" smtClean="0"/>
              <a:t>. </a:t>
            </a:r>
            <a:r>
              <a:rPr lang="ru-RU" sz="4800" i="1" dirty="0" err="1" smtClean="0"/>
              <a:t>Меджибiж</a:t>
            </a:r>
            <a:r>
              <a:rPr lang="ru-RU" sz="4800" i="1" dirty="0" smtClean="0"/>
              <a:t>, </a:t>
            </a:r>
            <a:r>
              <a:rPr lang="ru-RU" sz="4800" i="1" dirty="0" err="1" smtClean="0"/>
              <a:t>вул</a:t>
            </a:r>
            <a:r>
              <a:rPr lang="ru-RU" sz="4800" i="1" dirty="0" smtClean="0"/>
              <a:t>. Жовтнева,1]</a:t>
            </a:r>
            <a:endParaRPr lang="ru-RU" sz="4800" dirty="0" smtClean="0"/>
          </a:p>
          <a:p>
            <a:pPr>
              <a:spcAft>
                <a:spcPts val="0"/>
              </a:spcAft>
              <a:buFont typeface="Arial" pitchFamily="34" charset="0"/>
              <a:buNone/>
              <a:defRPr/>
            </a:pPr>
            <a:r>
              <a:rPr lang="ru-RU" sz="4800" dirty="0" err="1" smtClean="0"/>
              <a:t>Іванов</a:t>
            </a:r>
            <a:r>
              <a:rPr lang="ru-RU" sz="4800" dirty="0" smtClean="0"/>
              <a:t>, Т. </a:t>
            </a:r>
            <a:r>
              <a:rPr lang="ru-RU" sz="4800" dirty="0" err="1" smtClean="0"/>
              <a:t>Гіпноз</a:t>
            </a:r>
            <a:r>
              <a:rPr lang="ru-RU" sz="4800" dirty="0" smtClean="0"/>
              <a:t> </a:t>
            </a:r>
            <a:r>
              <a:rPr lang="ru-RU" sz="4800" dirty="0" err="1" smtClean="0"/>
              <a:t>імені</a:t>
            </a:r>
            <a:r>
              <a:rPr lang="ru-RU" sz="4800" dirty="0" smtClean="0"/>
              <a:t> "</a:t>
            </a:r>
            <a:r>
              <a:rPr lang="ru-RU" sz="4800" dirty="0" err="1" smtClean="0"/>
              <a:t>Опішні</a:t>
            </a:r>
            <a:r>
              <a:rPr lang="ru-RU" sz="4800" dirty="0" smtClean="0"/>
              <a:t>" / </a:t>
            </a:r>
            <a:r>
              <a:rPr lang="ru-RU" sz="4800" dirty="0" err="1" smtClean="0"/>
              <a:t>Тиміш</a:t>
            </a:r>
            <a:r>
              <a:rPr lang="ru-RU" sz="4800" dirty="0" smtClean="0"/>
              <a:t> </a:t>
            </a:r>
            <a:r>
              <a:rPr lang="ru-RU" sz="4800" dirty="0" err="1" smtClean="0"/>
              <a:t>Іванов</a:t>
            </a:r>
            <a:r>
              <a:rPr lang="ru-RU" sz="4800" dirty="0" smtClean="0"/>
              <a:t> // </a:t>
            </a:r>
            <a:r>
              <a:rPr lang="ru-RU" sz="4800" dirty="0" err="1" smtClean="0"/>
              <a:t>Урядовий</a:t>
            </a:r>
            <a:r>
              <a:rPr lang="ru-RU" sz="4800" dirty="0" smtClean="0"/>
              <a:t> </a:t>
            </a:r>
            <a:r>
              <a:rPr lang="ru-RU" sz="4800" dirty="0" err="1" smtClean="0"/>
              <a:t>кур'єр</a:t>
            </a:r>
            <a:r>
              <a:rPr lang="ru-RU" sz="4800" dirty="0" smtClean="0"/>
              <a:t>. – 2008. - 17 верес. – С. 20.</a:t>
            </a:r>
          </a:p>
          <a:p>
            <a:pPr fontAlgn="auto">
              <a:spcAft>
                <a:spcPts val="0"/>
              </a:spcAft>
              <a:buFont typeface="Arial" pitchFamily="34" charset="0"/>
              <a:buChar char="•"/>
              <a:defRPr/>
            </a:pPr>
            <a:r>
              <a:rPr lang="ru-RU" sz="4800" i="1" dirty="0" smtClean="0"/>
              <a:t>[</a:t>
            </a:r>
            <a:r>
              <a:rPr lang="ru-RU" sz="4800" b="1" i="1" dirty="0" smtClean="0"/>
              <a:t>"</a:t>
            </a:r>
            <a:r>
              <a:rPr lang="ru-RU" sz="4800" b="1" i="1" dirty="0" err="1" smtClean="0"/>
              <a:t>керамічна</a:t>
            </a:r>
            <a:r>
              <a:rPr lang="ru-RU" sz="4800" b="1" i="1" dirty="0" smtClean="0"/>
              <a:t> Мекка" – </a:t>
            </a:r>
            <a:r>
              <a:rPr lang="ru-RU" sz="4800" b="1" i="1" dirty="0" err="1" smtClean="0"/>
              <a:t>Опішня</a:t>
            </a:r>
            <a:r>
              <a:rPr lang="ru-RU" sz="4800" i="1" dirty="0" smtClean="0"/>
              <a:t>. </a:t>
            </a:r>
            <a:r>
              <a:rPr lang="ru-RU" sz="4800" i="1" dirty="0" err="1" smtClean="0"/>
              <a:t>Національний</a:t>
            </a:r>
            <a:r>
              <a:rPr lang="ru-RU" sz="4800" i="1" dirty="0" smtClean="0"/>
              <a:t> музей – </a:t>
            </a:r>
            <a:r>
              <a:rPr lang="ru-RU" sz="4800" i="1" dirty="0" err="1" smtClean="0"/>
              <a:t>заповідник</a:t>
            </a:r>
            <a:r>
              <a:rPr lang="ru-RU" sz="4800" i="1" dirty="0" smtClean="0"/>
              <a:t>  </a:t>
            </a:r>
            <a:r>
              <a:rPr lang="ru-RU" sz="4800" i="1" dirty="0" err="1" smtClean="0"/>
              <a:t>українського</a:t>
            </a:r>
            <a:r>
              <a:rPr lang="ru-RU" sz="4800" i="1" dirty="0" smtClean="0"/>
              <a:t> гончарства. 38164 </a:t>
            </a:r>
            <a:r>
              <a:rPr lang="ru-RU" sz="4800" i="1" dirty="0" err="1" smtClean="0"/>
              <a:t>Полтавська</a:t>
            </a:r>
            <a:r>
              <a:rPr lang="ru-RU" sz="4800" i="1" dirty="0" smtClean="0"/>
              <a:t> обл.,</a:t>
            </a:r>
            <a:r>
              <a:rPr lang="ru-RU" sz="4800" b="1" i="1" dirty="0" smtClean="0"/>
              <a:t> </a:t>
            </a:r>
            <a:r>
              <a:rPr lang="ru-RU" sz="4800" i="1" dirty="0" err="1" smtClean="0"/>
              <a:t>Зiнкiвський</a:t>
            </a:r>
            <a:r>
              <a:rPr lang="ru-RU" sz="4800" i="1" dirty="0" smtClean="0"/>
              <a:t> район, </a:t>
            </a:r>
            <a:r>
              <a:rPr lang="ru-RU" sz="4800" i="1" dirty="0" err="1" smtClean="0"/>
              <a:t>смт</a:t>
            </a:r>
            <a:r>
              <a:rPr lang="ru-RU" sz="4800" i="1" dirty="0" smtClean="0"/>
              <a:t>. </a:t>
            </a:r>
            <a:r>
              <a:rPr lang="ru-RU" sz="4800" i="1" dirty="0" err="1" smtClean="0"/>
              <a:t>Опiшня,вул</a:t>
            </a:r>
            <a:r>
              <a:rPr lang="ru-RU" sz="4800" i="1" dirty="0" smtClean="0"/>
              <a:t>. </a:t>
            </a:r>
            <a:r>
              <a:rPr lang="ru-RU" sz="4800" i="1" dirty="0" err="1" smtClean="0"/>
              <a:t>Партизанська</a:t>
            </a:r>
            <a:r>
              <a:rPr lang="ru-RU" sz="4800" i="1" dirty="0" smtClean="0"/>
              <a:t>, 102]</a:t>
            </a:r>
            <a:endParaRPr lang="ru-RU" sz="4800" dirty="0" smtClean="0"/>
          </a:p>
          <a:p>
            <a:pPr fontAlgn="auto">
              <a:spcAft>
                <a:spcPts val="0"/>
              </a:spcAft>
              <a:buFont typeface="Arial" pitchFamily="34" charset="0"/>
              <a:buNone/>
              <a:defRPr/>
            </a:pPr>
            <a:r>
              <a:rPr lang="ru-RU" sz="4800" dirty="0" smtClean="0"/>
              <a:t> </a:t>
            </a:r>
            <a:r>
              <a:rPr lang="ru-RU" sz="4800" dirty="0" err="1" smtClean="0"/>
              <a:t>Іванченко</a:t>
            </a:r>
            <a:r>
              <a:rPr lang="ru-RU" sz="4800" dirty="0" smtClean="0"/>
              <a:t>, Н. </a:t>
            </a:r>
            <a:r>
              <a:rPr lang="ru-RU" sz="4800" dirty="0" err="1" smtClean="0"/>
              <a:t>Іржаве</a:t>
            </a:r>
            <a:r>
              <a:rPr lang="ru-RU" sz="4800" dirty="0" smtClean="0"/>
              <a:t> </a:t>
            </a:r>
            <a:r>
              <a:rPr lang="ru-RU" sz="4800" dirty="0" err="1" smtClean="0"/>
              <a:t>обличчя</a:t>
            </a:r>
            <a:r>
              <a:rPr lang="ru-RU" sz="4800" dirty="0" smtClean="0"/>
              <a:t> </a:t>
            </a:r>
            <a:r>
              <a:rPr lang="ru-RU" sz="4800" dirty="0" err="1" smtClean="0"/>
              <a:t>війни</a:t>
            </a:r>
            <a:r>
              <a:rPr lang="ru-RU" sz="4800" dirty="0" smtClean="0"/>
              <a:t> – </a:t>
            </a:r>
            <a:r>
              <a:rPr lang="ru-RU" sz="4800" b="1" dirty="0" smtClean="0"/>
              <a:t>Музей </a:t>
            </a:r>
            <a:r>
              <a:rPr lang="ru-RU" sz="4800" b="1" dirty="0" err="1" smtClean="0"/>
              <a:t>слідопитів</a:t>
            </a:r>
            <a:r>
              <a:rPr lang="ru-RU" sz="4800" dirty="0" smtClean="0"/>
              <a:t> // </a:t>
            </a:r>
            <a:r>
              <a:rPr lang="ru-RU" sz="4800" dirty="0" err="1" smtClean="0"/>
              <a:t>Музеї</a:t>
            </a:r>
            <a:r>
              <a:rPr lang="ru-RU" sz="4800" dirty="0" smtClean="0"/>
              <a:t> </a:t>
            </a:r>
            <a:r>
              <a:rPr lang="ru-RU" sz="4800" dirty="0" err="1" smtClean="0"/>
              <a:t>України</a:t>
            </a:r>
            <a:r>
              <a:rPr lang="ru-RU" sz="4800" dirty="0" smtClean="0"/>
              <a:t>. – 2009. - № 3.- С. 18-19.</a:t>
            </a:r>
          </a:p>
          <a:p>
            <a:pPr fontAlgn="auto">
              <a:spcAft>
                <a:spcPts val="0"/>
              </a:spcAft>
              <a:buFont typeface="Arial" pitchFamily="34" charset="0"/>
              <a:buChar char="•"/>
              <a:defRPr/>
            </a:pPr>
            <a:endParaRPr lang="ru-RU" sz="48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16386" name="Заголовок 1"/>
          <p:cNvSpPr>
            <a:spLocks noGrp="1"/>
          </p:cNvSpPr>
          <p:nvPr>
            <p:ph type="title"/>
          </p:nvPr>
        </p:nvSpPr>
        <p:spPr/>
        <p:txBody>
          <a:bodyPr/>
          <a:lstStyle/>
          <a:p>
            <a:endParaRPr lang="ru-RU" smtClean="0"/>
          </a:p>
        </p:txBody>
      </p:sp>
      <p:sp>
        <p:nvSpPr>
          <p:cNvPr id="4" name="Содержимое 3"/>
          <p:cNvSpPr>
            <a:spLocks noGrp="1"/>
          </p:cNvSpPr>
          <p:nvPr>
            <p:ph sz="half" idx="2"/>
          </p:nvPr>
        </p:nvSpPr>
        <p:spPr>
          <a:xfrm>
            <a:off x="4648200" y="1600200"/>
            <a:ext cx="4316413" cy="4525963"/>
          </a:xfrm>
        </p:spPr>
        <p:txBody>
          <a:bodyPr>
            <a:normAutofit/>
          </a:bodyPr>
          <a:lstStyle/>
          <a:p>
            <a:pPr marL="514350" indent="-514350">
              <a:lnSpc>
                <a:spcPct val="80000"/>
              </a:lnSpc>
              <a:buFont typeface="Arial" charset="0"/>
              <a:buNone/>
            </a:pPr>
            <a:r>
              <a:rPr lang="ru-RU" sz="2900" smtClean="0">
                <a:latin typeface="Arial" charset="0"/>
              </a:rPr>
              <a:t>     </a:t>
            </a:r>
            <a:r>
              <a:rPr lang="ru-RU" sz="2900" smtClean="0"/>
              <a:t>Микульчик Р., </a:t>
            </a:r>
            <a:r>
              <a:rPr lang="uk-UA" sz="2900" smtClean="0"/>
              <a:t>Слободян П. Словник-довідник термінології музеєзнавства та музейної справи.- К., 2011.-52с.</a:t>
            </a:r>
          </a:p>
          <a:p>
            <a:pPr marL="514350" indent="-514350">
              <a:lnSpc>
                <a:spcPct val="80000"/>
              </a:lnSpc>
              <a:buFont typeface="Arial" charset="0"/>
              <a:buNone/>
            </a:pPr>
            <a:r>
              <a:rPr lang="uk-UA" sz="1800" smtClean="0"/>
              <a:t>              В словнику розкрито значення багатьох термінів музеєзнавства та музейної справи. Це – своєрідний путівник, який представляє незвичайний світ музеїв. Всі терміни розміщено за алфавітом. Пояснення  надано дуже чітко, стисло, зрозуміло.</a:t>
            </a:r>
          </a:p>
          <a:p>
            <a:pPr marL="514350" indent="-514350">
              <a:lnSpc>
                <a:spcPct val="80000"/>
              </a:lnSpc>
            </a:pPr>
            <a:endParaRPr lang="ru-RU" sz="2200" smtClean="0"/>
          </a:p>
        </p:txBody>
      </p:sp>
      <p:pic>
        <p:nvPicPr>
          <p:cNvPr id="16388" name="Picture 2"/>
          <p:cNvPicPr>
            <a:picLocks noGrp="1" noChangeAspect="1" noChangeArrowheads="1"/>
          </p:cNvPicPr>
          <p:nvPr>
            <p:ph sz="half" idx="1"/>
          </p:nvPr>
        </p:nvPicPr>
        <p:blipFill>
          <a:blip r:embed="rId2"/>
          <a:srcRect/>
          <a:stretch>
            <a:fillRect/>
          </a:stretch>
        </p:blipFill>
        <p:spPr>
          <a:xfrm>
            <a:off x="395288" y="1628775"/>
            <a:ext cx="4105275" cy="4968875"/>
          </a:xfrm>
        </p:spPr>
      </p:pic>
      <p:pic>
        <p:nvPicPr>
          <p:cNvPr id="16389" name="Picture 5"/>
          <p:cNvPicPr>
            <a:picLocks noChangeAspect="1" noChangeArrowheads="1" noCrop="1"/>
          </p:cNvPicPr>
          <p:nvPr/>
        </p:nvPicPr>
        <p:blipFill>
          <a:blip r:embed="rId3"/>
          <a:srcRect/>
          <a:stretch>
            <a:fillRect/>
          </a:stretch>
        </p:blipFill>
        <p:spPr bwMode="auto">
          <a:xfrm>
            <a:off x="395288" y="188913"/>
            <a:ext cx="8353425" cy="1368425"/>
          </a:xfrm>
          <a:prstGeom prst="rect">
            <a:avLst/>
          </a:prstGeom>
          <a:noFill/>
          <a:ln w="9525">
            <a:noFill/>
            <a:miter lim="800000"/>
            <a:headEnd/>
            <a:tailEnd/>
          </a:ln>
        </p:spPr>
      </p:pic>
      <p:pic>
        <p:nvPicPr>
          <p:cNvPr id="16390" name="Picture 8"/>
          <p:cNvPicPr>
            <a:picLocks noChangeAspect="1" noChangeArrowheads="1"/>
          </p:cNvPicPr>
          <p:nvPr/>
        </p:nvPicPr>
        <p:blipFill>
          <a:blip r:embed="rId4"/>
          <a:srcRect/>
          <a:stretch>
            <a:fillRect/>
          </a:stretch>
        </p:blipFill>
        <p:spPr bwMode="auto">
          <a:xfrm>
            <a:off x="4716463" y="5589588"/>
            <a:ext cx="4176712" cy="1152525"/>
          </a:xfrm>
          <a:prstGeom prst="rect">
            <a:avLst/>
          </a:prstGeom>
          <a:noFill/>
          <a:ln w="9525">
            <a:noFill/>
            <a:miter lim="800000"/>
            <a:headEnd/>
            <a:tailEnd/>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normAutofit/>
          </a:bodyPr>
          <a:lstStyle/>
          <a:p>
            <a:r>
              <a:rPr lang="ru-RU" sz="4000" smtClean="0"/>
              <a:t>Б</a:t>
            </a:r>
            <a:r>
              <a:rPr lang="uk-UA" sz="4000" smtClean="0"/>
              <a:t>ібліографічний список літератури </a:t>
            </a:r>
            <a:br>
              <a:rPr lang="uk-UA" sz="4000" smtClean="0"/>
            </a:br>
            <a:r>
              <a:rPr lang="uk-UA" sz="4000" smtClean="0"/>
              <a:t>“Незвичайні музеї України”</a:t>
            </a:r>
            <a:endParaRPr lang="ru-RU" sz="4000" smtClean="0"/>
          </a:p>
        </p:txBody>
      </p:sp>
      <p:sp>
        <p:nvSpPr>
          <p:cNvPr id="53251" name="Содержимое 4"/>
          <p:cNvSpPr>
            <a:spLocks noGrp="1"/>
          </p:cNvSpPr>
          <p:nvPr>
            <p:ph sz="half" idx="1"/>
          </p:nvPr>
        </p:nvSpPr>
        <p:spPr/>
        <p:txBody>
          <a:bodyPr/>
          <a:lstStyle/>
          <a:p>
            <a:r>
              <a:rPr lang="ru-RU" sz="1100" i="1" smtClean="0"/>
              <a:t>[Київська обл., Вишгородський р-н, с. Нові Петрівці </a:t>
            </a:r>
            <a:endParaRPr lang="ru-RU" sz="1100" smtClean="0"/>
          </a:p>
          <a:p>
            <a:r>
              <a:rPr lang="ru-RU" sz="1100" b="1" i="1" u="sng" smtClean="0">
                <a:hlinkClick r:id="rId2"/>
              </a:rPr>
              <a:t>http://sledopit.do.am/</a:t>
            </a:r>
            <a:r>
              <a:rPr lang="ru-RU" sz="1100" b="1" i="1" smtClean="0"/>
              <a:t>]</a:t>
            </a:r>
            <a:endParaRPr lang="ru-RU" sz="1100" smtClean="0"/>
          </a:p>
          <a:p>
            <a:pPr>
              <a:buFont typeface="Arial" charset="0"/>
              <a:buNone/>
            </a:pPr>
            <a:r>
              <a:rPr lang="ru-RU" sz="1100" smtClean="0"/>
              <a:t>Іванченко, Н. </a:t>
            </a:r>
            <a:r>
              <a:rPr lang="ru-RU" sz="1100" b="1" smtClean="0"/>
              <a:t>Музей іграшки</a:t>
            </a:r>
            <a:r>
              <a:rPr lang="ru-RU" sz="1100" smtClean="0"/>
              <a:t> / Наталка Іванченко // Музеї України. – 2006. - № 6. – С. 18-21.</a:t>
            </a:r>
            <a:r>
              <a:rPr lang="ru-RU" sz="1100" i="1" smtClean="0"/>
              <a:t>[фонд музею – 100 тисяч експонатів.  м. Київ, Кловський узвіз, 8]</a:t>
            </a:r>
            <a:endParaRPr lang="ru-RU" sz="1100" smtClean="0"/>
          </a:p>
          <a:p>
            <a:pPr>
              <a:buFont typeface="Arial" charset="0"/>
              <a:buNone/>
            </a:pPr>
            <a:r>
              <a:rPr lang="ru-RU" sz="1100" smtClean="0"/>
              <a:t>История </a:t>
            </a:r>
            <a:r>
              <a:rPr lang="ru-RU" sz="1100" b="1" smtClean="0"/>
              <a:t>музея «Поляна сказок»</a:t>
            </a:r>
            <a:r>
              <a:rPr lang="ru-RU" sz="1100" smtClean="0"/>
              <a:t> // Музеї України. – 2007. - № 6. – С. 24-27. </a:t>
            </a:r>
            <a:r>
              <a:rPr lang="ru-RU" sz="1100" i="1" smtClean="0"/>
              <a:t>[унікальний </a:t>
            </a:r>
            <a:r>
              <a:rPr lang="ru-RU" sz="1100" b="1" i="1" smtClean="0"/>
              <a:t>музей скульптур</a:t>
            </a:r>
            <a:r>
              <a:rPr lang="ru-RU" sz="1100" i="1" smtClean="0"/>
              <a:t> на казкові теми під відкритим небом єдиний в Україні, на рік його відвідують  близько 150 тис. чол. 98600 м. Ялта, смт. Виноградне]</a:t>
            </a:r>
            <a:endParaRPr lang="ru-RU" sz="1100" smtClean="0"/>
          </a:p>
          <a:p>
            <a:pPr>
              <a:buFont typeface="Arial" charset="0"/>
              <a:buNone/>
            </a:pPr>
            <a:r>
              <a:rPr lang="ru-RU" sz="1100" smtClean="0"/>
              <a:t>Історія </a:t>
            </a:r>
            <a:r>
              <a:rPr lang="ru-RU" sz="1100" b="1" smtClean="0"/>
              <a:t>тюрми «на Лонцького»</a:t>
            </a:r>
            <a:r>
              <a:rPr lang="ru-RU" sz="1100" smtClean="0"/>
              <a:t> // Музеї України. – 2009. - № 3. – С. 10.</a:t>
            </a:r>
          </a:p>
          <a:p>
            <a:r>
              <a:rPr lang="ru-RU" sz="1100" i="1" smtClean="0"/>
              <a:t> [</a:t>
            </a:r>
            <a:r>
              <a:rPr lang="ru-RU" sz="1100" b="1" i="1" smtClean="0"/>
              <a:t>музей-тюрма</a:t>
            </a:r>
            <a:r>
              <a:rPr lang="ru-RU" sz="1100" i="1" smtClean="0"/>
              <a:t>  розповідає про сумну славу політичної  тюрми, лунає «усна історія» - спогади колишніх в’язнів. м. Львів]</a:t>
            </a:r>
            <a:endParaRPr lang="ru-RU" sz="1100" smtClean="0"/>
          </a:p>
          <a:p>
            <a:pPr>
              <a:buFont typeface="Arial" charset="0"/>
              <a:buNone/>
            </a:pPr>
            <a:r>
              <a:rPr lang="ru-RU" sz="1100" smtClean="0"/>
              <a:t> Каднічанський, Д. Скансени України / Д. Каднічанський // Краєзнавство. Географія. Туризм. – 2010. - № 16. – С. 3-8.</a:t>
            </a:r>
          </a:p>
          <a:p>
            <a:r>
              <a:rPr lang="ru-RU" sz="1100" i="1" smtClean="0"/>
              <a:t>[скансени – </a:t>
            </a:r>
            <a:r>
              <a:rPr lang="ru-RU" sz="1100" b="1" i="1" smtClean="0"/>
              <a:t>музеї просто неба</a:t>
            </a:r>
            <a:r>
              <a:rPr lang="ru-RU" sz="1100" i="1" smtClean="0"/>
              <a:t>, в Україні існує чотирнадцять великих скансенів, в яких зберігається 600 пам’яток народного будівництва, оригінальний скансен-монастир]</a:t>
            </a:r>
            <a:endParaRPr lang="ru-RU" sz="1100" smtClean="0"/>
          </a:p>
          <a:p>
            <a:pPr>
              <a:buFont typeface="Arial" charset="0"/>
              <a:buNone/>
            </a:pPr>
            <a:r>
              <a:rPr lang="ru-RU" sz="1100" i="1" smtClean="0"/>
              <a:t> </a:t>
            </a:r>
            <a:r>
              <a:rPr lang="ru-RU" sz="1100" smtClean="0"/>
              <a:t>Коваленко, О. Єдиний у світі </a:t>
            </a:r>
            <a:r>
              <a:rPr lang="ru-RU" sz="1100" b="1" smtClean="0"/>
              <a:t>музей однієї книги </a:t>
            </a:r>
            <a:r>
              <a:rPr lang="ru-RU" sz="1100" smtClean="0"/>
              <a:t>- в Черкасах / Олена Коваленко // Друг читача. – 2009. - № 22. – С. 3.</a:t>
            </a:r>
          </a:p>
        </p:txBody>
      </p:sp>
      <p:sp>
        <p:nvSpPr>
          <p:cNvPr id="53252" name="Содержимое 5"/>
          <p:cNvSpPr>
            <a:spLocks noGrp="1"/>
          </p:cNvSpPr>
          <p:nvPr>
            <p:ph sz="half" idx="2"/>
          </p:nvPr>
        </p:nvSpPr>
        <p:spPr/>
        <p:txBody>
          <a:bodyPr/>
          <a:lstStyle/>
          <a:p>
            <a:pPr>
              <a:buFont typeface="Arial" charset="0"/>
              <a:buNone/>
            </a:pPr>
            <a:r>
              <a:rPr lang="ru-RU" sz="1100" smtClean="0"/>
              <a:t> Кохан, В. Культурно-історичні пам’ятки </a:t>
            </a:r>
            <a:r>
              <a:rPr lang="ru-RU" sz="1100" b="1" smtClean="0"/>
              <a:t>Опішного</a:t>
            </a:r>
            <a:r>
              <a:rPr lang="ru-RU" sz="1100" smtClean="0"/>
              <a:t> : один із найцікавіших туристичних регіонів Полтавщини, що отримало світове визнання, як столиця українського гончарства  // Музеї України. – 2007. - № 2-3. – С. 33. </a:t>
            </a:r>
            <a:r>
              <a:rPr lang="ru-RU" sz="1100" i="1" smtClean="0"/>
              <a:t>[Національний музей – заповідник  українського гончарства. 38164 Полтавська обл.,</a:t>
            </a:r>
            <a:r>
              <a:rPr lang="ru-RU" sz="1100" b="1" i="1" smtClean="0"/>
              <a:t> </a:t>
            </a:r>
            <a:r>
              <a:rPr lang="ru-RU" sz="1100" i="1" smtClean="0"/>
              <a:t>Зiнкiвський район, смт. Опiшня, вул. Партизанська, 102]</a:t>
            </a:r>
            <a:endParaRPr lang="ru-RU" sz="1100" smtClean="0"/>
          </a:p>
          <a:p>
            <a:pPr>
              <a:buFont typeface="Arial" charset="0"/>
              <a:buNone/>
            </a:pPr>
            <a:r>
              <a:rPr lang="ru-RU" sz="1100" smtClean="0"/>
              <a:t>Курінний, В. Парад презентів : у </a:t>
            </a:r>
            <a:r>
              <a:rPr lang="ru-RU" sz="1100" b="1" smtClean="0"/>
              <a:t>Музеї подарунків мера</a:t>
            </a:r>
            <a:r>
              <a:rPr lang="ru-RU" sz="1100" smtClean="0"/>
              <a:t> організовано безплатні екскурсії  // Хрещатик. – 2010. - 9 лют. – С. 1.</a:t>
            </a:r>
            <a:r>
              <a:rPr lang="ru-RU" sz="1100" i="1" smtClean="0"/>
              <a:t> [Київ, вул. Хрещатик, 36] </a:t>
            </a:r>
            <a:endParaRPr lang="ru-RU" sz="1100" smtClean="0"/>
          </a:p>
          <a:p>
            <a:pPr>
              <a:buFont typeface="Arial" charset="0"/>
              <a:buNone/>
            </a:pPr>
            <a:r>
              <a:rPr lang="ru-RU" sz="1100" smtClean="0"/>
              <a:t> Львовски, М. Единственный в мире - наш </a:t>
            </a:r>
            <a:r>
              <a:rPr lang="ru-RU" sz="1100" b="1" smtClean="0"/>
              <a:t>музей домовых</a:t>
            </a:r>
            <a:r>
              <a:rPr lang="ru-RU" sz="1100" smtClean="0"/>
              <a:t> : мастера  собрали в Крыму под одной крышей более 100 духов, вырезанных из дерева // Сегодня. – 2010. - 28 янв. </a:t>
            </a:r>
          </a:p>
          <a:p>
            <a:pPr>
              <a:buFont typeface="Arial" charset="0"/>
              <a:buNone/>
            </a:pPr>
            <a:r>
              <a:rPr lang="ru-RU" sz="1100" smtClean="0"/>
              <a:t> Марусин, Т. Колишня </a:t>
            </a:r>
            <a:r>
              <a:rPr lang="ru-RU" sz="1100" b="1" smtClean="0"/>
              <a:t>резиденція буковинських митрополитів</a:t>
            </a:r>
            <a:r>
              <a:rPr lang="ru-RU" sz="1100" smtClean="0"/>
              <a:t> - пам’ятка архітектури світового значення  / Т. Марусин // Історія України. – 2008. - № 5. – С. 12. </a:t>
            </a:r>
            <a:r>
              <a:rPr lang="ru-RU" sz="1100" i="1" smtClean="0"/>
              <a:t>[58012, Україна, м. Чернівці, вул. Коцюбинського, 2</a:t>
            </a:r>
            <a:r>
              <a:rPr lang="ru-RU" sz="1100" b="1" i="1" smtClean="0"/>
              <a:t>, </a:t>
            </a:r>
            <a:r>
              <a:rPr lang="ru-RU" sz="1100" b="1" i="1" u="sng" smtClean="0">
                <a:hlinkClick r:id="rId3"/>
              </a:rPr>
              <a:t>http://www.castles.com.ua/rez.html</a:t>
            </a:r>
            <a:r>
              <a:rPr lang="ru-RU" sz="1100" i="1" u="sng" smtClean="0">
                <a:hlinkClick r:id="rId3"/>
              </a:rPr>
              <a:t> </a:t>
            </a:r>
            <a:r>
              <a:rPr lang="ru-RU" sz="1100" u="sng" smtClean="0">
                <a:hlinkClick r:id="rId3"/>
              </a:rPr>
              <a:t> </a:t>
            </a:r>
            <a:r>
              <a:rPr lang="ru-RU" sz="1100" i="1" smtClean="0"/>
              <a:t> </a:t>
            </a:r>
            <a:endParaRPr lang="ru-RU" sz="1100" smtClean="0"/>
          </a:p>
          <a:p>
            <a:pPr>
              <a:buFont typeface="Arial" charset="0"/>
              <a:buNone/>
            </a:pPr>
            <a:r>
              <a:rPr lang="ru-RU" sz="1100" smtClean="0"/>
              <a:t> </a:t>
            </a:r>
            <a:r>
              <a:rPr lang="ru-RU" sz="1100" b="1" smtClean="0"/>
              <a:t>Музей екології гір</a:t>
            </a:r>
            <a:r>
              <a:rPr lang="ru-RU" sz="1100" smtClean="0"/>
              <a:t> та історії природокористування в Українських Карпатах // Музеї України. – 2005. - № 2. – С. 21.</a:t>
            </a:r>
            <a:r>
              <a:rPr lang="ru-RU" sz="1100" i="1" smtClean="0"/>
              <a:t>[єдиний в Україні музейний комплекс представляє фрагмент перших незайманих лісів, імітує інтер’єр карстової печери. 90600 м. Рахів, вул. Красне Плесо,77 тел.(03132) 2-21-93 e-mail: cbr@rakhiv.ukrtel.net]</a:t>
            </a:r>
            <a:r>
              <a:rPr lang="ru-RU" sz="1100" b="1" smtClean="0"/>
              <a:t> </a:t>
            </a:r>
            <a:endParaRPr lang="ru-RU" sz="1100" smtClean="0"/>
          </a:p>
          <a:p>
            <a:pPr>
              <a:buFont typeface="Arial" charset="0"/>
              <a:buNone/>
            </a:pPr>
            <a:r>
              <a:rPr lang="ru-RU" sz="1100" smtClean="0"/>
              <a:t> </a:t>
            </a:r>
          </a:p>
          <a:p>
            <a:endParaRPr lang="ru-RU" sz="1100" smtClean="0"/>
          </a:p>
        </p:txBody>
      </p:sp>
      <p:pic>
        <p:nvPicPr>
          <p:cNvPr id="53253" name="Picture 10"/>
          <p:cNvPicPr>
            <a:picLocks noChangeAspect="1" noChangeArrowheads="1" noCrop="1"/>
          </p:cNvPicPr>
          <p:nvPr/>
        </p:nvPicPr>
        <p:blipFill>
          <a:blip r:embed="rId4"/>
          <a:srcRect/>
          <a:stretch>
            <a:fillRect/>
          </a:stretch>
        </p:blipFill>
        <p:spPr bwMode="auto">
          <a:xfrm>
            <a:off x="468313" y="5949950"/>
            <a:ext cx="3810000" cy="704850"/>
          </a:xfrm>
          <a:prstGeom prst="rect">
            <a:avLst/>
          </a:prstGeom>
          <a:noFill/>
          <a:ln w="9525">
            <a:noFill/>
            <a:miter lim="800000"/>
            <a:headEnd/>
            <a:tailEnd/>
          </a:ln>
        </p:spPr>
      </p:pic>
      <p:pic>
        <p:nvPicPr>
          <p:cNvPr id="53254" name="Picture 10"/>
          <p:cNvPicPr>
            <a:picLocks noChangeAspect="1" noChangeArrowheads="1" noCrop="1"/>
          </p:cNvPicPr>
          <p:nvPr/>
        </p:nvPicPr>
        <p:blipFill>
          <a:blip r:embed="rId4"/>
          <a:srcRect/>
          <a:stretch>
            <a:fillRect/>
          </a:stretch>
        </p:blipFill>
        <p:spPr bwMode="auto">
          <a:xfrm>
            <a:off x="4859338" y="5949950"/>
            <a:ext cx="3810000" cy="704850"/>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4000" smtClean="0"/>
              <a:t>Б</a:t>
            </a:r>
            <a:r>
              <a:rPr lang="uk-UA" sz="4000" smtClean="0"/>
              <a:t>ібліографічний список літератури </a:t>
            </a:r>
            <a:br>
              <a:rPr lang="uk-UA" sz="4000" smtClean="0"/>
            </a:br>
            <a:r>
              <a:rPr lang="uk-UA" sz="4000" smtClean="0"/>
              <a:t>“Незвичайні музеї України”</a:t>
            </a:r>
            <a:endParaRPr lang="ru-RU" sz="4000" smtClean="0"/>
          </a:p>
        </p:txBody>
      </p:sp>
      <p:sp>
        <p:nvSpPr>
          <p:cNvPr id="54274" name="Содержимое 2"/>
          <p:cNvSpPr>
            <a:spLocks noGrp="1"/>
          </p:cNvSpPr>
          <p:nvPr>
            <p:ph sz="half" idx="1"/>
          </p:nvPr>
        </p:nvSpPr>
        <p:spPr/>
        <p:txBody>
          <a:bodyPr/>
          <a:lstStyle/>
          <a:p>
            <a:pPr>
              <a:buFont typeface="Arial" charset="0"/>
              <a:buNone/>
            </a:pPr>
            <a:r>
              <a:rPr lang="ru-RU" sz="1100" i="1" smtClean="0"/>
              <a:t> </a:t>
            </a:r>
            <a:r>
              <a:rPr lang="ru-RU" sz="1100" b="1" smtClean="0"/>
              <a:t>Музей</a:t>
            </a:r>
            <a:r>
              <a:rPr lang="ru-RU" sz="1100" smtClean="0"/>
              <a:t> </a:t>
            </a:r>
            <a:r>
              <a:rPr lang="ru-RU" sz="1100" b="1" smtClean="0"/>
              <a:t>булатної зброї</a:t>
            </a:r>
            <a:r>
              <a:rPr lang="ru-RU" sz="1100" smtClean="0"/>
              <a:t> - єдиний у світі! // Музеї України. – 2010. - № 2. – С. 40</a:t>
            </a:r>
          </a:p>
          <a:p>
            <a:r>
              <a:rPr lang="ru-RU" sz="1100" i="1" smtClean="0"/>
              <a:t>	[упродовж останніх століть зброярі багатьох країн намагалися розгадати таємницю булату, і навіть втілити її в метал. Однак, українська версія булату найбільш наближена до давньоіндійського прототипу]</a:t>
            </a:r>
            <a:endParaRPr lang="ru-RU" sz="1100" smtClean="0"/>
          </a:p>
          <a:p>
            <a:pPr>
              <a:buFont typeface="Arial" charset="0"/>
              <a:buNone/>
            </a:pPr>
            <a:r>
              <a:rPr lang="ru-RU" sz="1100" b="1" i="1" smtClean="0"/>
              <a:t> </a:t>
            </a:r>
            <a:r>
              <a:rPr lang="ru-RU" sz="1100" b="1" smtClean="0"/>
              <a:t>Музей дерев’яних церков</a:t>
            </a:r>
            <a:r>
              <a:rPr lang="ru-RU" sz="1100" smtClean="0"/>
              <a:t> відкрито  на Закарпатті // Музеї України. – 2008. - № 1. – С. 29.</a:t>
            </a:r>
          </a:p>
          <a:p>
            <a:r>
              <a:rPr lang="ru-RU" sz="1100" i="1" smtClean="0"/>
              <a:t>[в музеї оселилися макети уже зниклих храмів і дзвіниць, стиль яких «верховинське бароко».</a:t>
            </a:r>
            <a:endParaRPr lang="ru-RU" sz="1100" smtClean="0"/>
          </a:p>
          <a:p>
            <a:r>
              <a:rPr lang="ru-RU" sz="1100" i="1" smtClean="0"/>
              <a:t> Міжгірський р-н., с. Пилипець]</a:t>
            </a:r>
            <a:endParaRPr lang="ru-RU" sz="1100" smtClean="0"/>
          </a:p>
          <a:p>
            <a:pPr>
              <a:buFont typeface="Arial" charset="0"/>
              <a:buNone/>
            </a:pPr>
            <a:r>
              <a:rPr lang="ru-RU" sz="1100" i="1" smtClean="0"/>
              <a:t> </a:t>
            </a:r>
            <a:r>
              <a:rPr lang="ru-RU" sz="1100" b="1" smtClean="0"/>
              <a:t>Музей миру</a:t>
            </a:r>
            <a:r>
              <a:rPr lang="ru-RU" sz="1100" smtClean="0"/>
              <a:t> // Музеї України. – 2005. - № 1. – С. 15. </a:t>
            </a:r>
          </a:p>
          <a:p>
            <a:r>
              <a:rPr lang="ru-RU" sz="1100" i="1" smtClean="0"/>
              <a:t>[один з небагатьох музеїв такого спрямування на планеті. </a:t>
            </a:r>
            <a:r>
              <a:rPr lang="ru-RU" sz="1100" smtClean="0"/>
              <a:t> </a:t>
            </a:r>
            <a:r>
              <a:rPr lang="ru-RU" sz="1100" i="1" smtClean="0"/>
              <a:t>28000 м. Олександрія, вул.50-рокiв Жовтня, 14]</a:t>
            </a:r>
            <a:endParaRPr lang="ru-RU" sz="1100" smtClean="0"/>
          </a:p>
          <a:p>
            <a:pPr>
              <a:buFont typeface="Arial" charset="0"/>
              <a:buNone/>
            </a:pPr>
            <a:r>
              <a:rPr lang="ru-RU" sz="1100" smtClean="0"/>
              <a:t> </a:t>
            </a:r>
            <a:r>
              <a:rPr lang="ru-RU" sz="1100" b="1" smtClean="0"/>
              <a:t>Музей "Кобзаря"</a:t>
            </a:r>
            <a:r>
              <a:rPr lang="ru-RU" sz="1100" smtClean="0"/>
              <a:t> Т. Г. Шевченка // Музеї України. – 2005. - № 3. – С. 48-52.</a:t>
            </a:r>
          </a:p>
          <a:p>
            <a:r>
              <a:rPr lang="ru-RU" sz="1100" i="1" smtClean="0"/>
              <a:t>[у фонді </a:t>
            </a:r>
            <a:r>
              <a:rPr lang="ru-RU" sz="1100" b="1" i="1" smtClean="0"/>
              <a:t>музею однієї книги</a:t>
            </a:r>
            <a:r>
              <a:rPr lang="ru-RU" sz="1100" i="1" smtClean="0"/>
              <a:t> – унікальна книга – «Кобзар» 1840 р., якої не мав навіть автор]</a:t>
            </a:r>
            <a:endParaRPr lang="ru-RU" sz="1100" smtClean="0"/>
          </a:p>
          <a:p>
            <a:pPr>
              <a:buFont typeface="Arial" charset="0"/>
              <a:buNone/>
            </a:pPr>
            <a:r>
              <a:rPr lang="ru-RU" sz="1100" b="1" smtClean="0"/>
              <a:t>Музей козацької страви</a:t>
            </a:r>
            <a:r>
              <a:rPr lang="ru-RU" sz="1100" smtClean="0"/>
              <a:t> // Музеї України. – 2010. - № 2. – С. 26-28.</a:t>
            </a:r>
          </a:p>
          <a:p>
            <a:r>
              <a:rPr lang="ru-RU" sz="1100" i="1" smtClean="0"/>
              <a:t>[музей козацької страви – нетрадиційний гротесковий погляд на музейну концепцію, експонати – реальні козацькі страви, що існують «тут-і-зараз». Національний iсторико-етнографічний заповідник "Переяслав"</a:t>
            </a:r>
            <a:endParaRPr lang="ru-RU" sz="1100" smtClean="0"/>
          </a:p>
          <a:p>
            <a:r>
              <a:rPr lang="ru-RU" sz="1100" i="1" smtClean="0"/>
              <a:t>.08400 м. Переяслав-Хмельницький, вул. Шевченка, 8</a:t>
            </a:r>
            <a:endParaRPr lang="ru-RU" sz="1100" smtClean="0"/>
          </a:p>
          <a:p>
            <a:r>
              <a:rPr lang="ru-RU" sz="1100" i="1" smtClean="0"/>
              <a:t>(04567)5-41-03</a:t>
            </a:r>
            <a:r>
              <a:rPr lang="ru-RU" sz="1100" smtClean="0"/>
              <a:t> </a:t>
            </a:r>
            <a:r>
              <a:rPr lang="ru-RU" sz="1100" b="1" i="1" u="sng" smtClean="0">
                <a:hlinkClick r:id="rId2"/>
              </a:rPr>
              <a:t>http://pereyslav.at.ua/</a:t>
            </a:r>
            <a:r>
              <a:rPr lang="ru-RU" sz="1100" i="1" smtClean="0"/>
              <a:t>] </a:t>
            </a:r>
            <a:endParaRPr lang="ru-RU" sz="1100" smtClean="0"/>
          </a:p>
          <a:p>
            <a:endParaRPr lang="ru-RU" sz="1100" smtClean="0"/>
          </a:p>
        </p:txBody>
      </p:sp>
      <p:sp>
        <p:nvSpPr>
          <p:cNvPr id="4" name="Содержимое 3"/>
          <p:cNvSpPr>
            <a:spLocks noGrp="1"/>
          </p:cNvSpPr>
          <p:nvPr>
            <p:ph sz="half" idx="2"/>
          </p:nvPr>
        </p:nvSpPr>
        <p:spPr/>
        <p:txBody>
          <a:bodyPr rtlCol="0">
            <a:normAutofit fontScale="25000" lnSpcReduction="20000"/>
          </a:bodyPr>
          <a:lstStyle/>
          <a:p>
            <a:pPr>
              <a:spcAft>
                <a:spcPts val="0"/>
              </a:spcAft>
              <a:buFont typeface="Arial" pitchFamily="34" charset="0"/>
              <a:buNone/>
              <a:defRPr/>
            </a:pPr>
            <a:r>
              <a:rPr lang="ru-RU" sz="4400" b="1" dirty="0" smtClean="0"/>
              <a:t>Музей </a:t>
            </a:r>
            <a:r>
              <a:rPr lang="ru-RU" sz="4400" b="1" dirty="0" err="1" smtClean="0"/>
              <a:t>лікарських</a:t>
            </a:r>
            <a:r>
              <a:rPr lang="ru-RU" sz="4400" b="1" dirty="0" smtClean="0"/>
              <a:t> </a:t>
            </a:r>
            <a:r>
              <a:rPr lang="ru-RU" sz="4400" b="1" dirty="0" err="1" smtClean="0"/>
              <a:t>рослин</a:t>
            </a:r>
            <a:r>
              <a:rPr lang="ru-RU" sz="4400" dirty="0" smtClean="0"/>
              <a:t> // </a:t>
            </a:r>
            <a:r>
              <a:rPr lang="ru-RU" sz="4400" dirty="0" err="1" smtClean="0"/>
              <a:t>Музеї</a:t>
            </a:r>
            <a:r>
              <a:rPr lang="ru-RU" sz="4400" dirty="0" smtClean="0"/>
              <a:t> </a:t>
            </a:r>
            <a:r>
              <a:rPr lang="ru-RU" sz="4400" dirty="0" err="1" smtClean="0"/>
              <a:t>України</a:t>
            </a:r>
            <a:r>
              <a:rPr lang="ru-RU" sz="4400" dirty="0" smtClean="0"/>
              <a:t>. – 2005. - № 3. – С. 16.</a:t>
            </a:r>
            <a:r>
              <a:rPr lang="ru-RU" sz="4400" i="1" dirty="0" smtClean="0"/>
              <a:t>[у тепличному </a:t>
            </a:r>
            <a:r>
              <a:rPr lang="ru-RU" sz="4400" i="1" dirty="0" err="1" smtClean="0"/>
              <a:t>приміщенні</a:t>
            </a:r>
            <a:r>
              <a:rPr lang="ru-RU" sz="4400" i="1" dirty="0" smtClean="0"/>
              <a:t> </a:t>
            </a:r>
            <a:r>
              <a:rPr lang="ru-RU" sz="4400" i="1" dirty="0" err="1" smtClean="0"/>
              <a:t>під</a:t>
            </a:r>
            <a:r>
              <a:rPr lang="ru-RU" sz="4400" i="1" dirty="0" smtClean="0"/>
              <a:t> </a:t>
            </a:r>
            <a:r>
              <a:rPr lang="ru-RU" sz="4400" i="1" dirty="0" err="1" smtClean="0"/>
              <a:t>склом</a:t>
            </a:r>
            <a:r>
              <a:rPr lang="ru-RU" sz="4400" i="1" dirty="0" smtClean="0"/>
              <a:t> – куток знахарки, </a:t>
            </a:r>
            <a:r>
              <a:rPr lang="ru-RU" sz="4400" i="1" dirty="0" err="1" smtClean="0"/>
              <a:t>гербарій</a:t>
            </a:r>
            <a:r>
              <a:rPr lang="ru-RU" sz="4400" i="1" dirty="0" smtClean="0"/>
              <a:t>, в </a:t>
            </a:r>
            <a:r>
              <a:rPr lang="ru-RU" sz="4400" i="1" dirty="0" err="1" smtClean="0"/>
              <a:t>якому</a:t>
            </a:r>
            <a:r>
              <a:rPr lang="ru-RU" sz="4400" i="1" dirty="0" smtClean="0"/>
              <a:t> 100 </a:t>
            </a:r>
            <a:r>
              <a:rPr lang="ru-RU" sz="4400" i="1" dirty="0" err="1" smtClean="0"/>
              <a:t>видів</a:t>
            </a:r>
            <a:r>
              <a:rPr lang="ru-RU" sz="4400" i="1" dirty="0" smtClean="0"/>
              <a:t> </a:t>
            </a:r>
            <a:r>
              <a:rPr lang="ru-RU" sz="4400" i="1" dirty="0" err="1" smtClean="0"/>
              <a:t>рослин</a:t>
            </a:r>
            <a:r>
              <a:rPr lang="ru-RU" sz="4400" i="1" dirty="0" smtClean="0"/>
              <a:t> </a:t>
            </a:r>
            <a:r>
              <a:rPr lang="ru-RU" sz="4400" i="1" dirty="0" err="1" smtClean="0"/>
              <a:t>Середнього</a:t>
            </a:r>
            <a:r>
              <a:rPr lang="ru-RU" sz="4400" i="1" dirty="0" smtClean="0"/>
              <a:t> </a:t>
            </a:r>
            <a:r>
              <a:rPr lang="ru-RU" sz="4400" i="1" dirty="0" err="1" smtClean="0"/>
              <a:t>Придніпров’я</a:t>
            </a:r>
            <a:r>
              <a:rPr lang="ru-RU" sz="4400" i="1" dirty="0" smtClean="0"/>
              <a:t>. </a:t>
            </a:r>
            <a:r>
              <a:rPr lang="ru-RU" sz="4400" dirty="0" smtClean="0"/>
              <a:t> </a:t>
            </a:r>
            <a:r>
              <a:rPr lang="ru-RU" sz="4400" i="1" dirty="0" err="1" smtClean="0"/>
              <a:t>Національний</a:t>
            </a:r>
            <a:r>
              <a:rPr lang="ru-RU" sz="4400" i="1" dirty="0" smtClean="0"/>
              <a:t> </a:t>
            </a:r>
            <a:r>
              <a:rPr lang="ru-RU" sz="4400" i="1" dirty="0" err="1" smtClean="0"/>
              <a:t>iсторико-етнографічний</a:t>
            </a:r>
            <a:r>
              <a:rPr lang="ru-RU" sz="4400" i="1" dirty="0" smtClean="0"/>
              <a:t> </a:t>
            </a:r>
            <a:r>
              <a:rPr lang="ru-RU" sz="4400" i="1" dirty="0" err="1" smtClean="0"/>
              <a:t>заповідник</a:t>
            </a:r>
            <a:r>
              <a:rPr lang="ru-RU" sz="4400" i="1" dirty="0" smtClean="0"/>
              <a:t> "Переяслав".</a:t>
            </a:r>
            <a:endParaRPr lang="ru-RU" sz="4400" dirty="0" smtClean="0"/>
          </a:p>
          <a:p>
            <a:pPr fontAlgn="auto">
              <a:spcAft>
                <a:spcPts val="0"/>
              </a:spcAft>
              <a:buFont typeface="Arial" pitchFamily="34" charset="0"/>
              <a:buChar char="•"/>
              <a:defRPr/>
            </a:pPr>
            <a:r>
              <a:rPr lang="ru-RU" sz="4400" i="1" dirty="0" smtClean="0"/>
              <a:t>08400 м. </a:t>
            </a:r>
            <a:r>
              <a:rPr lang="ru-RU" sz="4400" i="1" dirty="0" err="1" smtClean="0"/>
              <a:t>Переяслав-Хмельницький</a:t>
            </a:r>
            <a:r>
              <a:rPr lang="ru-RU" sz="4400" i="1" dirty="0" smtClean="0"/>
              <a:t>, </a:t>
            </a:r>
            <a:r>
              <a:rPr lang="ru-RU" sz="4400" i="1" dirty="0" err="1" smtClean="0"/>
              <a:t>вул</a:t>
            </a:r>
            <a:r>
              <a:rPr lang="ru-RU" sz="4400" i="1" dirty="0" smtClean="0"/>
              <a:t>. </a:t>
            </a:r>
            <a:r>
              <a:rPr lang="ru-RU" sz="4400" i="1" dirty="0" err="1" smtClean="0"/>
              <a:t>Шевченка</a:t>
            </a:r>
            <a:r>
              <a:rPr lang="ru-RU" sz="4400" i="1" dirty="0" smtClean="0"/>
              <a:t>, 8</a:t>
            </a:r>
            <a:endParaRPr lang="ru-RU" sz="4400" dirty="0" smtClean="0"/>
          </a:p>
          <a:p>
            <a:pPr fontAlgn="auto">
              <a:spcAft>
                <a:spcPts val="0"/>
              </a:spcAft>
              <a:buFont typeface="Arial" pitchFamily="34" charset="0"/>
              <a:buChar char="•"/>
              <a:defRPr/>
            </a:pPr>
            <a:r>
              <a:rPr lang="ru-RU" sz="4400" i="1" dirty="0" smtClean="0"/>
              <a:t>(04567)5-41-03</a:t>
            </a:r>
            <a:r>
              <a:rPr lang="ru-RU" sz="4400" dirty="0" smtClean="0"/>
              <a:t>  </a:t>
            </a:r>
            <a:r>
              <a:rPr lang="ru-RU" sz="4400" i="1" dirty="0" smtClean="0"/>
              <a:t>http://pereyslav.at.ua</a:t>
            </a:r>
            <a:r>
              <a:rPr lang="ru-RU" sz="4400" dirty="0" smtClean="0"/>
              <a:t> (</a:t>
            </a:r>
            <a:r>
              <a:rPr lang="ru-RU" sz="4400" dirty="0" err="1" smtClean="0"/>
              <a:t>активне</a:t>
            </a:r>
            <a:r>
              <a:rPr lang="ru-RU" sz="4400" dirty="0" smtClean="0"/>
              <a:t> </a:t>
            </a:r>
            <a:r>
              <a:rPr lang="ru-RU" sz="4400" dirty="0" err="1" smtClean="0"/>
              <a:t>гіперпосилання</a:t>
            </a:r>
            <a:r>
              <a:rPr lang="ru-RU" sz="4400" dirty="0" smtClean="0"/>
              <a:t> див. п.29)</a:t>
            </a:r>
            <a:r>
              <a:rPr lang="ru-RU" sz="4400" i="1" dirty="0" smtClean="0"/>
              <a:t>]</a:t>
            </a:r>
            <a:endParaRPr lang="ru-RU" sz="4400" dirty="0" smtClean="0"/>
          </a:p>
          <a:p>
            <a:pPr fontAlgn="auto">
              <a:spcAft>
                <a:spcPts val="0"/>
              </a:spcAft>
              <a:buFont typeface="Arial" pitchFamily="34" charset="0"/>
              <a:buNone/>
              <a:defRPr/>
            </a:pPr>
            <a:r>
              <a:rPr lang="ru-RU" sz="4400" b="1" dirty="0" smtClean="0"/>
              <a:t>Музей </a:t>
            </a:r>
            <a:r>
              <a:rPr lang="ru-RU" sz="4400" b="1" dirty="0" err="1" smtClean="0"/>
              <a:t>обрядів</a:t>
            </a:r>
            <a:r>
              <a:rPr lang="ru-RU" sz="4400" dirty="0" smtClean="0"/>
              <a:t> // </a:t>
            </a:r>
            <a:r>
              <a:rPr lang="ru-RU" sz="4400" dirty="0" err="1" smtClean="0"/>
              <a:t>Музеї</a:t>
            </a:r>
            <a:r>
              <a:rPr lang="ru-RU" sz="4400" dirty="0" smtClean="0"/>
              <a:t> </a:t>
            </a:r>
            <a:r>
              <a:rPr lang="ru-RU" sz="4400" dirty="0" err="1" smtClean="0"/>
              <a:t>України</a:t>
            </a:r>
            <a:r>
              <a:rPr lang="ru-RU" sz="4400" dirty="0" smtClean="0"/>
              <a:t>. – 2005. - № 3. – С. 14.</a:t>
            </a:r>
          </a:p>
          <a:p>
            <a:pPr fontAlgn="auto">
              <a:spcAft>
                <a:spcPts val="0"/>
              </a:spcAft>
              <a:buFont typeface="Arial" pitchFamily="34" charset="0"/>
              <a:buChar char="•"/>
              <a:defRPr/>
            </a:pPr>
            <a:r>
              <a:rPr lang="ru-RU" sz="4400" i="1" dirty="0" smtClean="0"/>
              <a:t>[</a:t>
            </a:r>
            <a:r>
              <a:rPr lang="ru-RU" sz="4400" i="1" dirty="0" err="1" smtClean="0"/>
              <a:t>екскурсії</a:t>
            </a:r>
            <a:r>
              <a:rPr lang="ru-RU" sz="4400" i="1" dirty="0" smtClean="0"/>
              <a:t> – </a:t>
            </a:r>
            <a:r>
              <a:rPr lang="ru-RU" sz="4400" i="1" dirty="0" err="1" smtClean="0"/>
              <a:t>театральні</a:t>
            </a:r>
            <a:r>
              <a:rPr lang="ru-RU" sz="4400" i="1" dirty="0" smtClean="0"/>
              <a:t> </a:t>
            </a:r>
            <a:r>
              <a:rPr lang="ru-RU" sz="4400" i="1" dirty="0" err="1" smtClean="0"/>
              <a:t>дійства</a:t>
            </a:r>
            <a:r>
              <a:rPr lang="ru-RU" sz="4400" i="1" dirty="0" smtClean="0"/>
              <a:t> про обряди </a:t>
            </a:r>
            <a:r>
              <a:rPr lang="ru-RU" sz="4400" i="1" dirty="0" err="1" smtClean="0"/>
              <a:t>українського</a:t>
            </a:r>
            <a:r>
              <a:rPr lang="ru-RU" sz="4400" i="1" dirty="0" smtClean="0"/>
              <a:t>  народу.</a:t>
            </a:r>
            <a:endParaRPr lang="ru-RU" sz="4400" dirty="0" smtClean="0"/>
          </a:p>
          <a:p>
            <a:pPr fontAlgn="auto">
              <a:spcAft>
                <a:spcPts val="0"/>
              </a:spcAft>
              <a:buFont typeface="Arial" pitchFamily="34" charset="0"/>
              <a:buChar char="•"/>
              <a:defRPr/>
            </a:pPr>
            <a:r>
              <a:rPr lang="ru-RU" sz="4400" i="1" dirty="0" err="1" smtClean="0"/>
              <a:t>Національний</a:t>
            </a:r>
            <a:r>
              <a:rPr lang="ru-RU" sz="4400" i="1" dirty="0" smtClean="0"/>
              <a:t> </a:t>
            </a:r>
            <a:r>
              <a:rPr lang="ru-RU" sz="4400" i="1" dirty="0" err="1" smtClean="0"/>
              <a:t>iсторико-етнографічний</a:t>
            </a:r>
            <a:r>
              <a:rPr lang="ru-RU" sz="4400" i="1" dirty="0" smtClean="0"/>
              <a:t> </a:t>
            </a:r>
            <a:r>
              <a:rPr lang="ru-RU" sz="4400" i="1" dirty="0" err="1" smtClean="0"/>
              <a:t>заповідник</a:t>
            </a:r>
            <a:r>
              <a:rPr lang="ru-RU" sz="4400" i="1" dirty="0" smtClean="0"/>
              <a:t> "Переяслав".</a:t>
            </a:r>
            <a:endParaRPr lang="ru-RU" sz="4400" dirty="0" smtClean="0"/>
          </a:p>
          <a:p>
            <a:pPr fontAlgn="auto">
              <a:spcAft>
                <a:spcPts val="0"/>
              </a:spcAft>
              <a:buFont typeface="Arial" pitchFamily="34" charset="0"/>
              <a:buChar char="•"/>
              <a:defRPr/>
            </a:pPr>
            <a:r>
              <a:rPr lang="ru-RU" sz="4400" i="1" dirty="0" smtClean="0"/>
              <a:t>08400 м. </a:t>
            </a:r>
            <a:r>
              <a:rPr lang="ru-RU" sz="4400" i="1" dirty="0" err="1" smtClean="0"/>
              <a:t>Переяслав-Хмельницький</a:t>
            </a:r>
            <a:r>
              <a:rPr lang="ru-RU" sz="4400" i="1" dirty="0" smtClean="0"/>
              <a:t>, </a:t>
            </a:r>
            <a:r>
              <a:rPr lang="ru-RU" sz="4400" i="1" dirty="0" err="1" smtClean="0"/>
              <a:t>вул</a:t>
            </a:r>
            <a:r>
              <a:rPr lang="ru-RU" sz="4400" i="1" dirty="0" smtClean="0"/>
              <a:t>. </a:t>
            </a:r>
            <a:r>
              <a:rPr lang="ru-RU" sz="4400" i="1" dirty="0" err="1" smtClean="0"/>
              <a:t>Шевченка</a:t>
            </a:r>
            <a:r>
              <a:rPr lang="ru-RU" sz="4400" i="1" dirty="0" smtClean="0"/>
              <a:t>, 8</a:t>
            </a:r>
            <a:endParaRPr lang="ru-RU" sz="4400" dirty="0" smtClean="0"/>
          </a:p>
          <a:p>
            <a:pPr fontAlgn="auto">
              <a:spcAft>
                <a:spcPts val="0"/>
              </a:spcAft>
              <a:buFont typeface="Arial" pitchFamily="34" charset="0"/>
              <a:buNone/>
              <a:defRPr/>
            </a:pPr>
            <a:r>
              <a:rPr lang="ru-RU" sz="4400" b="1" dirty="0" smtClean="0"/>
              <a:t>Музей «</a:t>
            </a:r>
            <a:r>
              <a:rPr lang="ru-RU" sz="4400" b="1" dirty="0" err="1" smtClean="0"/>
              <a:t>Писанка</a:t>
            </a:r>
            <a:r>
              <a:rPr lang="ru-RU" sz="4400" b="1" dirty="0" smtClean="0"/>
              <a:t>»</a:t>
            </a:r>
            <a:r>
              <a:rPr lang="ru-RU" sz="4400" dirty="0" smtClean="0"/>
              <a:t> // </a:t>
            </a:r>
            <a:r>
              <a:rPr lang="ru-RU" sz="4400" dirty="0" err="1" smtClean="0"/>
              <a:t>Музеї</a:t>
            </a:r>
            <a:r>
              <a:rPr lang="ru-RU" sz="4400" dirty="0" smtClean="0"/>
              <a:t> </a:t>
            </a:r>
            <a:r>
              <a:rPr lang="ru-RU" sz="4400" dirty="0" err="1" smtClean="0"/>
              <a:t>України</a:t>
            </a:r>
            <a:r>
              <a:rPr lang="ru-RU" sz="4400" dirty="0" smtClean="0"/>
              <a:t>. – 2006. - № 3. – С. 11.</a:t>
            </a:r>
          </a:p>
          <a:p>
            <a:pPr fontAlgn="auto">
              <a:spcAft>
                <a:spcPts val="0"/>
              </a:spcAft>
              <a:buFont typeface="Arial" pitchFamily="34" charset="0"/>
              <a:buChar char="•"/>
              <a:defRPr/>
            </a:pPr>
            <a:r>
              <a:rPr lang="ru-RU" sz="4400" i="1" dirty="0" smtClean="0"/>
              <a:t> [</a:t>
            </a:r>
            <a:r>
              <a:rPr lang="ru-RU" sz="4400" i="1" dirty="0" err="1" smtClean="0"/>
              <a:t>архітектурна</a:t>
            </a:r>
            <a:r>
              <a:rPr lang="ru-RU" sz="4400" i="1" dirty="0" smtClean="0"/>
              <a:t> </a:t>
            </a:r>
            <a:r>
              <a:rPr lang="ru-RU" sz="4400" i="1" dirty="0" err="1" smtClean="0"/>
              <a:t>споруда</a:t>
            </a:r>
            <a:r>
              <a:rPr lang="ru-RU" sz="4400" i="1" dirty="0" smtClean="0"/>
              <a:t> у </a:t>
            </a:r>
            <a:r>
              <a:rPr lang="ru-RU" sz="4400" i="1" dirty="0" err="1" smtClean="0"/>
              <a:t>формі</a:t>
            </a:r>
            <a:r>
              <a:rPr lang="ru-RU" sz="4400" i="1" dirty="0" smtClean="0"/>
              <a:t> </a:t>
            </a:r>
            <a:r>
              <a:rPr lang="ru-RU" sz="4400" i="1" dirty="0" err="1" smtClean="0"/>
              <a:t>найбільшого</a:t>
            </a:r>
            <a:r>
              <a:rPr lang="ru-RU" sz="4400" i="1" dirty="0" smtClean="0"/>
              <a:t> </a:t>
            </a:r>
            <a:r>
              <a:rPr lang="ru-RU" sz="4400" i="1" dirty="0" err="1" smtClean="0"/>
              <a:t>у</a:t>
            </a:r>
            <a:r>
              <a:rPr lang="ru-RU" sz="4400" i="1" dirty="0" smtClean="0"/>
              <a:t> </a:t>
            </a:r>
            <a:r>
              <a:rPr lang="ru-RU" sz="4400" i="1" dirty="0" err="1" smtClean="0"/>
              <a:t>світі</a:t>
            </a:r>
            <a:r>
              <a:rPr lang="ru-RU" sz="4400" i="1" dirty="0" smtClean="0"/>
              <a:t> </a:t>
            </a:r>
            <a:r>
              <a:rPr lang="ru-RU" sz="4400" i="1" dirty="0" err="1" smtClean="0"/>
              <a:t>писанкового</a:t>
            </a:r>
            <a:r>
              <a:rPr lang="ru-RU" sz="4400" i="1" dirty="0" smtClean="0"/>
              <a:t> </a:t>
            </a:r>
            <a:r>
              <a:rPr lang="ru-RU" sz="4400" i="1" dirty="0" err="1" smtClean="0"/>
              <a:t>яйця</a:t>
            </a:r>
            <a:r>
              <a:rPr lang="ru-RU" sz="4400" i="1" dirty="0" smtClean="0"/>
              <a:t>.  м. </a:t>
            </a:r>
            <a:r>
              <a:rPr lang="ru-RU" sz="4400" i="1" dirty="0" err="1" smtClean="0"/>
              <a:t>Коломия</a:t>
            </a:r>
            <a:r>
              <a:rPr lang="ru-RU" sz="4400" i="1" dirty="0" smtClean="0"/>
              <a:t>, </a:t>
            </a:r>
            <a:r>
              <a:rPr lang="ru-RU" sz="4400" i="1" dirty="0" err="1" smtClean="0"/>
              <a:t>Івано-Франківська</a:t>
            </a:r>
            <a:r>
              <a:rPr lang="ru-RU" sz="4400" i="1" dirty="0" smtClean="0"/>
              <a:t> обл.]</a:t>
            </a:r>
            <a:endParaRPr lang="ru-RU" sz="4400" dirty="0" smtClean="0"/>
          </a:p>
          <a:p>
            <a:pPr fontAlgn="auto">
              <a:spcAft>
                <a:spcPts val="0"/>
              </a:spcAft>
              <a:buFont typeface="Arial" pitchFamily="34" charset="0"/>
              <a:buNone/>
              <a:defRPr/>
            </a:pPr>
            <a:r>
              <a:rPr lang="ru-RU" sz="4400" b="1" dirty="0" smtClean="0"/>
              <a:t> Музей </a:t>
            </a:r>
            <a:r>
              <a:rPr lang="ru-RU" sz="4400" b="1" dirty="0" err="1" smtClean="0"/>
              <a:t>Ракетних</a:t>
            </a:r>
            <a:r>
              <a:rPr lang="ru-RU" sz="4400" b="1" dirty="0" smtClean="0"/>
              <a:t> </a:t>
            </a:r>
            <a:r>
              <a:rPr lang="ru-RU" sz="4400" b="1" dirty="0" err="1" smtClean="0"/>
              <a:t>військ</a:t>
            </a:r>
            <a:r>
              <a:rPr lang="ru-RU" sz="4400" b="1" dirty="0" smtClean="0"/>
              <a:t> </a:t>
            </a:r>
            <a:r>
              <a:rPr lang="ru-RU" sz="4400" b="1" dirty="0" err="1" smtClean="0"/>
              <a:t>стратегічного</a:t>
            </a:r>
            <a:r>
              <a:rPr lang="ru-RU" sz="4400" b="1" dirty="0" smtClean="0"/>
              <a:t> </a:t>
            </a:r>
            <a:r>
              <a:rPr lang="ru-RU" sz="4400" b="1" dirty="0" err="1" smtClean="0"/>
              <a:t>призначення</a:t>
            </a:r>
            <a:r>
              <a:rPr lang="ru-RU" sz="4400" dirty="0" smtClean="0"/>
              <a:t> // </a:t>
            </a:r>
            <a:r>
              <a:rPr lang="ru-RU" sz="4400" dirty="0" err="1" smtClean="0"/>
              <a:t>Музеї</a:t>
            </a:r>
            <a:r>
              <a:rPr lang="ru-RU" sz="4400" dirty="0" smtClean="0"/>
              <a:t> </a:t>
            </a:r>
            <a:r>
              <a:rPr lang="ru-RU" sz="4400" dirty="0" err="1" smtClean="0"/>
              <a:t>України</a:t>
            </a:r>
            <a:r>
              <a:rPr lang="ru-RU" sz="4400" dirty="0" smtClean="0"/>
              <a:t>. – 2005. - № 1. – С. 5.</a:t>
            </a:r>
          </a:p>
          <a:p>
            <a:pPr fontAlgn="auto">
              <a:spcAft>
                <a:spcPts val="0"/>
              </a:spcAft>
              <a:buFont typeface="Arial" pitchFamily="34" charset="0"/>
              <a:buChar char="•"/>
              <a:defRPr/>
            </a:pPr>
            <a:r>
              <a:rPr lang="ru-RU" sz="4400" i="1" dirty="0" smtClean="0"/>
              <a:t> [</a:t>
            </a:r>
            <a:r>
              <a:rPr lang="ru-RU" sz="4400" i="1" dirty="0" err="1" smtClean="0"/>
              <a:t>заснований</a:t>
            </a:r>
            <a:r>
              <a:rPr lang="ru-RU" sz="4400" i="1" dirty="0" smtClean="0"/>
              <a:t> на </a:t>
            </a:r>
            <a:r>
              <a:rPr lang="ru-RU" sz="4400" i="1" dirty="0" err="1" smtClean="0"/>
              <a:t>базі</a:t>
            </a:r>
            <a:r>
              <a:rPr lang="ru-RU" sz="4400" i="1" dirty="0" smtClean="0"/>
              <a:t> </a:t>
            </a:r>
            <a:r>
              <a:rPr lang="ru-RU" sz="4400" i="1" dirty="0" err="1" smtClean="0"/>
              <a:t>ракетної</a:t>
            </a:r>
            <a:r>
              <a:rPr lang="ru-RU" sz="4400" i="1" dirty="0" smtClean="0"/>
              <a:t> </a:t>
            </a:r>
            <a:r>
              <a:rPr lang="ru-RU" sz="4400" i="1" dirty="0" err="1" smtClean="0"/>
              <a:t>дивізії</a:t>
            </a:r>
            <a:r>
              <a:rPr lang="ru-RU" sz="4400" i="1" dirty="0" smtClean="0"/>
              <a:t>, </a:t>
            </a:r>
            <a:r>
              <a:rPr lang="ru-RU" sz="4400" i="1" dirty="0" err="1" smtClean="0"/>
              <a:t>являє</a:t>
            </a:r>
            <a:r>
              <a:rPr lang="ru-RU" sz="4400" i="1" dirty="0" smtClean="0"/>
              <a:t> собою </a:t>
            </a:r>
            <a:r>
              <a:rPr lang="ru-RU" sz="4400" i="1" dirty="0" err="1" smtClean="0"/>
              <a:t>бойову</a:t>
            </a:r>
            <a:r>
              <a:rPr lang="ru-RU" sz="4400" i="1" dirty="0" smtClean="0"/>
              <a:t> </a:t>
            </a:r>
            <a:r>
              <a:rPr lang="ru-RU" sz="4400" i="1" dirty="0" err="1" smtClean="0"/>
              <a:t>стартову</a:t>
            </a:r>
            <a:r>
              <a:rPr lang="ru-RU" sz="4400" i="1" dirty="0" smtClean="0"/>
              <a:t> </a:t>
            </a:r>
            <a:r>
              <a:rPr lang="ru-RU" sz="4400" i="1" dirty="0" err="1" smtClean="0"/>
              <a:t>позицію</a:t>
            </a:r>
            <a:r>
              <a:rPr lang="ru-RU" sz="4400" i="1" dirty="0" smtClean="0"/>
              <a:t> </a:t>
            </a:r>
            <a:r>
              <a:rPr lang="ru-RU" sz="4400" i="1" dirty="0" err="1" smtClean="0"/>
              <a:t>з</a:t>
            </a:r>
            <a:r>
              <a:rPr lang="ru-RU" sz="4400" i="1" dirty="0" smtClean="0"/>
              <a:t> шахтно-пусковою установкою, </a:t>
            </a:r>
            <a:r>
              <a:rPr lang="ru-RU" sz="4400" i="1" dirty="0" err="1" smtClean="0"/>
              <a:t>командним</a:t>
            </a:r>
            <a:r>
              <a:rPr lang="ru-RU" sz="4400" i="1" dirty="0" smtClean="0"/>
              <a:t> пунктом запуску </a:t>
            </a:r>
            <a:r>
              <a:rPr lang="ru-RU" sz="4400" i="1" dirty="0" err="1" smtClean="0"/>
              <a:t>ракети</a:t>
            </a:r>
            <a:r>
              <a:rPr lang="ru-RU" sz="4400" i="1" dirty="0" smtClean="0"/>
              <a:t> в у </a:t>
            </a:r>
            <a:r>
              <a:rPr lang="ru-RU" sz="4400" i="1" dirty="0" err="1" smtClean="0"/>
              <a:t>первісному</a:t>
            </a:r>
            <a:r>
              <a:rPr lang="ru-RU" sz="4400" i="1" dirty="0" smtClean="0"/>
              <a:t> </a:t>
            </a:r>
            <a:r>
              <a:rPr lang="ru-RU" sz="4400" i="1" dirty="0" err="1" smtClean="0"/>
              <a:t>вигляді</a:t>
            </a:r>
            <a:r>
              <a:rPr lang="ru-RU" sz="4400" i="1" dirty="0" smtClean="0"/>
              <a:t>]</a:t>
            </a:r>
            <a:endParaRPr lang="ru-RU" sz="4400" dirty="0" smtClean="0"/>
          </a:p>
          <a:p>
            <a:pPr>
              <a:spcAft>
                <a:spcPts val="0"/>
              </a:spcAft>
              <a:buFont typeface="Arial" pitchFamily="34" charset="0"/>
              <a:buNone/>
              <a:defRPr/>
            </a:pPr>
            <a:r>
              <a:rPr lang="ru-RU" sz="4400" b="1" dirty="0" smtClean="0"/>
              <a:t>Музей </a:t>
            </a:r>
            <a:r>
              <a:rPr lang="ru-RU" sz="4400" b="1" dirty="0" err="1" smtClean="0"/>
              <a:t>Хліба</a:t>
            </a:r>
            <a:r>
              <a:rPr lang="ru-RU" sz="4400" b="1" dirty="0" smtClean="0"/>
              <a:t> // </a:t>
            </a:r>
            <a:r>
              <a:rPr lang="ru-RU" sz="4400" dirty="0" err="1" smtClean="0"/>
              <a:t>Музеї</a:t>
            </a:r>
            <a:r>
              <a:rPr lang="ru-RU" sz="4400" dirty="0" smtClean="0"/>
              <a:t> </a:t>
            </a:r>
            <a:r>
              <a:rPr lang="ru-RU" sz="4400" dirty="0" err="1" smtClean="0"/>
              <a:t>України</a:t>
            </a:r>
            <a:r>
              <a:rPr lang="ru-RU" sz="4400" dirty="0" smtClean="0"/>
              <a:t>. - 2005. - № 3. – С. 18.</a:t>
            </a:r>
          </a:p>
          <a:p>
            <a:pPr fontAlgn="auto">
              <a:spcAft>
                <a:spcPts val="0"/>
              </a:spcAft>
              <a:buFont typeface="Arial" pitchFamily="34" charset="0"/>
              <a:buChar char="•"/>
              <a:defRPr/>
            </a:pPr>
            <a:r>
              <a:rPr lang="ru-RU" sz="4400" i="1" dirty="0" smtClean="0"/>
              <a:t>[на </a:t>
            </a:r>
            <a:r>
              <a:rPr lang="ru-RU" sz="4400" i="1" dirty="0" err="1" smtClean="0"/>
              <a:t>двох</a:t>
            </a:r>
            <a:r>
              <a:rPr lang="ru-RU" sz="4400" i="1" dirty="0" smtClean="0"/>
              <a:t> </a:t>
            </a:r>
            <a:r>
              <a:rPr lang="ru-RU" sz="4400" i="1" dirty="0" err="1" smtClean="0"/>
              <a:t>з</a:t>
            </a:r>
            <a:r>
              <a:rPr lang="ru-RU" sz="4400" i="1" dirty="0" smtClean="0"/>
              <a:t> половиною гектарах </a:t>
            </a:r>
            <a:r>
              <a:rPr lang="ru-RU" sz="4400" i="1" dirty="0" err="1" smtClean="0"/>
              <a:t>розкинулися</a:t>
            </a:r>
            <a:r>
              <a:rPr lang="ru-RU" sz="4400" i="1" dirty="0" smtClean="0"/>
              <a:t> </a:t>
            </a:r>
            <a:r>
              <a:rPr lang="ru-RU" sz="4400" i="1" dirty="0" err="1" smtClean="0"/>
              <a:t>володіння</a:t>
            </a:r>
            <a:r>
              <a:rPr lang="ru-RU" sz="4400" i="1" dirty="0" smtClean="0"/>
              <a:t> </a:t>
            </a:r>
            <a:r>
              <a:rPr lang="ru-RU" sz="4400" i="1" dirty="0" err="1" smtClean="0"/>
              <a:t>найбільшого</a:t>
            </a:r>
            <a:r>
              <a:rPr lang="ru-RU" sz="4400" i="1" dirty="0" smtClean="0"/>
              <a:t> в </a:t>
            </a:r>
            <a:r>
              <a:rPr lang="ru-RU" sz="4400" i="1" dirty="0" err="1" smtClean="0"/>
              <a:t>Україні</a:t>
            </a:r>
            <a:r>
              <a:rPr lang="ru-RU" sz="4400" i="1" dirty="0" smtClean="0"/>
              <a:t> музею </a:t>
            </a:r>
            <a:r>
              <a:rPr lang="ru-RU" sz="4400" i="1" dirty="0" err="1" smtClean="0"/>
              <a:t>Хліба</a:t>
            </a:r>
            <a:r>
              <a:rPr lang="ru-RU" sz="4400" i="1" dirty="0" smtClean="0"/>
              <a:t> </a:t>
            </a:r>
            <a:r>
              <a:rPr lang="ru-RU" sz="4400" i="1" dirty="0" err="1" smtClean="0"/>
              <a:t>з</a:t>
            </a:r>
            <a:r>
              <a:rPr lang="ru-RU" sz="4400" i="1" dirty="0" smtClean="0"/>
              <a:t> </a:t>
            </a:r>
            <a:r>
              <a:rPr lang="ru-RU" sz="4400" i="1" dirty="0" err="1" smtClean="0"/>
              <a:t>експонатами</a:t>
            </a:r>
            <a:r>
              <a:rPr lang="ru-RU" sz="4400" i="1" dirty="0" smtClean="0"/>
              <a:t> </a:t>
            </a:r>
            <a:r>
              <a:rPr lang="ru-RU" sz="4400" i="1" dirty="0" err="1" smtClean="0"/>
              <a:t>найдорожчого</a:t>
            </a:r>
            <a:r>
              <a:rPr lang="ru-RU" sz="4400" i="1" dirty="0" smtClean="0"/>
              <a:t> </a:t>
            </a:r>
            <a:r>
              <a:rPr lang="ru-RU" sz="4400" i="1" dirty="0" err="1" smtClean="0"/>
              <a:t>набутку</a:t>
            </a:r>
            <a:r>
              <a:rPr lang="ru-RU" sz="4400" i="1" dirty="0" smtClean="0"/>
              <a:t> </a:t>
            </a:r>
            <a:r>
              <a:rPr lang="ru-RU" sz="4400" i="1" dirty="0" err="1" smtClean="0"/>
              <a:t>людства</a:t>
            </a:r>
            <a:r>
              <a:rPr lang="ru-RU" sz="4400" i="1" dirty="0" smtClean="0"/>
              <a:t>.  </a:t>
            </a:r>
            <a:r>
              <a:rPr lang="ru-RU" sz="4400" i="1" dirty="0" err="1" smtClean="0"/>
              <a:t>Національний</a:t>
            </a:r>
            <a:r>
              <a:rPr lang="ru-RU" sz="4400" i="1" dirty="0" smtClean="0"/>
              <a:t> </a:t>
            </a:r>
            <a:r>
              <a:rPr lang="ru-RU" sz="4400" i="1" dirty="0" err="1" smtClean="0"/>
              <a:t>iсторико-етнографічний</a:t>
            </a:r>
            <a:r>
              <a:rPr lang="ru-RU" sz="4400" i="1" dirty="0" smtClean="0"/>
              <a:t> </a:t>
            </a:r>
            <a:r>
              <a:rPr lang="ru-RU" sz="4400" i="1" dirty="0" err="1" smtClean="0"/>
              <a:t>заповідник</a:t>
            </a:r>
            <a:r>
              <a:rPr lang="ru-RU" sz="4400" i="1" dirty="0" smtClean="0"/>
              <a:t>"Переяслав".</a:t>
            </a:r>
            <a:endParaRPr lang="ru-RU" sz="4400" dirty="0" smtClean="0"/>
          </a:p>
          <a:p>
            <a:pPr fontAlgn="auto">
              <a:spcAft>
                <a:spcPts val="0"/>
              </a:spcAft>
              <a:buFont typeface="Arial" pitchFamily="34" charset="0"/>
              <a:buChar char="•"/>
              <a:defRPr/>
            </a:pPr>
            <a:r>
              <a:rPr lang="ru-RU" sz="4400" i="1" dirty="0" smtClean="0"/>
              <a:t>08400 м. </a:t>
            </a:r>
            <a:r>
              <a:rPr lang="ru-RU" sz="4400" i="1" dirty="0" err="1" smtClean="0"/>
              <a:t>Переяслав-Хмельницький</a:t>
            </a:r>
            <a:r>
              <a:rPr lang="ru-RU" sz="4400" i="1" dirty="0" smtClean="0"/>
              <a:t>, </a:t>
            </a:r>
            <a:r>
              <a:rPr lang="ru-RU" sz="4400" i="1" dirty="0" err="1" smtClean="0"/>
              <a:t>вул</a:t>
            </a:r>
            <a:r>
              <a:rPr lang="ru-RU" sz="4400" i="1" dirty="0" smtClean="0"/>
              <a:t>. </a:t>
            </a:r>
            <a:r>
              <a:rPr lang="ru-RU" sz="4400" i="1" dirty="0" err="1" smtClean="0"/>
              <a:t>Шевченка</a:t>
            </a:r>
            <a:r>
              <a:rPr lang="ru-RU" sz="4400" i="1" dirty="0" smtClean="0"/>
              <a:t>, 8</a:t>
            </a:r>
            <a:endParaRPr lang="ru-RU" sz="4400" dirty="0" smtClean="0"/>
          </a:p>
          <a:p>
            <a:pPr fontAlgn="auto">
              <a:spcAft>
                <a:spcPts val="0"/>
              </a:spcAft>
              <a:buFont typeface="Arial" pitchFamily="34" charset="0"/>
              <a:buChar char="•"/>
              <a:defRPr/>
            </a:pPr>
            <a:r>
              <a:rPr lang="ru-RU" sz="4400" i="1" dirty="0" smtClean="0"/>
              <a:t>(04567)5-41-03</a:t>
            </a:r>
            <a:r>
              <a:rPr lang="ru-RU" sz="4400" dirty="0" smtClean="0"/>
              <a:t>  </a:t>
            </a:r>
            <a:r>
              <a:rPr lang="ru-RU" sz="4400" i="1" dirty="0" smtClean="0"/>
              <a:t>http://pereyslav.at.ua</a:t>
            </a:r>
            <a:r>
              <a:rPr lang="ru-RU" sz="4400" dirty="0" smtClean="0"/>
              <a:t> (</a:t>
            </a:r>
            <a:r>
              <a:rPr lang="ru-RU" sz="4400" dirty="0" err="1" smtClean="0"/>
              <a:t>активне</a:t>
            </a:r>
            <a:r>
              <a:rPr lang="ru-RU" sz="4400" dirty="0" smtClean="0"/>
              <a:t> </a:t>
            </a:r>
            <a:r>
              <a:rPr lang="ru-RU" sz="4400" dirty="0" err="1" smtClean="0"/>
              <a:t>гіперпосилання</a:t>
            </a:r>
            <a:r>
              <a:rPr lang="ru-RU" sz="4400" dirty="0" smtClean="0"/>
              <a:t> див. п.29)</a:t>
            </a:r>
            <a:r>
              <a:rPr lang="ru-RU" sz="4400" i="1" dirty="0" smtClean="0"/>
              <a:t>] </a:t>
            </a:r>
            <a:endParaRPr lang="ru-RU" sz="4400" dirty="0" smtClean="0"/>
          </a:p>
          <a:p>
            <a:pPr fontAlgn="auto">
              <a:spcAft>
                <a:spcPts val="0"/>
              </a:spcAft>
              <a:buFont typeface="Arial" pitchFamily="34" charset="0"/>
              <a:buChar char="•"/>
              <a:defRPr/>
            </a:pPr>
            <a:r>
              <a:rPr lang="ru-RU" sz="4400" b="1" i="1" dirty="0" smtClean="0"/>
              <a:t> У </a:t>
            </a:r>
            <a:r>
              <a:rPr lang="ru-RU" sz="4400" b="1" i="1" dirty="0" err="1" smtClean="0"/>
              <a:t>музеї</a:t>
            </a:r>
            <a:r>
              <a:rPr lang="ru-RU" sz="4400" b="1" i="1" dirty="0" smtClean="0"/>
              <a:t> </a:t>
            </a:r>
            <a:r>
              <a:rPr lang="ru-RU" sz="4400" b="1" i="1" dirty="0" err="1" smtClean="0"/>
              <a:t>хліба</a:t>
            </a:r>
            <a:r>
              <a:rPr lang="ru-RU" sz="4400" b="1" i="1" dirty="0" smtClean="0"/>
              <a:t>, </a:t>
            </a:r>
            <a:r>
              <a:rPr lang="ru-RU" sz="4400" b="1" i="1" dirty="0" err="1" smtClean="0"/>
              <a:t>у</a:t>
            </a:r>
            <a:r>
              <a:rPr lang="ru-RU" sz="4400" b="1" i="1" dirty="0" smtClean="0"/>
              <a:t> </a:t>
            </a:r>
            <a:r>
              <a:rPr lang="ru-RU" sz="4400" b="1" i="1" dirty="0" err="1" smtClean="0"/>
              <a:t>Швейцарії</a:t>
            </a:r>
            <a:r>
              <a:rPr lang="ru-RU" sz="4400" b="1" i="1" dirty="0" smtClean="0"/>
              <a:t>,  </a:t>
            </a:r>
            <a:r>
              <a:rPr lang="ru-RU" sz="4400" b="1" i="1" dirty="0" err="1" smtClean="0"/>
              <a:t>можна</a:t>
            </a:r>
            <a:r>
              <a:rPr lang="ru-RU" sz="4400" b="1" i="1" dirty="0" smtClean="0"/>
              <a:t> </a:t>
            </a:r>
            <a:r>
              <a:rPr lang="ru-RU" sz="4400" b="1" i="1" dirty="0" err="1" smtClean="0"/>
              <a:t>побачити</a:t>
            </a:r>
            <a:r>
              <a:rPr lang="ru-RU" sz="4400" b="1" i="1" dirty="0" smtClean="0"/>
              <a:t> </a:t>
            </a:r>
            <a:r>
              <a:rPr lang="ru-RU" sz="4400" b="1" i="1" dirty="0" err="1" smtClean="0"/>
              <a:t>печиво</a:t>
            </a:r>
            <a:r>
              <a:rPr lang="ru-RU" sz="4400" b="1" i="1" dirty="0" smtClean="0"/>
              <a:t>, </a:t>
            </a:r>
            <a:r>
              <a:rPr lang="ru-RU" sz="4400" b="1" i="1" dirty="0" err="1" smtClean="0"/>
              <a:t>яким</a:t>
            </a:r>
            <a:r>
              <a:rPr lang="ru-RU" sz="4400" b="1" i="1" dirty="0" smtClean="0"/>
              <a:t> </a:t>
            </a:r>
            <a:r>
              <a:rPr lang="ru-RU" sz="4400" b="1" i="1" dirty="0" err="1" smtClean="0"/>
              <a:t>ласували</a:t>
            </a:r>
            <a:r>
              <a:rPr lang="ru-RU" sz="4400" b="1" i="1" dirty="0" smtClean="0"/>
              <a:t> </a:t>
            </a:r>
            <a:r>
              <a:rPr lang="ru-RU" sz="4400" b="1" i="1" dirty="0" err="1" smtClean="0"/>
              <a:t>єгиптяни</a:t>
            </a:r>
            <a:r>
              <a:rPr lang="ru-RU" sz="4400" b="1" i="1" dirty="0" smtClean="0"/>
              <a:t> 4000 </a:t>
            </a:r>
            <a:r>
              <a:rPr lang="ru-RU" sz="4400" b="1" i="1" dirty="0" err="1" smtClean="0"/>
              <a:t>років</a:t>
            </a:r>
            <a:r>
              <a:rPr lang="ru-RU" sz="4400" b="1" i="1" dirty="0" smtClean="0"/>
              <a:t>  тому</a:t>
            </a:r>
            <a:endParaRPr lang="ru-RU" sz="4400" dirty="0" smtClean="0"/>
          </a:p>
          <a:p>
            <a:pPr fontAlgn="auto">
              <a:spcAft>
                <a:spcPts val="0"/>
              </a:spcAft>
              <a:buFont typeface="Arial" pitchFamily="34" charset="0"/>
              <a:buNone/>
              <a:defRPr/>
            </a:pPr>
            <a:r>
              <a:rPr lang="ru-RU" sz="4400" dirty="0" smtClean="0"/>
              <a:t> </a:t>
            </a:r>
          </a:p>
          <a:p>
            <a:pPr fontAlgn="auto">
              <a:spcAft>
                <a:spcPts val="0"/>
              </a:spcAft>
              <a:buFont typeface="Arial" pitchFamily="34" charset="0"/>
              <a:buNone/>
              <a:defRPr/>
            </a:pPr>
            <a:r>
              <a:rPr lang="ru-RU" sz="4400" i="1" dirty="0" smtClean="0"/>
              <a:t> </a:t>
            </a:r>
            <a:endParaRPr lang="ru-RU" sz="4400" dirty="0" smtClean="0"/>
          </a:p>
          <a:p>
            <a:pPr fontAlgn="auto">
              <a:spcAft>
                <a:spcPts val="0"/>
              </a:spcAft>
              <a:buFont typeface="Arial" pitchFamily="34" charset="0"/>
              <a:buNone/>
              <a:defRPr/>
            </a:pPr>
            <a:r>
              <a:rPr lang="ru-RU" sz="4400" i="1" dirty="0" smtClean="0"/>
              <a:t> </a:t>
            </a:r>
            <a:endParaRPr lang="ru-RU" sz="4400" dirty="0" smtClean="0"/>
          </a:p>
          <a:p>
            <a:pPr fontAlgn="auto">
              <a:spcAft>
                <a:spcPts val="0"/>
              </a:spcAft>
              <a:buFont typeface="Arial" pitchFamily="34" charset="0"/>
              <a:buNone/>
              <a:defRPr/>
            </a:pPr>
            <a:r>
              <a:rPr lang="ru-RU" sz="4400" i="1" dirty="0" smtClean="0"/>
              <a:t> </a:t>
            </a:r>
            <a:endParaRPr lang="ru-RU" sz="4400" dirty="0" smtClean="0"/>
          </a:p>
          <a:p>
            <a:pPr fontAlgn="auto">
              <a:spcAft>
                <a:spcPts val="0"/>
              </a:spcAft>
              <a:buFont typeface="Arial" pitchFamily="34" charset="0"/>
              <a:buNone/>
              <a:defRPr/>
            </a:pPr>
            <a:r>
              <a:rPr lang="ru-RU" sz="4400" i="1" dirty="0" smtClean="0"/>
              <a:t> </a:t>
            </a:r>
            <a:endParaRPr lang="ru-RU" sz="4400" dirty="0" smtClean="0"/>
          </a:p>
          <a:p>
            <a:pPr fontAlgn="auto">
              <a:spcAft>
                <a:spcPts val="0"/>
              </a:spcAft>
              <a:buFont typeface="Arial" pitchFamily="34" charset="0"/>
              <a:buNone/>
              <a:defRPr/>
            </a:pPr>
            <a:r>
              <a:rPr lang="ru-RU" sz="4400" i="1" dirty="0" smtClean="0"/>
              <a:t> </a:t>
            </a:r>
            <a:endParaRPr lang="ru-RU" sz="4400" dirty="0" smtClean="0"/>
          </a:p>
          <a:p>
            <a:pPr fontAlgn="auto">
              <a:spcAft>
                <a:spcPts val="0"/>
              </a:spcAft>
              <a:buFont typeface="Arial" pitchFamily="34" charset="0"/>
              <a:buNone/>
              <a:defRPr/>
            </a:pPr>
            <a:r>
              <a:rPr lang="ru-RU" sz="4400" i="1" dirty="0" smtClean="0"/>
              <a:t> </a:t>
            </a:r>
            <a:endParaRPr lang="ru-RU" sz="4400" dirty="0" smtClean="0"/>
          </a:p>
          <a:p>
            <a:pPr fontAlgn="auto">
              <a:spcAft>
                <a:spcPts val="0"/>
              </a:spcAft>
              <a:buFont typeface="Arial" pitchFamily="34" charset="0"/>
              <a:buChar char="•"/>
              <a:defRPr/>
            </a:pPr>
            <a:endParaRPr lang="ru-RU"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4000" smtClean="0"/>
              <a:t>Б</a:t>
            </a:r>
            <a:r>
              <a:rPr lang="uk-UA" sz="4000" smtClean="0"/>
              <a:t>ібліографічний список літератури </a:t>
            </a:r>
            <a:br>
              <a:rPr lang="uk-UA" sz="4000" smtClean="0"/>
            </a:br>
            <a:r>
              <a:rPr lang="uk-UA" sz="4000" smtClean="0"/>
              <a:t>“Незвичайні музеї України”</a:t>
            </a:r>
            <a:endParaRPr lang="ru-RU" sz="4000" smtClean="0"/>
          </a:p>
        </p:txBody>
      </p:sp>
      <p:sp>
        <p:nvSpPr>
          <p:cNvPr id="55298" name="Содержимое 2"/>
          <p:cNvSpPr>
            <a:spLocks noGrp="1"/>
          </p:cNvSpPr>
          <p:nvPr>
            <p:ph sz="half" idx="1"/>
          </p:nvPr>
        </p:nvSpPr>
        <p:spPr/>
        <p:txBody>
          <a:bodyPr/>
          <a:lstStyle/>
          <a:p>
            <a:pPr>
              <a:buFont typeface="Arial" charset="0"/>
              <a:buNone/>
            </a:pPr>
            <a:r>
              <a:rPr lang="ru-RU" sz="1100" smtClean="0"/>
              <a:t>Подорож у світ води : водно-інформаційний Центр (</a:t>
            </a:r>
            <a:r>
              <a:rPr lang="ru-RU" sz="1100" b="1" smtClean="0"/>
              <a:t>Музей води)</a:t>
            </a:r>
            <a:r>
              <a:rPr lang="ru-RU" sz="1100" smtClean="0"/>
              <a:t> // Музеї України. – 2006. - № 2. – С. 22-23. </a:t>
            </a:r>
          </a:p>
          <a:p>
            <a:r>
              <a:rPr lang="uk-UA" sz="1100" smtClean="0"/>
              <a:t> </a:t>
            </a:r>
            <a:r>
              <a:rPr lang="uk-UA" sz="1100" i="1" smtClean="0"/>
              <a:t>[серед експонатів – акваріум довжиною 8 м., що відображає розріз річки, дерев’яні трубопроводи, велетенський унітаз, схема каналізаційної мережі міста, різні форми мильних бульбашок.  м. Київ, вул. Грушевського, 1-в,</a:t>
            </a:r>
            <a:r>
              <a:rPr lang="uk-UA" sz="1100" smtClean="0"/>
              <a:t> </a:t>
            </a:r>
            <a:r>
              <a:rPr lang="uk-UA" sz="1100" b="1" i="1" u="sng" smtClean="0">
                <a:hlinkClick r:id="rId2"/>
              </a:rPr>
              <a:t>http://www.moemisto.com.ua/1792</a:t>
            </a:r>
            <a:r>
              <a:rPr lang="uk-UA" sz="1100" i="1" smtClean="0"/>
              <a:t>]</a:t>
            </a:r>
            <a:endParaRPr lang="ru-RU" sz="1100" smtClean="0"/>
          </a:p>
          <a:p>
            <a:pPr>
              <a:buFont typeface="Arial" charset="0"/>
              <a:buNone/>
            </a:pPr>
            <a:r>
              <a:rPr lang="uk-UA" sz="1100" i="1" smtClean="0"/>
              <a:t> </a:t>
            </a:r>
            <a:r>
              <a:rPr lang="ru-RU" sz="1100" smtClean="0"/>
              <a:t>Салімонович, Л. Скрип забутих вітряків : харківський </a:t>
            </a:r>
            <a:r>
              <a:rPr lang="ru-RU" sz="1100" b="1" smtClean="0"/>
              <a:t>музей міської садиби</a:t>
            </a:r>
            <a:r>
              <a:rPr lang="ru-RU" sz="1100" smtClean="0"/>
              <a:t> / Лариса Салімонович // Україна молода. – 2010. - 24 черв. – С. 8.</a:t>
            </a:r>
            <a:r>
              <a:rPr lang="ru-RU" sz="1100" i="1" smtClean="0"/>
              <a:t>[приватний музей міської садиби  зібрав неймовірну </a:t>
            </a:r>
            <a:r>
              <a:rPr lang="ru-RU" sz="1100" smtClean="0"/>
              <a:t> </a:t>
            </a:r>
            <a:r>
              <a:rPr lang="ru-RU" sz="1100" i="1" smtClean="0"/>
              <a:t>колекцію раритетів дореволюційної Слобожанщини. </a:t>
            </a:r>
            <a:r>
              <a:rPr lang="ru-RU" sz="1100" smtClean="0"/>
              <a:t> </a:t>
            </a:r>
            <a:r>
              <a:rPr lang="ru-RU" sz="1100" i="1" smtClean="0"/>
              <a:t>м Харків, вул. Квітки-Основ</a:t>
            </a:r>
            <a:r>
              <a:rPr lang="en-US" sz="1100" i="1" smtClean="0"/>
              <a:t>’</a:t>
            </a:r>
            <a:r>
              <a:rPr lang="ru-RU" sz="1100" i="1" smtClean="0"/>
              <a:t>яненка, 4/6]</a:t>
            </a:r>
            <a:endParaRPr lang="ru-RU" sz="1100" smtClean="0"/>
          </a:p>
          <a:p>
            <a:pPr>
              <a:buFont typeface="Arial" charset="0"/>
              <a:buNone/>
            </a:pPr>
            <a:r>
              <a:rPr lang="ru-RU" sz="1100" i="1" smtClean="0"/>
              <a:t> </a:t>
            </a:r>
            <a:r>
              <a:rPr lang="ru-RU" sz="1100" b="1" smtClean="0"/>
              <a:t>Соляний музей-церква</a:t>
            </a:r>
            <a:r>
              <a:rPr lang="ru-RU" sz="1100" smtClean="0"/>
              <a:t> донбаського краю // Музеї України. – 2005. - № 2. – С. 22. </a:t>
            </a:r>
            <a:r>
              <a:rPr lang="ru-RU" sz="1100" i="1" smtClean="0"/>
              <a:t>[музей солевидобутку знаходиться на 160-метровій глибині, має унікальні експонати та церкву. м. Солевар, Донецька обл.]</a:t>
            </a:r>
            <a:endParaRPr lang="ru-RU" sz="1100" smtClean="0"/>
          </a:p>
          <a:p>
            <a:pPr>
              <a:buFont typeface="Arial" charset="0"/>
              <a:buNone/>
            </a:pPr>
            <a:r>
              <a:rPr lang="ru-RU" sz="1100" i="1" smtClean="0"/>
              <a:t> </a:t>
            </a:r>
            <a:r>
              <a:rPr lang="ru-RU" sz="1100" smtClean="0"/>
              <a:t>Таранюк, В. «Тіні незабутих предків» : </a:t>
            </a:r>
            <a:r>
              <a:rPr lang="ru-RU" sz="1100" b="1" smtClean="0"/>
              <a:t>музей одного кінофільму</a:t>
            </a:r>
            <a:r>
              <a:rPr lang="ru-RU" sz="1100" smtClean="0"/>
              <a:t> // Владислав Тарасюк // Музеї України. – 2005. - № 2. – С. 20. </a:t>
            </a:r>
            <a:r>
              <a:rPr lang="ru-RU" sz="1100" i="1" smtClean="0"/>
              <a:t>[єдиний у світі будинок-музей кінофільму. </a:t>
            </a:r>
            <a:r>
              <a:rPr lang="ru-RU" sz="1100" smtClean="0"/>
              <a:t> </a:t>
            </a:r>
            <a:r>
              <a:rPr lang="ru-RU" sz="1100" i="1" smtClean="0"/>
              <a:t>78700 смт. Верховина, вул. Жаб’ївський потік,3</a:t>
            </a:r>
            <a:r>
              <a:rPr lang="ru-RU" sz="1100" smtClean="0"/>
              <a:t> </a:t>
            </a:r>
            <a:r>
              <a:rPr lang="ru-RU" sz="1100" i="1" smtClean="0"/>
              <a:t>(03432) 2-14-75, 2-11-55]</a:t>
            </a:r>
            <a:endParaRPr lang="ru-RU" sz="1100" smtClean="0"/>
          </a:p>
          <a:p>
            <a:pPr>
              <a:buFont typeface="Arial" charset="0"/>
              <a:buNone/>
            </a:pPr>
            <a:r>
              <a:rPr lang="ru-RU" sz="1100" i="1" smtClean="0"/>
              <a:t> </a:t>
            </a:r>
            <a:r>
              <a:rPr lang="ru-RU" sz="1100" smtClean="0"/>
              <a:t>Тригуб, В. Группа </a:t>
            </a:r>
            <a:r>
              <a:rPr lang="ru-RU" sz="1100" b="1" smtClean="0"/>
              <a:t>антигламурних музеїв</a:t>
            </a:r>
            <a:r>
              <a:rPr lang="ru-RU" sz="1100" smtClean="0"/>
              <a:t> / Віктор Тригуб // Музеї України,  - 2010. – № 2. – С. 26. </a:t>
            </a:r>
            <a:r>
              <a:rPr lang="ru-RU" sz="1100" i="1" smtClean="0"/>
              <a:t>[музей слідопитів, музей козацької страви, музей булатної зброї)</a:t>
            </a:r>
            <a:r>
              <a:rPr lang="ru-RU" sz="1100" smtClean="0"/>
              <a:t> </a:t>
            </a:r>
          </a:p>
          <a:p>
            <a:r>
              <a:rPr lang="ru-RU" sz="1100" smtClean="0"/>
              <a:t>Тригуб, В. Єдиний у світі </a:t>
            </a:r>
            <a:r>
              <a:rPr lang="ru-RU" sz="1100" b="1" smtClean="0"/>
              <a:t>музей космосу в церкві</a:t>
            </a:r>
            <a:r>
              <a:rPr lang="ru-RU" sz="1100" smtClean="0"/>
              <a:t>! / Віктор Тригуб // Музеї України. – 2008. - № 1. – С. 10.</a:t>
            </a:r>
          </a:p>
          <a:p>
            <a:r>
              <a:rPr lang="ru-RU" sz="1100" i="1" smtClean="0"/>
              <a:t>[музей космосу в дерев’яній церкві -Національний iсторико-етнографічний заповідник "Переяслав".</a:t>
            </a:r>
            <a:endParaRPr lang="ru-RU" sz="1100" smtClean="0"/>
          </a:p>
          <a:p>
            <a:r>
              <a:rPr lang="ru-RU" sz="1100" i="1" smtClean="0"/>
              <a:t>08400 м. Переяслав-Хмельницький, вул. Шевченка, 8</a:t>
            </a:r>
            <a:endParaRPr lang="ru-RU" sz="1100" smtClean="0"/>
          </a:p>
          <a:p>
            <a:pPr>
              <a:buFont typeface="Arial" charset="0"/>
              <a:buNone/>
            </a:pPr>
            <a:endParaRPr lang="ru-RU" sz="1100" smtClean="0"/>
          </a:p>
          <a:p>
            <a:endParaRPr lang="ru-RU" sz="1100" smtClean="0"/>
          </a:p>
        </p:txBody>
      </p:sp>
      <p:sp>
        <p:nvSpPr>
          <p:cNvPr id="55299" name="Содержимое 3"/>
          <p:cNvSpPr>
            <a:spLocks noGrp="1"/>
          </p:cNvSpPr>
          <p:nvPr>
            <p:ph sz="half" idx="2"/>
          </p:nvPr>
        </p:nvSpPr>
        <p:spPr/>
        <p:txBody>
          <a:bodyPr/>
          <a:lstStyle/>
          <a:p>
            <a:pPr>
              <a:buFont typeface="Arial" charset="0"/>
              <a:buNone/>
            </a:pPr>
            <a:r>
              <a:rPr lang="ru-RU" sz="1100" smtClean="0"/>
              <a:t>Тригуб, В. </a:t>
            </a:r>
            <a:r>
              <a:rPr lang="ru-RU" sz="1100" b="1" smtClean="0"/>
              <a:t>Музей козацької страви!</a:t>
            </a:r>
            <a:r>
              <a:rPr lang="ru-RU" sz="1100" smtClean="0"/>
              <a:t> / Віктор Тригуб // Музеї України. – 2010. - № 1. – С. 41. </a:t>
            </a:r>
            <a:r>
              <a:rPr lang="ru-RU" sz="1100" i="1" smtClean="0"/>
              <a:t>[музей майбутнього зі старезними казанами, грубими дерев’яними ложками, давніми рецептами приготування кулішу. Національний iсторико-етнографічний заповідник "Переяслав".</a:t>
            </a:r>
            <a:r>
              <a:rPr lang="ru-RU" sz="1100" smtClean="0"/>
              <a:t> </a:t>
            </a:r>
            <a:r>
              <a:rPr lang="ru-RU" sz="1100" i="1" smtClean="0"/>
              <a:t>08400 м. Переяслав-Хмельницький, вул. Шевченко, 8.</a:t>
            </a:r>
            <a:endParaRPr lang="ru-RU" sz="1100" smtClean="0"/>
          </a:p>
          <a:p>
            <a:pPr>
              <a:buFont typeface="Arial" charset="0"/>
              <a:buNone/>
            </a:pPr>
            <a:r>
              <a:rPr lang="ru-RU" sz="1100" i="1" smtClean="0"/>
              <a:t> </a:t>
            </a:r>
            <a:r>
              <a:rPr lang="ru-RU" sz="1100" smtClean="0"/>
              <a:t>Тригуб, В. Полювали на "Фердинанд". Знайшли Pz – IY  / Віктор Тригуб // Музеї України. – 2009. - № 4. – С. 18-19. </a:t>
            </a:r>
            <a:r>
              <a:rPr lang="ru-RU" sz="1100" i="1" smtClean="0"/>
              <a:t>[унікальний </a:t>
            </a:r>
            <a:r>
              <a:rPr lang="ru-RU" sz="1100" b="1" i="1" smtClean="0"/>
              <a:t>музей слідопитів</a:t>
            </a:r>
            <a:r>
              <a:rPr lang="ru-RU" sz="1100" i="1" smtClean="0"/>
              <a:t> вважається одним з найекзотичніших закладів як Європи, так і України. Київська обл., Вишгородський р-н, с. Нові Петрівці </a:t>
            </a:r>
            <a:r>
              <a:rPr lang="ru-RU" sz="1100" b="1" i="1" u="sng" smtClean="0">
                <a:hlinkClick r:id="rId3"/>
              </a:rPr>
              <a:t>http://sledopit.do.am</a:t>
            </a:r>
            <a:r>
              <a:rPr lang="ru-RU" sz="1100" i="1" u="sng" smtClean="0">
                <a:hlinkClick r:id="rId3"/>
              </a:rPr>
              <a:t>/</a:t>
            </a:r>
            <a:r>
              <a:rPr lang="ru-RU" sz="1100" i="1" smtClean="0"/>
              <a:t>]</a:t>
            </a:r>
            <a:endParaRPr lang="ru-RU" sz="1100" smtClean="0"/>
          </a:p>
          <a:p>
            <a:pPr>
              <a:buFont typeface="Arial" charset="0"/>
              <a:buNone/>
            </a:pPr>
            <a:r>
              <a:rPr lang="ru-RU" sz="1100" smtClean="0"/>
              <a:t> Тригуб, В. </a:t>
            </a:r>
            <a:r>
              <a:rPr lang="ru-RU" sz="1100" b="1" smtClean="0"/>
              <a:t>Ракетна база як музей</a:t>
            </a:r>
            <a:r>
              <a:rPr lang="ru-RU" sz="1100" smtClean="0"/>
              <a:t> / Віктор Тригуб // Музеї України. – 2010. - № 2. – С. 11. </a:t>
            </a:r>
            <a:r>
              <a:rPr lang="ru-RU" sz="1100" i="1" smtClean="0"/>
              <a:t>[суперсекретна ракетна база неподалік Києва, закинута казарма, КПП, бункер..)</a:t>
            </a:r>
            <a:endParaRPr lang="ru-RU" sz="1100" smtClean="0"/>
          </a:p>
          <a:p>
            <a:pPr>
              <a:buFont typeface="Arial" charset="0"/>
              <a:buNone/>
            </a:pPr>
            <a:r>
              <a:rPr lang="uk-UA" sz="1100" i="1" smtClean="0"/>
              <a:t> </a:t>
            </a:r>
            <a:r>
              <a:rPr lang="ru-RU" sz="1100" smtClean="0"/>
              <a:t>Третяк, Н. На "арені" Києва : відкрито найдорожчий приватний музей в Україні - </a:t>
            </a:r>
            <a:r>
              <a:rPr lang="ru-RU" sz="1100" b="1" smtClean="0"/>
              <a:t>Музей сучасного образотворчого мистецтва</a:t>
            </a:r>
            <a:r>
              <a:rPr lang="ru-RU" sz="1100" smtClean="0"/>
              <a:t> / Н.Третяк // Українська культура. – 2006. - № 11. – С. 8-9.</a:t>
            </a:r>
            <a:r>
              <a:rPr lang="ru-RU" sz="1100" i="1" smtClean="0"/>
              <a:t>[музей сучасного мистецтва займає 3000 м</a:t>
            </a:r>
            <a:r>
              <a:rPr lang="ru-RU" sz="1100" i="1" baseline="30000" smtClean="0"/>
              <a:t>2</a:t>
            </a:r>
            <a:r>
              <a:rPr lang="ru-RU" sz="1100" i="1" smtClean="0"/>
              <a:t> на 6 поверхах ТРЦ «Арена-СІТІ» і має унікальну колекцію робіт, орієнтовна вартість яких </a:t>
            </a:r>
            <a:r>
              <a:rPr lang="ru-RU" sz="1100" smtClean="0"/>
              <a:t> </a:t>
            </a:r>
            <a:r>
              <a:rPr lang="ru-RU" sz="1100" i="1" smtClean="0"/>
              <a:t>200-500 тисяч євро.  м. Київ] </a:t>
            </a:r>
            <a:r>
              <a:rPr lang="ru-RU" sz="1100" smtClean="0"/>
              <a:t>   </a:t>
            </a:r>
            <a:r>
              <a:rPr lang="ru-RU" sz="1100" b="1" i="1" smtClean="0"/>
              <a:t>Єдиний у світі Музей поганого  мистецтва знаходиться у Дедхем-Сквері, штат Массачусетс.</a:t>
            </a:r>
            <a:endParaRPr lang="ru-RU" sz="1100" smtClean="0"/>
          </a:p>
          <a:p>
            <a:pPr>
              <a:buFont typeface="Arial" charset="0"/>
              <a:buNone/>
            </a:pPr>
            <a:r>
              <a:rPr lang="ru-RU" sz="1100" smtClean="0"/>
              <a:t>.</a:t>
            </a:r>
            <a:r>
              <a:rPr lang="ru-RU" sz="1100" b="1" smtClean="0"/>
              <a:t> «Хата Савки»</a:t>
            </a:r>
            <a:r>
              <a:rPr lang="ru-RU" sz="1100" smtClean="0"/>
              <a:t> : </a:t>
            </a:r>
            <a:r>
              <a:rPr lang="ru-RU" sz="1100" b="1" smtClean="0"/>
              <a:t>садиба-музей старожитності  та етнографії </a:t>
            </a:r>
            <a:r>
              <a:rPr lang="ru-RU" sz="1100" smtClean="0"/>
              <a:t>// Музеї України. – 2006. - № 2. </a:t>
            </a:r>
          </a:p>
          <a:p>
            <a:pPr>
              <a:buFont typeface="Arial" charset="0"/>
              <a:buNone/>
            </a:pPr>
            <a:r>
              <a:rPr lang="ru-RU" sz="1100" smtClean="0"/>
              <a:t>. Шарапа, О. Першому "Кобзарю" – 170 :  </a:t>
            </a:r>
            <a:r>
              <a:rPr lang="ru-RU" sz="1100" b="1" smtClean="0"/>
              <a:t>музей однієї книги</a:t>
            </a:r>
            <a:r>
              <a:rPr lang="ru-RU" sz="1100" smtClean="0"/>
              <a:t> - "Кобзаря" в Черкасах / Ольга Шарапа  // Слово Просвіти. – 2010. - № 15. – С. 8.       Шот, М. Став </a:t>
            </a:r>
            <a:r>
              <a:rPr lang="ru-RU" sz="1100" b="1" smtClean="0"/>
              <a:t>ліс музеєм</a:t>
            </a:r>
            <a:r>
              <a:rPr lang="ru-RU" sz="1100" smtClean="0"/>
              <a:t> : урочище «Дігтярня» на Тернопільщині / М. Шот // Урядовий кур’єр. – 2008. - 1 листоп. – С. 11.</a:t>
            </a:r>
          </a:p>
          <a:p>
            <a:endParaRPr lang="ru-RU" sz="1100" smtClean="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17410" name="Заголовок 1"/>
          <p:cNvSpPr>
            <a:spLocks noGrp="1"/>
          </p:cNvSpPr>
          <p:nvPr>
            <p:ph type="title"/>
          </p:nvPr>
        </p:nvSpPr>
        <p:spPr/>
        <p:txBody>
          <a:bodyPr/>
          <a:lstStyle/>
          <a:p>
            <a:endParaRPr lang="ru-RU" smtClean="0"/>
          </a:p>
        </p:txBody>
      </p:sp>
      <p:sp>
        <p:nvSpPr>
          <p:cNvPr id="3" name="Содержимое 2"/>
          <p:cNvSpPr>
            <a:spLocks noGrp="1"/>
          </p:cNvSpPr>
          <p:nvPr>
            <p:ph sz="half" idx="1"/>
          </p:nvPr>
        </p:nvSpPr>
        <p:spPr>
          <a:xfrm>
            <a:off x="179388" y="1484313"/>
            <a:ext cx="4316412" cy="4641850"/>
          </a:xfrm>
        </p:spPr>
        <p:txBody>
          <a:bodyPr>
            <a:normAutofit/>
          </a:bodyPr>
          <a:lstStyle/>
          <a:p>
            <a:pPr>
              <a:lnSpc>
                <a:spcPct val="90000"/>
              </a:lnSpc>
              <a:buFont typeface="Arial" charset="0"/>
              <a:buNone/>
            </a:pPr>
            <a:r>
              <a:rPr lang="uk-UA" smtClean="0">
                <a:latin typeface="Arial" charset="0"/>
              </a:rPr>
              <a:t>   </a:t>
            </a:r>
            <a:r>
              <a:rPr lang="uk-UA" smtClean="0"/>
              <a:t>Бондар</a:t>
            </a:r>
            <a:r>
              <a:rPr lang="ru-RU" smtClean="0"/>
              <a:t>ь Виктория. Словарь актуальных музейных терминов.- М.: Знание, 2010. – 42 с., ил..</a:t>
            </a:r>
          </a:p>
          <a:p>
            <a:pPr>
              <a:lnSpc>
                <a:spcPct val="90000"/>
              </a:lnSpc>
              <a:buFont typeface="Arial" charset="0"/>
              <a:buNone/>
            </a:pPr>
            <a:r>
              <a:rPr lang="ru-RU" smtClean="0"/>
              <a:t>          </a:t>
            </a:r>
            <a:r>
              <a:rPr lang="ru-RU" sz="1800" smtClean="0"/>
              <a:t>  Словарь украинского автора на русском языке объясняет значение многих терминов, связанных с историей музеев мира. Словарь предназначен для широкого круга читателей. </a:t>
            </a:r>
          </a:p>
          <a:p>
            <a:pPr>
              <a:lnSpc>
                <a:spcPct val="90000"/>
              </a:lnSpc>
              <a:buFont typeface="Arial" charset="0"/>
              <a:buNone/>
            </a:pPr>
            <a:endParaRPr lang="ru-RU" sz="2400" smtClean="0"/>
          </a:p>
          <a:p>
            <a:pPr>
              <a:lnSpc>
                <a:spcPct val="90000"/>
              </a:lnSpc>
            </a:pPr>
            <a:r>
              <a:rPr lang="ru-RU" sz="2400" smtClean="0"/>
              <a:t> </a:t>
            </a:r>
          </a:p>
        </p:txBody>
      </p:sp>
      <p:pic>
        <p:nvPicPr>
          <p:cNvPr id="17412" name="Picture 2"/>
          <p:cNvPicPr>
            <a:picLocks noGrp="1" noChangeAspect="1" noChangeArrowheads="1"/>
          </p:cNvPicPr>
          <p:nvPr>
            <p:ph sz="half" idx="2"/>
          </p:nvPr>
        </p:nvPicPr>
        <p:blipFill>
          <a:blip r:embed="rId2"/>
          <a:srcRect/>
          <a:stretch>
            <a:fillRect/>
          </a:stretch>
        </p:blipFill>
        <p:spPr>
          <a:xfrm>
            <a:off x="4716463" y="1628775"/>
            <a:ext cx="4032250" cy="4895850"/>
          </a:xfrm>
        </p:spPr>
      </p:pic>
      <p:pic>
        <p:nvPicPr>
          <p:cNvPr id="17413" name="Picture 5"/>
          <p:cNvPicPr>
            <a:picLocks noChangeAspect="1" noChangeArrowheads="1" noCrop="1"/>
          </p:cNvPicPr>
          <p:nvPr/>
        </p:nvPicPr>
        <p:blipFill>
          <a:blip r:embed="rId3"/>
          <a:srcRect/>
          <a:stretch>
            <a:fillRect/>
          </a:stretch>
        </p:blipFill>
        <p:spPr bwMode="auto">
          <a:xfrm>
            <a:off x="395288" y="188913"/>
            <a:ext cx="8353425" cy="1368425"/>
          </a:xfrm>
          <a:prstGeom prst="rect">
            <a:avLst/>
          </a:prstGeom>
          <a:noFill/>
          <a:ln w="9525">
            <a:noFill/>
            <a:miter lim="800000"/>
            <a:headEnd/>
            <a:tailEnd/>
          </a:ln>
        </p:spPr>
      </p:pic>
      <p:pic>
        <p:nvPicPr>
          <p:cNvPr id="17414" name="Picture 8"/>
          <p:cNvPicPr>
            <a:picLocks noChangeAspect="1" noChangeArrowheads="1"/>
          </p:cNvPicPr>
          <p:nvPr/>
        </p:nvPicPr>
        <p:blipFill>
          <a:blip r:embed="rId4"/>
          <a:srcRect/>
          <a:stretch>
            <a:fillRect/>
          </a:stretch>
        </p:blipFill>
        <p:spPr bwMode="auto">
          <a:xfrm>
            <a:off x="323850" y="5516563"/>
            <a:ext cx="4176713" cy="1152525"/>
          </a:xfrm>
          <a:prstGeom prst="rect">
            <a:avLst/>
          </a:prstGeom>
          <a:noFill/>
          <a:ln w="9525">
            <a:noFill/>
            <a:miter lim="800000"/>
            <a:headEnd/>
            <a:tailEnd/>
          </a:ln>
        </p:spPr>
      </p:pic>
      <p:pic>
        <p:nvPicPr>
          <p:cNvPr id="17415" name="Picture 3"/>
          <p:cNvPicPr>
            <a:picLocks noChangeAspect="1" noChangeArrowheads="1" noCrop="1"/>
          </p:cNvPicPr>
          <p:nvPr/>
        </p:nvPicPr>
        <p:blipFill>
          <a:blip r:embed="rId5"/>
          <a:srcRect/>
          <a:stretch>
            <a:fillRect/>
          </a:stretch>
        </p:blipFill>
        <p:spPr bwMode="auto">
          <a:xfrm>
            <a:off x="4859338" y="2708275"/>
            <a:ext cx="762000" cy="2857500"/>
          </a:xfrm>
          <a:prstGeom prst="rect">
            <a:avLst/>
          </a:prstGeom>
          <a:noFill/>
          <a:ln w="9525">
            <a:noFill/>
            <a:miter lim="800000"/>
            <a:headEnd/>
            <a:tailEnd/>
          </a:ln>
        </p:spPr>
      </p:pic>
      <p:pic>
        <p:nvPicPr>
          <p:cNvPr id="17416" name="Picture 3"/>
          <p:cNvPicPr>
            <a:picLocks noChangeAspect="1" noChangeArrowheads="1" noCrop="1"/>
          </p:cNvPicPr>
          <p:nvPr/>
        </p:nvPicPr>
        <p:blipFill>
          <a:blip r:embed="rId5"/>
          <a:srcRect/>
          <a:stretch>
            <a:fillRect/>
          </a:stretch>
        </p:blipFill>
        <p:spPr bwMode="auto">
          <a:xfrm>
            <a:off x="7740650" y="2708275"/>
            <a:ext cx="762000" cy="2857500"/>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18434" name="Заголовок 1"/>
          <p:cNvSpPr>
            <a:spLocks noGrp="1"/>
          </p:cNvSpPr>
          <p:nvPr>
            <p:ph type="title"/>
          </p:nvPr>
        </p:nvSpPr>
        <p:spPr/>
        <p:txBody>
          <a:bodyPr/>
          <a:lstStyle/>
          <a:p>
            <a:endParaRPr lang="ru-RU" smtClean="0"/>
          </a:p>
        </p:txBody>
      </p:sp>
      <p:sp>
        <p:nvSpPr>
          <p:cNvPr id="4" name="Содержимое 3"/>
          <p:cNvSpPr>
            <a:spLocks noGrp="1"/>
          </p:cNvSpPr>
          <p:nvPr>
            <p:ph sz="half" idx="2"/>
          </p:nvPr>
        </p:nvSpPr>
        <p:spPr>
          <a:xfrm>
            <a:off x="4356100" y="1600200"/>
            <a:ext cx="4608513" cy="4525963"/>
          </a:xfrm>
        </p:spPr>
        <p:txBody>
          <a:bodyPr>
            <a:normAutofit/>
          </a:bodyPr>
          <a:lstStyle/>
          <a:p>
            <a:pPr>
              <a:lnSpc>
                <a:spcPct val="80000"/>
              </a:lnSpc>
              <a:buFont typeface="Arial" charset="0"/>
              <a:buNone/>
            </a:pPr>
            <a:r>
              <a:rPr lang="ru-RU" sz="2400" smtClean="0">
                <a:latin typeface="Arial" charset="0"/>
              </a:rPr>
              <a:t>    </a:t>
            </a:r>
            <a:r>
              <a:rPr lang="ru-RU" sz="2400" smtClean="0"/>
              <a:t>Свєнціцький, Іларіон. Про музеї та музейництво : нариси і замітки / Іларіон Свєнціцький. - Львів : Просвіта, 2009. - 79 с. : іл., табл..</a:t>
            </a:r>
          </a:p>
          <a:p>
            <a:pPr>
              <a:lnSpc>
                <a:spcPct val="80000"/>
              </a:lnSpc>
              <a:buFont typeface="Arial" charset="0"/>
              <a:buNone/>
            </a:pPr>
            <a:r>
              <a:rPr lang="ru-RU" sz="1600" smtClean="0"/>
              <a:t> </a:t>
            </a:r>
            <a:r>
              <a:rPr lang="ru-RU" sz="1600" smtClean="0">
                <a:latin typeface="Arial" charset="0"/>
              </a:rPr>
              <a:t>           </a:t>
            </a:r>
            <a:r>
              <a:rPr lang="ru-RU" sz="1600" smtClean="0"/>
              <a:t>Музейна справа була одним із захоплень філолога й етнографа І. С. Свєнціцького (1876–1956). Він – ініціатор створення у Львові Національного музею (1905 р., з 1939 р. – Державний музей українського мистецтва). Майже 50 років він був його директором, завдяки чому цей заклад володіє однією з найбагатших в Україні колекцій. Автор назвав свою працю першою спробою в області музеології. Ідеї, закладені в ній, не втратили свого значення донині. </a:t>
            </a:r>
          </a:p>
          <a:p>
            <a:pPr>
              <a:lnSpc>
                <a:spcPct val="80000"/>
              </a:lnSpc>
              <a:buFont typeface="Arial" charset="0"/>
              <a:buNone/>
            </a:pPr>
            <a:endParaRPr lang="ru-RU" sz="1600" smtClean="0"/>
          </a:p>
        </p:txBody>
      </p:sp>
      <p:pic>
        <p:nvPicPr>
          <p:cNvPr id="18436" name="Picture 2"/>
          <p:cNvPicPr>
            <a:picLocks noGrp="1" noChangeAspect="1" noChangeArrowheads="1"/>
          </p:cNvPicPr>
          <p:nvPr>
            <p:ph sz="half" idx="1"/>
          </p:nvPr>
        </p:nvPicPr>
        <p:blipFill>
          <a:blip r:embed="rId2"/>
          <a:srcRect/>
          <a:stretch>
            <a:fillRect/>
          </a:stretch>
        </p:blipFill>
        <p:spPr>
          <a:xfrm>
            <a:off x="468313" y="1628775"/>
            <a:ext cx="3598862" cy="5040313"/>
          </a:xfrm>
        </p:spPr>
      </p:pic>
      <p:pic>
        <p:nvPicPr>
          <p:cNvPr id="18437" name="Picture 5"/>
          <p:cNvPicPr>
            <a:picLocks noChangeAspect="1" noChangeArrowheads="1" noCrop="1"/>
          </p:cNvPicPr>
          <p:nvPr/>
        </p:nvPicPr>
        <p:blipFill>
          <a:blip r:embed="rId3"/>
          <a:srcRect/>
          <a:stretch>
            <a:fillRect/>
          </a:stretch>
        </p:blipFill>
        <p:spPr bwMode="auto">
          <a:xfrm>
            <a:off x="395288" y="188913"/>
            <a:ext cx="8353425" cy="1368425"/>
          </a:xfrm>
          <a:prstGeom prst="rect">
            <a:avLst/>
          </a:prstGeom>
          <a:noFill/>
          <a:ln w="9525">
            <a:noFill/>
            <a:miter lim="800000"/>
            <a:headEnd/>
            <a:tailEnd/>
          </a:ln>
        </p:spPr>
      </p:pic>
      <p:pic>
        <p:nvPicPr>
          <p:cNvPr id="18438" name="Picture 8"/>
          <p:cNvPicPr>
            <a:picLocks noChangeAspect="1" noChangeArrowheads="1"/>
          </p:cNvPicPr>
          <p:nvPr/>
        </p:nvPicPr>
        <p:blipFill>
          <a:blip r:embed="rId4"/>
          <a:srcRect/>
          <a:stretch>
            <a:fillRect/>
          </a:stretch>
        </p:blipFill>
        <p:spPr bwMode="auto">
          <a:xfrm>
            <a:off x="4716463" y="5705475"/>
            <a:ext cx="4176712" cy="1152525"/>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19458" name="Заголовок 1"/>
          <p:cNvSpPr>
            <a:spLocks noGrp="1"/>
          </p:cNvSpPr>
          <p:nvPr>
            <p:ph type="title"/>
          </p:nvPr>
        </p:nvSpPr>
        <p:spPr/>
        <p:txBody>
          <a:bodyPr/>
          <a:lstStyle/>
          <a:p>
            <a:endParaRPr lang="ru-RU" smtClean="0"/>
          </a:p>
        </p:txBody>
      </p:sp>
      <p:sp>
        <p:nvSpPr>
          <p:cNvPr id="4" name="Содержимое 3"/>
          <p:cNvSpPr>
            <a:spLocks noGrp="1"/>
          </p:cNvSpPr>
          <p:nvPr>
            <p:ph sz="half" idx="2"/>
          </p:nvPr>
        </p:nvSpPr>
        <p:spPr>
          <a:xfrm>
            <a:off x="4572000" y="1600200"/>
            <a:ext cx="4392613" cy="4525963"/>
          </a:xfrm>
        </p:spPr>
        <p:txBody>
          <a:bodyPr>
            <a:normAutofit/>
          </a:bodyPr>
          <a:lstStyle/>
          <a:p>
            <a:pPr>
              <a:lnSpc>
                <a:spcPct val="80000"/>
              </a:lnSpc>
              <a:buFont typeface="Arial" charset="0"/>
              <a:buNone/>
            </a:pPr>
            <a:r>
              <a:rPr lang="ru-RU" sz="2500" smtClean="0">
                <a:latin typeface="Arial" charset="0"/>
              </a:rPr>
              <a:t>    </a:t>
            </a:r>
            <a:r>
              <a:rPr lang="ru-RU" sz="2500" smtClean="0"/>
              <a:t>Шидловський І.В. Історія музейної справи та зоологічних музеїв університетів України / за редакцією проф. Й.В. Царика. - Львів, 2012. - 112 с.</a:t>
            </a:r>
            <a:r>
              <a:rPr lang="ru-RU" sz="1500" smtClean="0"/>
              <a:t>  </a:t>
            </a:r>
          </a:p>
          <a:p>
            <a:pPr>
              <a:lnSpc>
                <a:spcPct val="80000"/>
              </a:lnSpc>
              <a:buFont typeface="Arial" charset="0"/>
              <a:buNone/>
            </a:pPr>
            <a:r>
              <a:rPr lang="ru-RU" sz="1500" smtClean="0"/>
              <a:t> </a:t>
            </a:r>
            <a:r>
              <a:rPr lang="ru-RU" sz="1500" smtClean="0">
                <a:latin typeface="Arial" charset="0"/>
              </a:rPr>
              <a:t>          </a:t>
            </a:r>
            <a:r>
              <a:rPr lang="ru-RU" sz="1600" smtClean="0"/>
              <a:t>У монографії зібрано матеріали щодо виникнення та розвитку музейної справи у світі, наведено основні терміни та поняття, які використовуються під час роботи з музейними зразками. Вперше зібрано та висвітлено ґрунтовний матеріал про зоологічні музеї університетів України, їх історію та склад колекцій.</a:t>
            </a:r>
          </a:p>
        </p:txBody>
      </p:sp>
      <p:pic>
        <p:nvPicPr>
          <p:cNvPr id="19460" name="Picture 2"/>
          <p:cNvPicPr>
            <a:picLocks noGrp="1" noChangeAspect="1" noChangeArrowheads="1"/>
          </p:cNvPicPr>
          <p:nvPr>
            <p:ph sz="half" idx="1"/>
          </p:nvPr>
        </p:nvPicPr>
        <p:blipFill>
          <a:blip r:embed="rId2"/>
          <a:srcRect/>
          <a:stretch>
            <a:fillRect/>
          </a:stretch>
        </p:blipFill>
        <p:spPr>
          <a:xfrm>
            <a:off x="395288" y="1728788"/>
            <a:ext cx="3744912" cy="4868862"/>
          </a:xfrm>
        </p:spPr>
      </p:pic>
      <p:pic>
        <p:nvPicPr>
          <p:cNvPr id="19461" name="Picture 5"/>
          <p:cNvPicPr>
            <a:picLocks noChangeAspect="1" noChangeArrowheads="1" noCrop="1"/>
          </p:cNvPicPr>
          <p:nvPr/>
        </p:nvPicPr>
        <p:blipFill>
          <a:blip r:embed="rId3"/>
          <a:srcRect/>
          <a:stretch>
            <a:fillRect/>
          </a:stretch>
        </p:blipFill>
        <p:spPr bwMode="auto">
          <a:xfrm>
            <a:off x="395288" y="188913"/>
            <a:ext cx="8353425" cy="1368425"/>
          </a:xfrm>
          <a:prstGeom prst="rect">
            <a:avLst/>
          </a:prstGeom>
          <a:noFill/>
          <a:ln w="9525">
            <a:noFill/>
            <a:miter lim="800000"/>
            <a:headEnd/>
            <a:tailEnd/>
          </a:ln>
        </p:spPr>
      </p:pic>
      <p:pic>
        <p:nvPicPr>
          <p:cNvPr id="19462" name="Picture 8"/>
          <p:cNvPicPr>
            <a:picLocks noChangeAspect="1" noChangeArrowheads="1"/>
          </p:cNvPicPr>
          <p:nvPr/>
        </p:nvPicPr>
        <p:blipFill>
          <a:blip r:embed="rId4"/>
          <a:srcRect/>
          <a:stretch>
            <a:fillRect/>
          </a:stretch>
        </p:blipFill>
        <p:spPr bwMode="auto">
          <a:xfrm>
            <a:off x="4716463" y="5589588"/>
            <a:ext cx="4176712" cy="1152525"/>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0482" name="Заголовок 1"/>
          <p:cNvSpPr>
            <a:spLocks noGrp="1"/>
          </p:cNvSpPr>
          <p:nvPr>
            <p:ph type="title"/>
          </p:nvPr>
        </p:nvSpPr>
        <p:spPr/>
        <p:txBody>
          <a:bodyPr/>
          <a:lstStyle/>
          <a:p>
            <a:endParaRPr lang="ru-RU" smtClean="0"/>
          </a:p>
        </p:txBody>
      </p:sp>
      <p:sp>
        <p:nvSpPr>
          <p:cNvPr id="20483" name="Содержимое 2"/>
          <p:cNvSpPr>
            <a:spLocks noGrp="1"/>
          </p:cNvSpPr>
          <p:nvPr>
            <p:ph sz="half" idx="1"/>
          </p:nvPr>
        </p:nvSpPr>
        <p:spPr>
          <a:xfrm>
            <a:off x="468313" y="1628775"/>
            <a:ext cx="4038600" cy="4525963"/>
          </a:xfrm>
        </p:spPr>
        <p:txBody>
          <a:bodyPr/>
          <a:lstStyle/>
          <a:p>
            <a:pPr>
              <a:buFont typeface="Arial" charset="0"/>
              <a:buNone/>
            </a:pPr>
            <a:r>
              <a:rPr lang="uk-UA" sz="3200" smtClean="0"/>
              <a:t>Музеї України: журнали.- Київ.</a:t>
            </a:r>
          </a:p>
          <a:p>
            <a:pPr>
              <a:buFont typeface="Arial" charset="0"/>
              <a:buNone/>
            </a:pPr>
            <a:r>
              <a:rPr lang="uk-UA" sz="1800" smtClean="0">
                <a:latin typeface="Arial" charset="0"/>
              </a:rPr>
              <a:t>          </a:t>
            </a:r>
            <a:r>
              <a:rPr lang="uk-UA" sz="1800" smtClean="0"/>
              <a:t>Стан та проблеми музеєзнавства та музейної справи в Україні, визначні музеї України, історія їх розвитку – ці питання розглянуто в різних номерах журналів</a:t>
            </a:r>
          </a:p>
          <a:p>
            <a:pPr>
              <a:buFont typeface="Arial" charset="0"/>
              <a:buNone/>
            </a:pPr>
            <a:endParaRPr lang="en-US" smtClean="0"/>
          </a:p>
          <a:p>
            <a:pPr>
              <a:buFont typeface="Arial" charset="0"/>
              <a:buNone/>
            </a:pPr>
            <a:endParaRPr lang="ru-RU" smtClean="0"/>
          </a:p>
        </p:txBody>
      </p:sp>
      <p:pic>
        <p:nvPicPr>
          <p:cNvPr id="20484" name="Picture 2"/>
          <p:cNvPicPr>
            <a:picLocks noGrp="1" noChangeAspect="1" noChangeArrowheads="1"/>
          </p:cNvPicPr>
          <p:nvPr>
            <p:ph sz="half" idx="2"/>
          </p:nvPr>
        </p:nvPicPr>
        <p:blipFill>
          <a:blip r:embed="rId2"/>
          <a:srcRect/>
          <a:stretch>
            <a:fillRect/>
          </a:stretch>
        </p:blipFill>
        <p:spPr>
          <a:xfrm>
            <a:off x="4787900" y="1557338"/>
            <a:ext cx="4105275" cy="2447925"/>
          </a:xfrm>
        </p:spPr>
      </p:pic>
      <p:pic>
        <p:nvPicPr>
          <p:cNvPr id="20485" name="Picture 4"/>
          <p:cNvPicPr>
            <a:picLocks noChangeAspect="1" noChangeArrowheads="1"/>
          </p:cNvPicPr>
          <p:nvPr/>
        </p:nvPicPr>
        <p:blipFill>
          <a:blip r:embed="rId3"/>
          <a:srcRect/>
          <a:stretch>
            <a:fillRect/>
          </a:stretch>
        </p:blipFill>
        <p:spPr bwMode="auto">
          <a:xfrm>
            <a:off x="4787900" y="4149725"/>
            <a:ext cx="4176713" cy="2519363"/>
          </a:xfrm>
          <a:prstGeom prst="rect">
            <a:avLst/>
          </a:prstGeom>
          <a:noFill/>
          <a:ln w="9525">
            <a:noFill/>
            <a:miter lim="800000"/>
            <a:headEnd/>
            <a:tailEnd/>
          </a:ln>
        </p:spPr>
      </p:pic>
      <p:pic>
        <p:nvPicPr>
          <p:cNvPr id="20486" name="Picture 5"/>
          <p:cNvPicPr>
            <a:picLocks noChangeAspect="1" noChangeArrowheads="1" noCrop="1"/>
          </p:cNvPicPr>
          <p:nvPr/>
        </p:nvPicPr>
        <p:blipFill>
          <a:blip r:embed="rId4"/>
          <a:srcRect/>
          <a:stretch>
            <a:fillRect/>
          </a:stretch>
        </p:blipFill>
        <p:spPr bwMode="auto">
          <a:xfrm>
            <a:off x="395288" y="188913"/>
            <a:ext cx="8353425" cy="1368425"/>
          </a:xfrm>
          <a:prstGeom prst="rect">
            <a:avLst/>
          </a:prstGeom>
          <a:noFill/>
          <a:ln w="9525">
            <a:noFill/>
            <a:miter lim="800000"/>
            <a:headEnd/>
            <a:tailEnd/>
          </a:ln>
        </p:spPr>
      </p:pic>
      <p:pic>
        <p:nvPicPr>
          <p:cNvPr id="20487" name="Picture 2"/>
          <p:cNvPicPr>
            <a:picLocks noChangeAspect="1" noChangeArrowheads="1"/>
          </p:cNvPicPr>
          <p:nvPr/>
        </p:nvPicPr>
        <p:blipFill>
          <a:blip r:embed="rId5"/>
          <a:srcRect/>
          <a:stretch>
            <a:fillRect/>
          </a:stretch>
        </p:blipFill>
        <p:spPr bwMode="auto">
          <a:xfrm>
            <a:off x="107950" y="5516563"/>
            <a:ext cx="2303463" cy="1225550"/>
          </a:xfrm>
          <a:prstGeom prst="rect">
            <a:avLst/>
          </a:prstGeom>
          <a:noFill/>
          <a:ln w="9525">
            <a:noFill/>
            <a:miter lim="800000"/>
            <a:headEnd/>
            <a:tailEnd/>
          </a:ln>
        </p:spPr>
      </p:pic>
      <p:pic>
        <p:nvPicPr>
          <p:cNvPr id="20488" name="Picture 3"/>
          <p:cNvPicPr>
            <a:picLocks noChangeAspect="1" noChangeArrowheads="1"/>
          </p:cNvPicPr>
          <p:nvPr/>
        </p:nvPicPr>
        <p:blipFill>
          <a:blip r:embed="rId6"/>
          <a:srcRect/>
          <a:stretch>
            <a:fillRect/>
          </a:stretch>
        </p:blipFill>
        <p:spPr bwMode="auto">
          <a:xfrm>
            <a:off x="107950" y="4149725"/>
            <a:ext cx="2303463" cy="1295400"/>
          </a:xfrm>
          <a:prstGeom prst="rect">
            <a:avLst/>
          </a:prstGeom>
          <a:noFill/>
          <a:ln w="9525">
            <a:noFill/>
            <a:miter lim="800000"/>
            <a:headEnd/>
            <a:tailEnd/>
          </a:ln>
        </p:spPr>
      </p:pic>
      <p:pic>
        <p:nvPicPr>
          <p:cNvPr id="20489" name="Picture 4"/>
          <p:cNvPicPr>
            <a:picLocks noChangeAspect="1" noChangeArrowheads="1"/>
          </p:cNvPicPr>
          <p:nvPr/>
        </p:nvPicPr>
        <p:blipFill>
          <a:blip r:embed="rId7"/>
          <a:srcRect/>
          <a:stretch>
            <a:fillRect/>
          </a:stretch>
        </p:blipFill>
        <p:spPr bwMode="auto">
          <a:xfrm>
            <a:off x="2555875" y="4149725"/>
            <a:ext cx="2087563" cy="2579688"/>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1506" name="Заголовок 3"/>
          <p:cNvSpPr>
            <a:spLocks noGrp="1"/>
          </p:cNvSpPr>
          <p:nvPr>
            <p:ph type="title"/>
          </p:nvPr>
        </p:nvSpPr>
        <p:spPr/>
        <p:txBody>
          <a:bodyPr/>
          <a:lstStyle/>
          <a:p>
            <a:endParaRPr lang="ru-RU" smtClean="0"/>
          </a:p>
        </p:txBody>
      </p:sp>
      <p:sp>
        <p:nvSpPr>
          <p:cNvPr id="21507" name="Содержимое 4"/>
          <p:cNvSpPr>
            <a:spLocks noGrp="1"/>
          </p:cNvSpPr>
          <p:nvPr>
            <p:ph sz="half" idx="1"/>
          </p:nvPr>
        </p:nvSpPr>
        <p:spPr>
          <a:xfrm>
            <a:off x="0" y="1412875"/>
            <a:ext cx="4387850" cy="4784725"/>
          </a:xfrm>
        </p:spPr>
        <p:txBody>
          <a:bodyPr/>
          <a:lstStyle/>
          <a:p>
            <a:pPr>
              <a:buFont typeface="Arial" charset="0"/>
              <a:buNone/>
            </a:pPr>
            <a:r>
              <a:rPr lang="ru-RU" sz="1200" smtClean="0"/>
              <a:t>"Музеї України" – відеоогляд.</a:t>
            </a:r>
          </a:p>
          <a:p>
            <a:pPr>
              <a:buFont typeface="Arial" charset="0"/>
              <a:buNone/>
            </a:pPr>
            <a:r>
              <a:rPr lang="ru-RU" sz="1200" smtClean="0"/>
              <a:t>Експериментальний випуск- відеоогляд часопису "Музеї України" №1 за 2010 рік. Журнал у цьому році виходить раз на квартал. Діє сайт, що дуже популярний у цінителів. Центральний матеріал номеру - "Чи стане М.Сядристий Героєм України"? Роботи майстра - на обкладинці. Пишемо про викрадені скарби, представляємо нового шефа Мінкульту. ЦМ ЗСУ. Грегора Крука. Музейну акцію в Ізюмі - Т.Крупа. Про музеї президентського села Нові Петрівці. Батурин. Музей В.Хвойки. Шукаємо альбоми Гітлера і Винниченка. Вивчаємо секретний бункер СС в Альпах. Софія Київська - вік. Велесова книга. Про О.Саєнка. Музей слідопитів. Дотик до Кобзаря. Поділля, Полісся, Музей козацьких страв...</a:t>
            </a:r>
          </a:p>
          <a:p>
            <a:pPr>
              <a:buFont typeface="Arial" charset="0"/>
              <a:buNone/>
            </a:pPr>
            <a:r>
              <a:rPr lang="en-US" sz="1200" smtClean="0"/>
              <a:t>http://www.youtube.com/watch?v=2r3p4hQDDVk</a:t>
            </a:r>
          </a:p>
          <a:p>
            <a:pPr>
              <a:buFont typeface="Arial" charset="0"/>
              <a:buNone/>
            </a:pPr>
            <a:r>
              <a:rPr lang="ru-RU" sz="1200" smtClean="0"/>
              <a:t>Наш сайт - </a:t>
            </a:r>
            <a:r>
              <a:rPr lang="en-US" sz="1200" smtClean="0"/>
              <a:t>http://www.museum-ukraine.org.ua/</a:t>
            </a:r>
          </a:p>
          <a:p>
            <a:endParaRPr lang="en-US" sz="1400" smtClean="0"/>
          </a:p>
          <a:p>
            <a:pPr>
              <a:buFont typeface="Arial" charset="0"/>
              <a:buNone/>
            </a:pPr>
            <a:r>
              <a:rPr lang="en-US" sz="1400" smtClean="0"/>
              <a:t> </a:t>
            </a:r>
            <a:endParaRPr lang="ru-RU" sz="1400" smtClean="0"/>
          </a:p>
        </p:txBody>
      </p:sp>
      <p:pic>
        <p:nvPicPr>
          <p:cNvPr id="21508" name="Picture 5"/>
          <p:cNvPicPr>
            <a:picLocks noChangeAspect="1" noChangeArrowheads="1" noCrop="1"/>
          </p:cNvPicPr>
          <p:nvPr/>
        </p:nvPicPr>
        <p:blipFill>
          <a:blip r:embed="rId2"/>
          <a:srcRect/>
          <a:stretch>
            <a:fillRect/>
          </a:stretch>
        </p:blipFill>
        <p:spPr bwMode="auto">
          <a:xfrm>
            <a:off x="395288" y="115888"/>
            <a:ext cx="8353425" cy="1252537"/>
          </a:xfrm>
          <a:prstGeom prst="rect">
            <a:avLst/>
          </a:prstGeom>
          <a:noFill/>
          <a:ln w="9525">
            <a:noFill/>
            <a:miter lim="800000"/>
            <a:headEnd/>
            <a:tailEnd/>
          </a:ln>
        </p:spPr>
      </p:pic>
      <p:sp>
        <p:nvSpPr>
          <p:cNvPr id="21509" name="Прямоугольник 7"/>
          <p:cNvSpPr>
            <a:spLocks noChangeArrowheads="1"/>
          </p:cNvSpPr>
          <p:nvPr/>
        </p:nvSpPr>
        <p:spPr bwMode="auto">
          <a:xfrm>
            <a:off x="2286000" y="-2295525"/>
            <a:ext cx="4572000" cy="1200150"/>
          </a:xfrm>
          <a:prstGeom prst="rect">
            <a:avLst/>
          </a:prstGeom>
          <a:noFill/>
          <a:ln w="9525">
            <a:noFill/>
            <a:miter lim="800000"/>
            <a:headEnd/>
            <a:tailEnd/>
          </a:ln>
        </p:spPr>
        <p:txBody>
          <a:bodyPr>
            <a:spAutoFit/>
          </a:bodyPr>
          <a:lstStyle/>
          <a:p>
            <a:endParaRPr lang="ru-RU">
              <a:latin typeface="Calibri" pitchFamily="34" charset="0"/>
            </a:endParaRPr>
          </a:p>
          <a:p>
            <a:endParaRPr lang="ru-RU">
              <a:latin typeface="Calibri" pitchFamily="34" charset="0"/>
            </a:endParaRPr>
          </a:p>
          <a:p>
            <a:endParaRPr lang="ru-RU">
              <a:latin typeface="Calibri" pitchFamily="34" charset="0"/>
            </a:endParaRPr>
          </a:p>
          <a:p>
            <a:r>
              <a:rPr lang="ru-RU">
                <a:latin typeface="Calibri" pitchFamily="34" charset="0"/>
              </a:rPr>
              <a:t> </a:t>
            </a:r>
          </a:p>
        </p:txBody>
      </p:sp>
      <p:pic>
        <p:nvPicPr>
          <p:cNvPr id="21510" name="Picture 2"/>
          <p:cNvPicPr>
            <a:picLocks noChangeAspect="1" noChangeArrowheads="1"/>
          </p:cNvPicPr>
          <p:nvPr/>
        </p:nvPicPr>
        <p:blipFill>
          <a:blip r:embed="rId3"/>
          <a:srcRect/>
          <a:stretch>
            <a:fillRect/>
          </a:stretch>
        </p:blipFill>
        <p:spPr bwMode="auto">
          <a:xfrm>
            <a:off x="179388" y="4724400"/>
            <a:ext cx="4032250" cy="2017713"/>
          </a:xfrm>
          <a:prstGeom prst="rect">
            <a:avLst/>
          </a:prstGeom>
          <a:noFill/>
          <a:ln w="9525">
            <a:noFill/>
            <a:miter lim="800000"/>
            <a:headEnd/>
            <a:tailEnd/>
          </a:ln>
        </p:spPr>
      </p:pic>
      <p:sp>
        <p:nvSpPr>
          <p:cNvPr id="21511" name="Содержимое 9"/>
          <p:cNvSpPr>
            <a:spLocks noGrp="1"/>
          </p:cNvSpPr>
          <p:nvPr>
            <p:ph sz="half" idx="2"/>
          </p:nvPr>
        </p:nvSpPr>
        <p:spPr>
          <a:xfrm>
            <a:off x="4500563" y="1412875"/>
            <a:ext cx="2519362" cy="5256213"/>
          </a:xfrm>
        </p:spPr>
        <p:txBody>
          <a:bodyPr/>
          <a:lstStyle/>
          <a:p>
            <a:pPr>
              <a:buFont typeface="Arial" charset="0"/>
              <a:buNone/>
            </a:pPr>
            <a:r>
              <a:rPr lang="ru-RU" sz="1100" smtClean="0"/>
              <a:t>Музеї України №1-2011. Відеоогляд Музеї України №1-2011. </a:t>
            </a:r>
          </a:p>
          <a:p>
            <a:pPr>
              <a:buFont typeface="Arial" charset="0"/>
              <a:buNone/>
            </a:pPr>
            <a:r>
              <a:rPr lang="ru-RU" sz="1100" smtClean="0"/>
              <a:t> Редактор Віктор Тригуб робить короткий відеогляд друкованої версії. Нам, до речі, 7 років! А в державі вже 499 офіційних музеїв! Повертаємося до проблем Нацмузею у Пирогові. Пишемо про прапор дивізії "Галичина". Оглядаємо легенди про суперскарби. Повертаємося до таємниць схрону СБ ОУН, знайденого аж у 1991 році КДБ. Повідомляємо про легенду "Золото Держбанку України", втрачене у 1941 році. Слово має А.Шкіль. Музейний Арт-простір. Глиняний антикваріат.</a:t>
            </a:r>
          </a:p>
          <a:p>
            <a:pPr>
              <a:buFont typeface="Arial" charset="0"/>
              <a:buNone/>
            </a:pPr>
            <a:r>
              <a:rPr lang="ru-RU" sz="1100" smtClean="0"/>
              <a:t>Музей рідкісної книги з Ніжина. </a:t>
            </a:r>
          </a:p>
          <a:p>
            <a:pPr>
              <a:buFont typeface="Arial" charset="0"/>
              <a:buNone/>
            </a:pPr>
            <a:r>
              <a:rPr lang="ru-RU" sz="1100" smtClean="0"/>
              <a:t>Музей тоталітарних режимів. Спецзагони провокаторів НКВС. Гончарка Ю.Селюченко. Музей хореографічного мистецтва. Висота Маршала Конєва. Іван Гончар. Микола Ге. Улас Самчук. Шабля В.Януковича. Наші нагороди... Про все це можна почитати у цьому номері.</a:t>
            </a:r>
          </a:p>
          <a:p>
            <a:pPr>
              <a:buFont typeface="Arial" charset="0"/>
              <a:buNone/>
            </a:pPr>
            <a:r>
              <a:rPr lang="en-US" sz="1100" smtClean="0"/>
              <a:t>http://www.youtube.com/watch?v=eBJTI1eBDPs&amp;feature=channel_video_title</a:t>
            </a:r>
            <a:endParaRPr lang="ru-RU" sz="1100" smtClean="0"/>
          </a:p>
        </p:txBody>
      </p:sp>
      <p:pic>
        <p:nvPicPr>
          <p:cNvPr id="21512" name="Picture 2"/>
          <p:cNvPicPr>
            <a:picLocks noChangeAspect="1" noChangeArrowheads="1"/>
          </p:cNvPicPr>
          <p:nvPr/>
        </p:nvPicPr>
        <p:blipFill>
          <a:blip r:embed="rId4"/>
          <a:srcRect/>
          <a:stretch>
            <a:fillRect/>
          </a:stretch>
        </p:blipFill>
        <p:spPr bwMode="auto">
          <a:xfrm>
            <a:off x="7092950" y="1916113"/>
            <a:ext cx="1903413" cy="4249737"/>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1090</TotalTime>
  <Words>5663</Words>
  <Application>Microsoft Office PowerPoint</Application>
  <PresentationFormat>Экран (4:3)</PresentationFormat>
  <Paragraphs>380</Paragraphs>
  <Slides>42</Slides>
  <Notes>0</Notes>
  <HiddenSlides>0</HiddenSlides>
  <MMClips>0</MMClips>
  <ScaleCrop>false</ScaleCrop>
  <HeadingPairs>
    <vt:vector size="6" baseType="variant">
      <vt:variant>
        <vt:lpstr>Использованные шрифты</vt:lpstr>
      </vt:variant>
      <vt:variant>
        <vt:i4>2</vt:i4>
      </vt:variant>
      <vt:variant>
        <vt:lpstr>Шаблон оформления</vt:lpstr>
      </vt:variant>
      <vt:variant>
        <vt:i4>1</vt:i4>
      </vt:variant>
      <vt:variant>
        <vt:lpstr>Заголовки слайдов</vt:lpstr>
      </vt:variant>
      <vt:variant>
        <vt:i4>42</vt:i4>
      </vt:variant>
    </vt:vector>
  </HeadingPairs>
  <TitlesOfParts>
    <vt:vector size="45" baseType="lpstr">
      <vt:lpstr>Calibri</vt:lpstr>
      <vt:lpstr>Arial</vt:lpstr>
      <vt:lpstr>Тема Office</vt:lpstr>
      <vt:lpstr>Віртуальна книжкова виставка: </vt:lpstr>
      <vt:lpstr>КЗ НВО “Спеціалізована Загальноосвітня школа №32”</vt:lpstr>
      <vt:lpstr>I. Україна – країна музеїв. Культурний скарб України </vt:lpstr>
      <vt:lpstr>Слайд 4</vt:lpstr>
      <vt:lpstr>Слайд 5</vt:lpstr>
      <vt:lpstr>Слайд 6</vt:lpstr>
      <vt:lpstr>Слайд 7</vt:lpstr>
      <vt:lpstr>Слайд 8</vt:lpstr>
      <vt:lpstr>Слайд 9</vt:lpstr>
      <vt:lpstr>Бібліографічний список літератури</vt:lpstr>
      <vt:lpstr>II. Музеї сучасного Київа: фотографії, адреса, тематика</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III. Незвичайні музеї різних  місць України</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Слайд 38</vt:lpstr>
      <vt:lpstr>Бібліографічний список літератури  “Незвичайні музеї України”</vt:lpstr>
      <vt:lpstr>Бібліографічний список літератури  “Незвичайні музеї України”</vt:lpstr>
      <vt:lpstr>Бібліографічний список літератури  “Незвичайні музеї України”</vt:lpstr>
      <vt:lpstr>Бібліографічний список літератури  “Незвичайні музеї України”</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User</dc:creator>
  <cp:lastModifiedBy>Admin</cp:lastModifiedBy>
  <cp:revision>105</cp:revision>
  <dcterms:created xsi:type="dcterms:W3CDTF">2013-01-15T20:37:34Z</dcterms:created>
  <dcterms:modified xsi:type="dcterms:W3CDTF">2014-02-20T22:33:20Z</dcterms:modified>
</cp:coreProperties>
</file>