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318" r:id="rId3"/>
    <p:sldId id="263" r:id="rId4"/>
    <p:sldId id="264" r:id="rId5"/>
    <p:sldId id="265" r:id="rId6"/>
    <p:sldId id="300" r:id="rId7"/>
    <p:sldId id="267" r:id="rId8"/>
    <p:sldId id="269" r:id="rId9"/>
    <p:sldId id="270" r:id="rId10"/>
    <p:sldId id="257" r:id="rId11"/>
    <p:sldId id="258" r:id="rId12"/>
    <p:sldId id="301" r:id="rId13"/>
    <p:sldId id="259" r:id="rId14"/>
    <p:sldId id="260" r:id="rId15"/>
    <p:sldId id="261" r:id="rId16"/>
    <p:sldId id="272" r:id="rId17"/>
    <p:sldId id="274" r:id="rId18"/>
    <p:sldId id="275" r:id="rId19"/>
    <p:sldId id="276" r:id="rId20"/>
    <p:sldId id="277" r:id="rId21"/>
    <p:sldId id="281" r:id="rId22"/>
    <p:sldId id="282" r:id="rId23"/>
    <p:sldId id="283" r:id="rId24"/>
    <p:sldId id="284" r:id="rId25"/>
    <p:sldId id="285" r:id="rId26"/>
    <p:sldId id="286" r:id="rId27"/>
    <p:sldId id="287" r:id="rId28"/>
    <p:sldId id="288" r:id="rId29"/>
    <p:sldId id="291" r:id="rId30"/>
    <p:sldId id="293" r:id="rId31"/>
    <p:sldId id="295" r:id="rId32"/>
    <p:sldId id="298" r:id="rId33"/>
    <p:sldId id="308" r:id="rId34"/>
    <p:sldId id="317"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2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F95CA5-96E8-4760-AD13-2EA8B96D08CB}" type="datetimeFigureOut">
              <a:rPr lang="ru-RU" smtClean="0"/>
              <a:pPr/>
              <a:t>11.03.2014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213386-26FA-4A5C-A369-2FD576E9F2B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F95CA5-96E8-4760-AD13-2EA8B96D08CB}" type="datetimeFigureOut">
              <a:rPr lang="ru-RU" smtClean="0"/>
              <a:pPr/>
              <a:t>11.03.2014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213386-26FA-4A5C-A369-2FD576E9F2B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F95CA5-96E8-4760-AD13-2EA8B96D08CB}" type="datetimeFigureOut">
              <a:rPr lang="ru-RU" smtClean="0"/>
              <a:pPr/>
              <a:t>11.03.2014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213386-26FA-4A5C-A369-2FD576E9F2B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F95CA5-96E8-4760-AD13-2EA8B96D08CB}" type="datetimeFigureOut">
              <a:rPr lang="ru-RU" smtClean="0"/>
              <a:pPr/>
              <a:t>11.03.2014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213386-26FA-4A5C-A369-2FD576E9F2B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0F95CA5-96E8-4760-AD13-2EA8B96D08CB}" type="datetimeFigureOut">
              <a:rPr lang="ru-RU" smtClean="0"/>
              <a:pPr/>
              <a:t>11.03.2014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213386-26FA-4A5C-A369-2FD576E9F2B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0F95CA5-96E8-4760-AD13-2EA8B96D08CB}" type="datetimeFigureOut">
              <a:rPr lang="ru-RU" smtClean="0"/>
              <a:pPr/>
              <a:t>11.03.2014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213386-26FA-4A5C-A369-2FD576E9F2B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0F95CA5-96E8-4760-AD13-2EA8B96D08CB}" type="datetimeFigureOut">
              <a:rPr lang="ru-RU" smtClean="0"/>
              <a:pPr/>
              <a:t>11.03.2014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3213386-26FA-4A5C-A369-2FD576E9F2B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F95CA5-96E8-4760-AD13-2EA8B96D08CB}" type="datetimeFigureOut">
              <a:rPr lang="ru-RU" smtClean="0"/>
              <a:pPr/>
              <a:t>11.03.2014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3213386-26FA-4A5C-A369-2FD576E9F2B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F95CA5-96E8-4760-AD13-2EA8B96D08CB}" type="datetimeFigureOut">
              <a:rPr lang="ru-RU" smtClean="0"/>
              <a:pPr/>
              <a:t>11.03.2014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3213386-26FA-4A5C-A369-2FD576E9F2B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F95CA5-96E8-4760-AD13-2EA8B96D08CB}" type="datetimeFigureOut">
              <a:rPr lang="ru-RU" smtClean="0"/>
              <a:pPr/>
              <a:t>11.03.2014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213386-26FA-4A5C-A369-2FD576E9F2B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F95CA5-96E8-4760-AD13-2EA8B96D08CB}" type="datetimeFigureOut">
              <a:rPr lang="ru-RU" smtClean="0"/>
              <a:pPr/>
              <a:t>11.03.2014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213386-26FA-4A5C-A369-2FD576E9F2B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95CA5-96E8-4760-AD13-2EA8B96D08CB}" type="datetimeFigureOut">
              <a:rPr lang="ru-RU" smtClean="0"/>
              <a:pPr/>
              <a:t>11.03.2014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13386-26FA-4A5C-A369-2FD576E9F2B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Библиотечный проект «Часы – необходимый атрибут жизни»</a:t>
            </a:r>
            <a:endParaRPr lang="ru-RU"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395536" y="1600200"/>
            <a:ext cx="8352928" cy="499715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lstStyle/>
          <a:p>
            <a:r>
              <a:rPr lang="ru-RU" dirty="0" smtClean="0"/>
              <a:t>ВОДЯНЫЕ ЧАСЫ</a:t>
            </a:r>
            <a:endParaRPr lang="ru-RU" dirty="0"/>
          </a:p>
        </p:txBody>
      </p:sp>
      <p:sp>
        <p:nvSpPr>
          <p:cNvPr id="3" name="Содержимое 2"/>
          <p:cNvSpPr>
            <a:spLocks noGrp="1"/>
          </p:cNvSpPr>
          <p:nvPr>
            <p:ph idx="1"/>
          </p:nvPr>
        </p:nvSpPr>
        <p:spPr>
          <a:xfrm>
            <a:off x="0" y="764704"/>
            <a:ext cx="9144000" cy="6093296"/>
          </a:xfrm>
        </p:spPr>
        <p:txBody>
          <a:bodyPr>
            <a:normAutofit fontScale="25000" lnSpcReduction="20000"/>
          </a:bodyPr>
          <a:lstStyle/>
          <a:p>
            <a:pPr>
              <a:buNone/>
            </a:pPr>
            <a:endParaRPr lang="ru-RU" dirty="0" smtClean="0"/>
          </a:p>
          <a:p>
            <a:endParaRPr lang="ru-RU" dirty="0" smtClean="0"/>
          </a:p>
          <a:p>
            <a:pPr>
              <a:buNone/>
            </a:pPr>
            <a:r>
              <a:rPr lang="ru-RU" sz="6400" dirty="0" err="1" smtClean="0"/>
              <a:t>Водяны́е</a:t>
            </a:r>
            <a:r>
              <a:rPr lang="ru-RU" sz="6400" dirty="0" smtClean="0"/>
              <a:t> часы́, </a:t>
            </a:r>
            <a:r>
              <a:rPr lang="ru-RU" sz="6400" dirty="0" err="1" smtClean="0"/>
              <a:t>клепси́дра</a:t>
            </a:r>
            <a:r>
              <a:rPr lang="ru-RU" sz="6400" dirty="0" smtClean="0"/>
              <a:t>, </a:t>
            </a:r>
            <a:r>
              <a:rPr lang="ru-RU" sz="6400" dirty="0" err="1" smtClean="0"/>
              <a:t>гидроло́гиум</a:t>
            </a:r>
            <a:r>
              <a:rPr lang="ru-RU" sz="6400" dirty="0" smtClean="0"/>
              <a:t> </a:t>
            </a:r>
            <a:r>
              <a:rPr lang="ru-RU" sz="6400" dirty="0" smtClean="0"/>
              <a:t>— </a:t>
            </a:r>
            <a:r>
              <a:rPr lang="ru-RU" sz="6400" dirty="0" smtClean="0"/>
              <a:t>известный со времён ассиро-вавилонян и древнего Египта </a:t>
            </a:r>
            <a:r>
              <a:rPr lang="ru-RU" sz="6400" dirty="0" smtClean="0"/>
              <a:t> </a:t>
            </a:r>
            <a:r>
              <a:rPr lang="ru-RU" sz="6400" dirty="0" smtClean="0"/>
              <a:t>прибор для измерения промежутков времени в виде цилиндрического сосуда с истекающей струёй воды. Был в употреблении до XVII </a:t>
            </a:r>
            <a:r>
              <a:rPr lang="ru-RU" sz="6400" dirty="0" smtClean="0"/>
              <a:t>в. У </a:t>
            </a:r>
            <a:r>
              <a:rPr lang="ru-RU" sz="6400" dirty="0" smtClean="0"/>
              <a:t>римлян были в большом ходу водяные часы самого простого устройства, так, например, ими определялась длина речей ораторов в суде. Первые водяные часы устроил в Риме </a:t>
            </a:r>
            <a:r>
              <a:rPr lang="ru-RU" sz="6400" dirty="0" err="1" smtClean="0"/>
              <a:t>Сципион</a:t>
            </a:r>
            <a:r>
              <a:rPr lang="ru-RU" sz="6400" dirty="0" smtClean="0"/>
              <a:t> </a:t>
            </a:r>
            <a:r>
              <a:rPr lang="ru-RU" sz="6400" dirty="0" err="1" smtClean="0"/>
              <a:t>Назика</a:t>
            </a:r>
            <a:r>
              <a:rPr lang="ru-RU" sz="6400" dirty="0" smtClean="0"/>
              <a:t> (157 г. до н. э.). Водяные часы Помпея славились украшениями из золота и каменьев. В начале VI </a:t>
            </a:r>
            <a:r>
              <a:rPr lang="ru-RU" sz="6400" dirty="0" smtClean="0"/>
              <a:t>в. </a:t>
            </a:r>
            <a:r>
              <a:rPr lang="ru-RU" sz="6400" dirty="0" smtClean="0"/>
              <a:t>славились механизмы Боэция, которые он устраивал для </a:t>
            </a:r>
            <a:r>
              <a:rPr lang="ru-RU" sz="6400" dirty="0" err="1" smtClean="0"/>
              <a:t>Теодориха</a:t>
            </a:r>
            <a:r>
              <a:rPr lang="ru-RU" sz="6400" dirty="0" smtClean="0"/>
              <a:t> и </a:t>
            </a:r>
            <a:r>
              <a:rPr lang="ru-RU" sz="6400" dirty="0" smtClean="0"/>
              <a:t>для </a:t>
            </a:r>
            <a:r>
              <a:rPr lang="ru-RU" sz="6400" dirty="0" smtClean="0"/>
              <a:t>бургундского короля </a:t>
            </a:r>
            <a:r>
              <a:rPr lang="ru-RU" sz="6400" dirty="0" err="1" smtClean="0"/>
              <a:t>Гундобада</a:t>
            </a:r>
            <a:r>
              <a:rPr lang="ru-RU" sz="6400" dirty="0" smtClean="0"/>
              <a:t>. Затем, по-видимому, это искусство упало, так как папа Павел I послал </a:t>
            </a:r>
            <a:r>
              <a:rPr lang="ru-RU" sz="6400" dirty="0" err="1" smtClean="0"/>
              <a:t>Пипину</a:t>
            </a:r>
            <a:r>
              <a:rPr lang="ru-RU" sz="6400" dirty="0" smtClean="0"/>
              <a:t> Короткому водяные часы, как крайнюю редкость. </a:t>
            </a:r>
            <a:r>
              <a:rPr lang="ru-RU" sz="6400" dirty="0" err="1" smtClean="0"/>
              <a:t>Гарун-аль-Рашид</a:t>
            </a:r>
            <a:r>
              <a:rPr lang="ru-RU" sz="6400" dirty="0" smtClean="0"/>
              <a:t> прислал Карлу Великому в </a:t>
            </a:r>
            <a:r>
              <a:rPr lang="ru-RU" sz="6400" dirty="0" err="1" smtClean="0"/>
              <a:t>Ахен</a:t>
            </a:r>
            <a:r>
              <a:rPr lang="ru-RU" sz="6400" dirty="0" smtClean="0"/>
              <a:t> (809) водяные часы весьма сложного устройства (металлические шарики, выпадая, били часы). По-видимому, некий монах </a:t>
            </a:r>
            <a:r>
              <a:rPr lang="ru-RU" sz="6400" dirty="0" err="1" smtClean="0"/>
              <a:t>Pacificus</a:t>
            </a:r>
            <a:r>
              <a:rPr lang="ru-RU" sz="6400" dirty="0" smtClean="0"/>
              <a:t> в IX веке начал подражать искусству арабов. В конце X века прославился своими </a:t>
            </a:r>
            <a:r>
              <a:rPr lang="ru-RU" sz="6400" dirty="0" smtClean="0"/>
              <a:t>механизмами Герберт </a:t>
            </a:r>
            <a:r>
              <a:rPr lang="ru-RU" sz="6400" dirty="0" smtClean="0"/>
              <a:t>(папа </a:t>
            </a:r>
            <a:r>
              <a:rPr lang="ru-RU" sz="6400" dirty="0" err="1" smtClean="0"/>
              <a:t>Сильвестр</a:t>
            </a:r>
            <a:r>
              <a:rPr lang="ru-RU" sz="6400" dirty="0" smtClean="0"/>
              <a:t> II</a:t>
            </a:r>
            <a:r>
              <a:rPr lang="ru-RU" sz="6400" dirty="0" smtClean="0"/>
              <a:t>). Знамениты </a:t>
            </a:r>
            <a:r>
              <a:rPr lang="ru-RU" sz="6400" dirty="0" smtClean="0"/>
              <a:t>были ещё водяные часы </a:t>
            </a:r>
            <a:r>
              <a:rPr lang="ru-RU" sz="6400" dirty="0" err="1" smtClean="0"/>
              <a:t>Оронция</a:t>
            </a:r>
            <a:r>
              <a:rPr lang="ru-RU" sz="6400" dirty="0" smtClean="0"/>
              <a:t> </a:t>
            </a:r>
            <a:r>
              <a:rPr lang="ru-RU" sz="6400" dirty="0" err="1" smtClean="0"/>
              <a:t>Финеуса</a:t>
            </a:r>
            <a:r>
              <a:rPr lang="ru-RU" sz="6400" dirty="0" smtClean="0"/>
              <a:t> и </a:t>
            </a:r>
            <a:r>
              <a:rPr lang="ru-RU" sz="6400" dirty="0" err="1" smtClean="0"/>
              <a:t>Кирхера</a:t>
            </a:r>
            <a:r>
              <a:rPr lang="ru-RU" sz="6400" dirty="0" smtClean="0"/>
              <a:t>, основанные на принципе сифона. </a:t>
            </a:r>
          </a:p>
          <a:p>
            <a:pPr>
              <a:buNone/>
            </a:pPr>
            <a:r>
              <a:rPr lang="ru-RU" sz="6400" dirty="0" smtClean="0"/>
              <a:t>В современном мире клепсидра широко применяется во Франции в </a:t>
            </a:r>
            <a:r>
              <a:rPr lang="ru-RU" sz="6400" dirty="0" err="1" smtClean="0"/>
              <a:t>телеигре</a:t>
            </a:r>
            <a:r>
              <a:rPr lang="ru-RU" sz="6400" dirty="0" smtClean="0"/>
              <a:t> Форт </a:t>
            </a:r>
            <a:r>
              <a:rPr lang="ru-RU" sz="6400" dirty="0" err="1" smtClean="0"/>
              <a:t>Боярд</a:t>
            </a:r>
            <a:r>
              <a:rPr lang="ru-RU" sz="6400" dirty="0" smtClean="0"/>
              <a:t> во время прохождения игроками испытаний и представляет собой поворотный механизм с синей </a:t>
            </a:r>
            <a:r>
              <a:rPr lang="ru-RU" sz="6400" dirty="0" smtClean="0"/>
              <a:t>воды.          </a:t>
            </a:r>
            <a:r>
              <a:rPr lang="ru-RU" sz="6400" dirty="0" smtClean="0"/>
              <a:t>Промежуток времени измерялся количеством воды, вытекавшей капля за каплей из малого отверстия, сделанного на дне сосуда. Таковы были водяные часы египтян </a:t>
            </a:r>
            <a:r>
              <a:rPr lang="ru-RU" sz="6400" dirty="0" smtClean="0"/>
              <a:t>, </a:t>
            </a:r>
            <a:r>
              <a:rPr lang="ru-RU" sz="6400" dirty="0" smtClean="0"/>
              <a:t>вавилонян, древних </a:t>
            </a:r>
            <a:r>
              <a:rPr lang="ru-RU" sz="6400" dirty="0" smtClean="0"/>
              <a:t>греков. У </a:t>
            </a:r>
            <a:r>
              <a:rPr lang="ru-RU" sz="6400" dirty="0" smtClean="0"/>
              <a:t>китайцев, индусов и некоторых других народов Азии, наоборот, — пустой полушаровидный сосуд плавал в большом бассейне и мало-помалу наполнялся водой через малое отверстие (героиня поэмы бросает жемчужину в чашу, чтобы замедлить движение воды).</a:t>
            </a:r>
          </a:p>
          <a:p>
            <a:pPr>
              <a:buNone/>
            </a:pPr>
            <a:r>
              <a:rPr lang="ru-RU" sz="6400" dirty="0" smtClean="0"/>
              <a:t>Часы первого типа подверглись значительным усовершенствованиям. Платон описывает механизм из двух конусов, входящих один в другой; при помощи их поддерживался приблизительно постоянный уровень воды в сосуде, и тем регулировалась скорость её </a:t>
            </a:r>
            <a:r>
              <a:rPr lang="ru-RU" sz="6400" dirty="0" smtClean="0"/>
              <a:t>вытекания. Полного </a:t>
            </a:r>
            <a:r>
              <a:rPr lang="ru-RU" sz="6400" dirty="0" smtClean="0"/>
              <a:t>развития подобные механизмы, т. н. клепсидры, получили в Александрии в III веке до н. э.. Особенно знамениты клепсидры </a:t>
            </a:r>
            <a:r>
              <a:rPr lang="ru-RU" sz="6400" dirty="0" err="1" smtClean="0"/>
              <a:t>Ктезибия</a:t>
            </a:r>
            <a:r>
              <a:rPr lang="ru-RU" sz="6400" dirty="0" smtClean="0"/>
              <a:t>, учителя Герона. Устройство клепсидр, установленных в храме </a:t>
            </a:r>
            <a:r>
              <a:rPr lang="ru-RU" sz="6400" dirty="0" err="1" smtClean="0"/>
              <a:t>Арсинои</a:t>
            </a:r>
            <a:r>
              <a:rPr lang="ru-RU" sz="6400" dirty="0" smtClean="0"/>
              <a:t>, состояло в следующем</a:t>
            </a:r>
            <a:r>
              <a:rPr lang="ru-RU" sz="5600" dirty="0" smtClean="0"/>
              <a:t>.</a:t>
            </a:r>
            <a:endParaRPr lang="ru-RU" sz="5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0"/>
            <a:ext cx="8229600" cy="908720"/>
          </a:xfrm>
        </p:spPr>
        <p:txBody>
          <a:bodyPr/>
          <a:lstStyle/>
          <a:p>
            <a:r>
              <a:rPr lang="ru-RU" dirty="0" smtClean="0"/>
              <a:t>ВОДЯНЫЕ ЧАСЫ</a:t>
            </a:r>
            <a:endParaRPr lang="ru-RU" dirty="0"/>
          </a:p>
        </p:txBody>
      </p:sp>
      <p:sp>
        <p:nvSpPr>
          <p:cNvPr id="6" name="Содержимое 5"/>
          <p:cNvSpPr>
            <a:spLocks noGrp="1"/>
          </p:cNvSpPr>
          <p:nvPr>
            <p:ph sz="half" idx="2"/>
          </p:nvPr>
        </p:nvSpPr>
        <p:spPr>
          <a:xfrm>
            <a:off x="4355976" y="764704"/>
            <a:ext cx="4788024" cy="6093296"/>
          </a:xfrm>
        </p:spPr>
        <p:txBody>
          <a:bodyPr>
            <a:noAutofit/>
          </a:bodyPr>
          <a:lstStyle/>
          <a:p>
            <a:r>
              <a:rPr lang="ru-RU" sz="1400" dirty="0" smtClean="0"/>
              <a:t>При накоплении воды в камере поплавок находящейся на нём фигурой, подымался и указывал час на колонне. Вода капала из глаз другой фигуры. По прошествии суток вода при помощи сифонного устройства вытекала вон и вращала зубчатое колесо, а с ним и всю колонну. Полный оборот колонны происходил в год. Кривые «часовые» линии, начерченные на колонне были рассчитаны так, чтобы равномерное поднятие поплавка согласовалось с неравными дневными и ночными часами в различные времена года. Они были неравны, поскольку час у древних греков и римлян определялся как 1/12 промежутка времени от восхода до заката, а этот промежуток в различные дни года различен (в средних широтах).</a:t>
            </a:r>
          </a:p>
          <a:p>
            <a:r>
              <a:rPr lang="ru-RU" sz="1400" dirty="0" smtClean="0"/>
              <a:t>В средние века получили распространение водяные часы особого устройства, описанные в трактате монаха Александра. Барабан, разделённый стенками на несколько радиальных продольных камер, подвешивался за ось так, что он мог опускаться, развёртывая намотанные на ось верёвки, то есть вращаясь. Вода в боковой камере давила в противоположную сторону и, переливаясь постепенно из одной камеры в другую через малые отверстия в стенках, замедляла разматывание верёвок настолько, что время измерялось этим разматыванием, то есть опусканием барабана.</a:t>
            </a:r>
            <a:endParaRPr lang="ru-RU" sz="14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179512" y="1556792"/>
            <a:ext cx="1905000" cy="3456384"/>
          </a:xfrm>
          <a:prstGeom prst="rect">
            <a:avLst/>
          </a:prstGeom>
          <a:noFill/>
          <a:ln w="9525">
            <a:noFill/>
            <a:miter lim="800000"/>
            <a:headEnd/>
            <a:tailEnd/>
          </a:ln>
        </p:spPr>
      </p:pic>
      <p:sp>
        <p:nvSpPr>
          <p:cNvPr id="8" name="Прямоугольник 7"/>
          <p:cNvSpPr/>
          <p:nvPr/>
        </p:nvSpPr>
        <p:spPr>
          <a:xfrm>
            <a:off x="179512" y="5085184"/>
            <a:ext cx="1800200" cy="1477328"/>
          </a:xfrm>
          <a:prstGeom prst="rect">
            <a:avLst/>
          </a:prstGeom>
        </p:spPr>
        <p:txBody>
          <a:bodyPr wrap="square">
            <a:spAutoFit/>
          </a:bodyPr>
          <a:lstStyle/>
          <a:p>
            <a:r>
              <a:rPr lang="ru-RU" dirty="0" smtClean="0"/>
              <a:t>XI век, часы работы китайского учёного Су Суна (</a:t>
            </a:r>
            <a:r>
              <a:rPr lang="ru-RU" dirty="0" err="1" smtClean="0"/>
              <a:t>Su</a:t>
            </a:r>
            <a:r>
              <a:rPr lang="ru-RU" dirty="0" smtClean="0"/>
              <a:t> </a:t>
            </a:r>
            <a:r>
              <a:rPr lang="ru-RU" dirty="0" err="1" smtClean="0"/>
              <a:t>Song</a:t>
            </a:r>
            <a:r>
              <a:rPr lang="ru-RU" dirty="0" smtClean="0"/>
              <a:t>)</a:t>
            </a:r>
            <a:endParaRPr lang="ru-RU" dirty="0"/>
          </a:p>
        </p:txBody>
      </p:sp>
      <p:pic>
        <p:nvPicPr>
          <p:cNvPr id="1027" name="Picture 3"/>
          <p:cNvPicPr>
            <a:picLocks noChangeAspect="1" noChangeArrowheads="1"/>
          </p:cNvPicPr>
          <p:nvPr/>
        </p:nvPicPr>
        <p:blipFill>
          <a:blip r:embed="rId3" cstate="print"/>
          <a:srcRect/>
          <a:stretch>
            <a:fillRect/>
          </a:stretch>
        </p:blipFill>
        <p:spPr bwMode="auto">
          <a:xfrm>
            <a:off x="2195736" y="3573016"/>
            <a:ext cx="2304256" cy="3168352"/>
          </a:xfrm>
          <a:prstGeom prst="rect">
            <a:avLst/>
          </a:prstGeom>
          <a:noFill/>
          <a:ln w="9525">
            <a:noFill/>
            <a:miter lim="800000"/>
            <a:headEnd/>
            <a:tailEnd/>
          </a:ln>
        </p:spPr>
      </p:pic>
      <p:sp>
        <p:nvSpPr>
          <p:cNvPr id="10" name="Прямоугольник 9"/>
          <p:cNvSpPr/>
          <p:nvPr/>
        </p:nvSpPr>
        <p:spPr>
          <a:xfrm>
            <a:off x="2123728" y="1484784"/>
            <a:ext cx="2304256" cy="2031325"/>
          </a:xfrm>
          <a:prstGeom prst="rect">
            <a:avLst/>
          </a:prstGeom>
        </p:spPr>
        <p:txBody>
          <a:bodyPr wrap="square">
            <a:spAutoFit/>
          </a:bodyPr>
          <a:lstStyle/>
          <a:p>
            <a:r>
              <a:rPr lang="ru-RU" dirty="0" smtClean="0"/>
              <a:t>«Часы утекающего времени» работы французского учёного Бернарда </a:t>
            </a:r>
            <a:r>
              <a:rPr lang="ru-RU" dirty="0" err="1" smtClean="0"/>
              <a:t>Гиттона</a:t>
            </a:r>
            <a:r>
              <a:rPr lang="ru-RU" dirty="0" smtClean="0"/>
              <a:t> (</a:t>
            </a:r>
            <a:r>
              <a:rPr lang="ru-RU" dirty="0" err="1" smtClean="0"/>
              <a:t>Bernard</a:t>
            </a:r>
            <a:r>
              <a:rPr lang="ru-RU" dirty="0" smtClean="0"/>
              <a:t> </a:t>
            </a:r>
            <a:r>
              <a:rPr lang="ru-RU" dirty="0" err="1" smtClean="0"/>
              <a:t>Gitton</a:t>
            </a:r>
            <a:r>
              <a:rPr lang="ru-RU" dirty="0" smtClean="0"/>
              <a:t>)[2] в </a:t>
            </a:r>
            <a:r>
              <a:rPr lang="ru-RU" dirty="0" err="1" smtClean="0"/>
              <a:t>Europa-Center</a:t>
            </a:r>
            <a:r>
              <a:rPr lang="ru-RU" dirty="0" smtClean="0"/>
              <a:t>, Берлин</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Водяные часы</a:t>
            </a:r>
            <a:endParaRPr lang="ru-RU" dirty="0"/>
          </a:p>
        </p:txBody>
      </p:sp>
      <p:sp>
        <p:nvSpPr>
          <p:cNvPr id="3" name="Содержимое 2"/>
          <p:cNvSpPr>
            <a:spLocks noGrp="1"/>
          </p:cNvSpPr>
          <p:nvPr>
            <p:ph sz="half" idx="1"/>
          </p:nvPr>
        </p:nvSpPr>
        <p:spPr/>
        <p:txBody>
          <a:bodyPr>
            <a:normAutofit fontScale="92500" lnSpcReduction="20000"/>
          </a:bodyPr>
          <a:lstStyle/>
          <a:p>
            <a:r>
              <a:rPr lang="ru-RU" dirty="0" smtClean="0"/>
              <a:t>Водяные часы, Суффолк, Великобритания.</a:t>
            </a:r>
          </a:p>
          <a:p>
            <a:endParaRPr lang="ru-RU" dirty="0" smtClean="0"/>
          </a:p>
          <a:p>
            <a:r>
              <a:rPr lang="ru-RU" dirty="0" smtClean="0"/>
              <a:t>Изначально стрелки часов приводились в действие, благодаря циркуляции воды, но теперь часы функционируют благодаря электронному механизму.</a:t>
            </a:r>
            <a:endParaRPr lang="ru-RU"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153800" y="1600200"/>
            <a:ext cx="3027400" cy="4525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908720"/>
          </a:xfrm>
        </p:spPr>
        <p:txBody>
          <a:bodyPr/>
          <a:lstStyle/>
          <a:p>
            <a:r>
              <a:rPr lang="ru-RU" dirty="0" smtClean="0"/>
              <a:t>Огненные часы</a:t>
            </a:r>
            <a:endParaRPr lang="ru-RU" dirty="0"/>
          </a:p>
        </p:txBody>
      </p:sp>
      <p:sp>
        <p:nvSpPr>
          <p:cNvPr id="5" name="Содержимое 4"/>
          <p:cNvSpPr>
            <a:spLocks noGrp="1"/>
          </p:cNvSpPr>
          <p:nvPr>
            <p:ph sz="half" idx="1"/>
          </p:nvPr>
        </p:nvSpPr>
        <p:spPr>
          <a:xfrm>
            <a:off x="0" y="1052736"/>
            <a:ext cx="4495800" cy="4104456"/>
          </a:xfrm>
        </p:spPr>
        <p:txBody>
          <a:bodyPr>
            <a:normAutofit fontScale="47500" lnSpcReduction="20000"/>
          </a:bodyPr>
          <a:lstStyle/>
          <a:p>
            <a:pPr>
              <a:buNone/>
            </a:pPr>
            <a:r>
              <a:rPr lang="ru-RU" sz="3400" dirty="0" err="1" smtClean="0"/>
              <a:t>О́гненные</a:t>
            </a:r>
            <a:r>
              <a:rPr lang="ru-RU" sz="3400" dirty="0" smtClean="0"/>
              <a:t> часы́ </a:t>
            </a:r>
            <a:r>
              <a:rPr lang="ru-RU" sz="3400" dirty="0" smtClean="0"/>
              <a:t>— вид часов, имевших широкое распространение в древности. </a:t>
            </a:r>
          </a:p>
          <a:p>
            <a:pPr>
              <a:buNone/>
            </a:pPr>
            <a:r>
              <a:rPr lang="ru-RU" sz="3400" dirty="0" smtClean="0"/>
              <a:t>Лампадные </a:t>
            </a:r>
            <a:r>
              <a:rPr lang="ru-RU" sz="3400" dirty="0" smtClean="0"/>
              <a:t>часы.-</a:t>
            </a:r>
            <a:r>
              <a:rPr lang="ru-RU" sz="3400" dirty="0" smtClean="0"/>
              <a:t> </a:t>
            </a:r>
            <a:r>
              <a:rPr lang="ru-RU" sz="3400" dirty="0" smtClean="0"/>
              <a:t>В </a:t>
            </a:r>
            <a:r>
              <a:rPr lang="ru-RU" sz="3400" dirty="0" smtClean="0"/>
              <a:t>лампу из глины или стекла наливалось столько масла и подбирался такой фитиль, чтобы хватило на определенное время горения светильника. Больше всего этими часами пользовались рудокопы: тогда в лампу наливалось масла на 10 часов горения. Когда заканчивалось масло, заканчивался и рабочий день. Лампадные часы часто делались расширяющимися кверху для равномерного понижения уровня масла: когда масла много, давление его больше и горит оно быстрее, чем когда масла </a:t>
            </a:r>
            <a:r>
              <a:rPr lang="ru-RU" sz="3400" dirty="0" smtClean="0"/>
              <a:t>мало</a:t>
            </a:r>
            <a:r>
              <a:rPr lang="ru-RU" sz="3400" dirty="0" smtClean="0"/>
              <a:t>.</a:t>
            </a:r>
            <a:endParaRPr lang="ru-RU" sz="3400" dirty="0" smtClean="0"/>
          </a:p>
          <a:p>
            <a:endParaRPr lang="ru-RU" dirty="0"/>
          </a:p>
        </p:txBody>
      </p:sp>
      <p:sp>
        <p:nvSpPr>
          <p:cNvPr id="6" name="Содержимое 5"/>
          <p:cNvSpPr>
            <a:spLocks noGrp="1"/>
          </p:cNvSpPr>
          <p:nvPr>
            <p:ph sz="half" idx="2"/>
          </p:nvPr>
        </p:nvSpPr>
        <p:spPr>
          <a:xfrm>
            <a:off x="4648200" y="980728"/>
            <a:ext cx="4495800" cy="5877272"/>
          </a:xfrm>
        </p:spPr>
        <p:txBody>
          <a:bodyPr>
            <a:noAutofit/>
          </a:bodyPr>
          <a:lstStyle/>
          <a:p>
            <a:pPr>
              <a:buNone/>
            </a:pPr>
            <a:r>
              <a:rPr lang="ru-RU" sz="1400" dirty="0" smtClean="0"/>
              <a:t>Свечные </a:t>
            </a:r>
            <a:r>
              <a:rPr lang="ru-RU" sz="1400" dirty="0" smtClean="0"/>
              <a:t>часы. - </a:t>
            </a:r>
            <a:r>
              <a:rPr lang="ru-RU" sz="1400" dirty="0" smtClean="0"/>
              <a:t> </a:t>
            </a:r>
            <a:r>
              <a:rPr lang="ru-RU" sz="1400" dirty="0" smtClean="0"/>
              <a:t>В </a:t>
            </a:r>
            <a:r>
              <a:rPr lang="ru-RU" sz="1400" dirty="0" smtClean="0"/>
              <a:t>Китае огненные часы часто представляли собой свечу, изготовленную из специальных сортов дерева, растертого в порошок. Дерево смешивали с благовониями, из получившегося теста раскатывали палочки различной </a:t>
            </a:r>
            <a:r>
              <a:rPr lang="ru-RU" sz="1400" dirty="0" smtClean="0"/>
              <a:t>формы. </a:t>
            </a:r>
            <a:r>
              <a:rPr lang="ru-RU" sz="1400" dirty="0" smtClean="0"/>
              <a:t>Этот состав обеспечивал равномерность горения. Палочки могли гореть месяцами, не требуя никакого обслуживания.</a:t>
            </a:r>
          </a:p>
          <a:p>
            <a:pPr>
              <a:buNone/>
            </a:pPr>
            <a:r>
              <a:rPr lang="ru-RU" sz="1400" dirty="0" smtClean="0"/>
              <a:t>Китайские огненные часы могли использоваться и в качестве будильника. Тогда на определенных местах палочки подвешивались металлические шарики, и при сгорании свечи они падали в фарфоровую вазу, издавая громкий </a:t>
            </a:r>
            <a:r>
              <a:rPr lang="ru-RU" sz="1400" dirty="0" err="1" smtClean="0"/>
              <a:t>звон.Также</a:t>
            </a:r>
            <a:r>
              <a:rPr lang="ru-RU" sz="1400" dirty="0" smtClean="0"/>
              <a:t> </a:t>
            </a:r>
            <a:r>
              <a:rPr lang="ru-RU" sz="1400" dirty="0" smtClean="0"/>
              <a:t>в Китае широко использовались свечи с метками: сгорание отрезка свечи между метками соответствовало определенному промежутку времени. </a:t>
            </a:r>
            <a:r>
              <a:rPr lang="ru-RU" sz="1400" dirty="0" smtClean="0"/>
              <a:t> С </a:t>
            </a:r>
            <a:r>
              <a:rPr lang="ru-RU" sz="1400" dirty="0" smtClean="0"/>
              <a:t>XIII века свечные часы распространились и в Европе, в том числе среди </a:t>
            </a:r>
            <a:r>
              <a:rPr lang="ru-RU" sz="1400" dirty="0" smtClean="0"/>
              <a:t>правителей.</a:t>
            </a:r>
            <a:endParaRPr lang="ru-RU" sz="1400" dirty="0" smtClean="0"/>
          </a:p>
          <a:p>
            <a:pPr>
              <a:buNone/>
            </a:pPr>
            <a:r>
              <a:rPr lang="ru-RU" sz="1400" dirty="0" smtClean="0"/>
              <a:t>Фитильные </a:t>
            </a:r>
            <a:r>
              <a:rPr lang="ru-RU" sz="1400" dirty="0" smtClean="0"/>
              <a:t>часы Представляли </a:t>
            </a:r>
            <a:r>
              <a:rPr lang="ru-RU" sz="1400" dirty="0" smtClean="0"/>
              <a:t>собой металлический фитиль, с оболочкой из смеси дегтя с опилками, к которому через определенные промежутки прикреплялись металлические шарики на нитях. Пережигание нити вызывало громкое падение шарика, которое указывало, что истёк определенный промежуток </a:t>
            </a:r>
            <a:r>
              <a:rPr lang="ru-RU" sz="1400" dirty="0" smtClean="0"/>
              <a:t>времени.</a:t>
            </a:r>
            <a:endParaRPr lang="ru-RU" sz="1400" dirty="0"/>
          </a:p>
        </p:txBody>
      </p:sp>
      <p:pic>
        <p:nvPicPr>
          <p:cNvPr id="2050" name="Picture 2"/>
          <p:cNvPicPr>
            <a:picLocks noChangeAspect="1" noChangeArrowheads="1"/>
          </p:cNvPicPr>
          <p:nvPr/>
        </p:nvPicPr>
        <p:blipFill>
          <a:blip r:embed="rId2" cstate="print"/>
          <a:srcRect/>
          <a:stretch>
            <a:fillRect/>
          </a:stretch>
        </p:blipFill>
        <p:spPr bwMode="auto">
          <a:xfrm>
            <a:off x="1187624" y="4437112"/>
            <a:ext cx="2664296" cy="223224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4716016" cy="1052736"/>
          </a:xfrm>
        </p:spPr>
        <p:txBody>
          <a:bodyPr/>
          <a:lstStyle/>
          <a:p>
            <a:r>
              <a:rPr lang="ru-RU" dirty="0" smtClean="0"/>
              <a:t>Песочные часы</a:t>
            </a:r>
            <a:endParaRPr lang="ru-RU" dirty="0"/>
          </a:p>
        </p:txBody>
      </p:sp>
      <p:sp>
        <p:nvSpPr>
          <p:cNvPr id="5" name="Содержимое 4"/>
          <p:cNvSpPr>
            <a:spLocks noGrp="1"/>
          </p:cNvSpPr>
          <p:nvPr>
            <p:ph sz="half" idx="1"/>
          </p:nvPr>
        </p:nvSpPr>
        <p:spPr>
          <a:xfrm>
            <a:off x="0" y="908720"/>
            <a:ext cx="4788024" cy="5949280"/>
          </a:xfrm>
        </p:spPr>
        <p:txBody>
          <a:bodyPr>
            <a:noAutofit/>
          </a:bodyPr>
          <a:lstStyle/>
          <a:p>
            <a:pPr>
              <a:buNone/>
            </a:pPr>
            <a:r>
              <a:rPr lang="ru-RU" sz="1400" dirty="0" smtClean="0"/>
              <a:t>  </a:t>
            </a:r>
            <a:r>
              <a:rPr lang="ru-RU" sz="1400" dirty="0" err="1" smtClean="0"/>
              <a:t>Песо́чные</a:t>
            </a:r>
            <a:r>
              <a:rPr lang="ru-RU" sz="1400" dirty="0" smtClean="0"/>
              <a:t> часы́ — простейший прибор для отсчёта промежутков времени, состоящий из двух сосудов, соединённых узкой горловиной, один из которых частично заполнен песком. Время, за которое песок через горловину пересыпается в другой сосуд, может составлять от нескольких секунд, до нескольких </a:t>
            </a:r>
            <a:r>
              <a:rPr lang="ru-RU" sz="1400" dirty="0" smtClean="0"/>
              <a:t>часов.</a:t>
            </a:r>
            <a:endParaRPr lang="ru-RU" sz="1400" dirty="0" smtClean="0"/>
          </a:p>
          <a:p>
            <a:pPr>
              <a:buNone/>
            </a:pPr>
            <a:r>
              <a:rPr lang="ru-RU" sz="1400" dirty="0" smtClean="0"/>
              <a:t>История и современность</a:t>
            </a:r>
          </a:p>
          <a:p>
            <a:pPr>
              <a:buNone/>
            </a:pPr>
            <a:r>
              <a:rPr lang="ru-RU" sz="1400" dirty="0" smtClean="0"/>
              <a:t>Песочные часы были известны в глубокой древности. В Европе они получили распространение в Средние века. Одним из первых упоминаний о таких часах является обнаруженное в Париже сообщение, в котором содержится указание по приготовлению тонкого песка из порошка чёрного мрамора, прокипячённого в вине и высушенного на </a:t>
            </a:r>
            <a:r>
              <a:rPr lang="ru-RU" sz="1400" dirty="0" smtClean="0"/>
              <a:t>солнце. </a:t>
            </a:r>
            <a:r>
              <a:rPr lang="ru-RU" sz="1400" dirty="0" smtClean="0"/>
              <a:t>На кораблях применялись четырёхчасовые песочные часы (время одной вахты) и 30-секундные для определения скорости корабля по лагу.</a:t>
            </a:r>
          </a:p>
          <a:p>
            <a:pPr>
              <a:buNone/>
            </a:pPr>
            <a:r>
              <a:rPr lang="ru-RU" sz="1400" dirty="0" smtClean="0"/>
              <a:t>В настоящее время песочные часы используются лишь при проведении некоторых врачебных процедур, в фотографии, а также в качестве сувениров.</a:t>
            </a:r>
          </a:p>
          <a:p>
            <a:pPr>
              <a:buNone/>
            </a:pPr>
            <a:r>
              <a:rPr lang="ru-RU" sz="1400" dirty="0" smtClean="0"/>
              <a:t>В операционной системе семейства </a:t>
            </a:r>
            <a:r>
              <a:rPr lang="ru-RU" sz="1400" dirty="0" err="1" smtClean="0"/>
              <a:t>Microsoft</a:t>
            </a:r>
            <a:r>
              <a:rPr lang="ru-RU" sz="1400" dirty="0" smtClean="0"/>
              <a:t> </a:t>
            </a:r>
            <a:r>
              <a:rPr lang="ru-RU" sz="1400" dirty="0" err="1" smtClean="0"/>
              <a:t>Windows</a:t>
            </a:r>
            <a:r>
              <a:rPr lang="ru-RU" sz="1400" dirty="0" smtClean="0"/>
              <a:t> символ песочных часов, в который обращается указатель мыши используется для индикации занятости системы.</a:t>
            </a:r>
            <a:endParaRPr lang="ru-RU" sz="14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788024" y="404664"/>
            <a:ext cx="2095500" cy="5544616"/>
          </a:xfrm>
          <a:prstGeom prst="rect">
            <a:avLst/>
          </a:prstGeom>
          <a:noFill/>
          <a:ln w="9525">
            <a:noFill/>
            <a:miter lim="800000"/>
            <a:headEnd/>
            <a:tailEnd/>
          </a:ln>
        </p:spPr>
      </p:pic>
      <p:sp>
        <p:nvSpPr>
          <p:cNvPr id="8" name="Прямоугольник 7"/>
          <p:cNvSpPr/>
          <p:nvPr/>
        </p:nvSpPr>
        <p:spPr>
          <a:xfrm>
            <a:off x="4716016" y="6165305"/>
            <a:ext cx="2232248" cy="646331"/>
          </a:xfrm>
          <a:prstGeom prst="rect">
            <a:avLst/>
          </a:prstGeom>
        </p:spPr>
        <p:txBody>
          <a:bodyPr wrap="square">
            <a:spAutoFit/>
          </a:bodyPr>
          <a:lstStyle/>
          <a:p>
            <a:r>
              <a:rPr lang="ru-RU" dirty="0" smtClean="0"/>
              <a:t>Песочные часы в деревянном корпусе</a:t>
            </a:r>
            <a:endParaRPr lang="ru-RU" dirty="0"/>
          </a:p>
        </p:txBody>
      </p:sp>
      <p:pic>
        <p:nvPicPr>
          <p:cNvPr id="3075" name="Picture 3"/>
          <p:cNvPicPr>
            <a:picLocks noChangeAspect="1" noChangeArrowheads="1"/>
          </p:cNvPicPr>
          <p:nvPr/>
        </p:nvPicPr>
        <p:blipFill>
          <a:blip r:embed="rId3" cstate="print"/>
          <a:srcRect/>
          <a:stretch>
            <a:fillRect/>
          </a:stretch>
        </p:blipFill>
        <p:spPr bwMode="auto">
          <a:xfrm>
            <a:off x="7020272" y="2276872"/>
            <a:ext cx="1951484" cy="4320480"/>
          </a:xfrm>
          <a:prstGeom prst="rect">
            <a:avLst/>
          </a:prstGeom>
          <a:noFill/>
          <a:ln w="9525">
            <a:noFill/>
            <a:miter lim="800000"/>
            <a:headEnd/>
            <a:tailEnd/>
          </a:ln>
        </p:spPr>
      </p:pic>
      <p:sp>
        <p:nvSpPr>
          <p:cNvPr id="10" name="Прямоугольник 9"/>
          <p:cNvSpPr/>
          <p:nvPr/>
        </p:nvSpPr>
        <p:spPr>
          <a:xfrm>
            <a:off x="7020272" y="404664"/>
            <a:ext cx="1728192" cy="1477328"/>
          </a:xfrm>
          <a:prstGeom prst="rect">
            <a:avLst/>
          </a:prstGeom>
        </p:spPr>
        <p:txBody>
          <a:bodyPr wrap="square">
            <a:spAutoFit/>
          </a:bodyPr>
          <a:lstStyle/>
          <a:p>
            <a:r>
              <a:rPr lang="ru-RU" dirty="0" smtClean="0"/>
              <a:t>Старинные песочные часы различных конструкций в Лувре</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0"/>
            <a:ext cx="8229600" cy="1052736"/>
          </a:xfrm>
        </p:spPr>
        <p:txBody>
          <a:bodyPr/>
          <a:lstStyle/>
          <a:p>
            <a:r>
              <a:rPr lang="ru-RU" dirty="0" smtClean="0"/>
              <a:t>Песочные часы</a:t>
            </a:r>
            <a:endParaRPr lang="ru-RU" dirty="0"/>
          </a:p>
        </p:txBody>
      </p:sp>
      <p:sp>
        <p:nvSpPr>
          <p:cNvPr id="10" name="Содержимое 9"/>
          <p:cNvSpPr>
            <a:spLocks noGrp="1"/>
          </p:cNvSpPr>
          <p:nvPr>
            <p:ph sz="half" idx="1"/>
          </p:nvPr>
        </p:nvSpPr>
        <p:spPr>
          <a:xfrm>
            <a:off x="0" y="1052736"/>
            <a:ext cx="4495800" cy="5805264"/>
          </a:xfrm>
        </p:spPr>
        <p:txBody>
          <a:bodyPr>
            <a:noAutofit/>
          </a:bodyPr>
          <a:lstStyle/>
          <a:p>
            <a:pPr>
              <a:buNone/>
            </a:pPr>
            <a:r>
              <a:rPr lang="ru-RU" sz="1600" dirty="0" smtClean="0"/>
              <a:t>Недостатком </a:t>
            </a:r>
            <a:r>
              <a:rPr lang="ru-RU" sz="1600" dirty="0" smtClean="0"/>
              <a:t>песочных часов является короткий интервал времени, который можно измерить. Часы, получившие распространение в Европе, обычно были рассчитаны на работу в течение получаса или часа. Встречались часы, работающие в течение 3 часов, очень редко — 12 часов. </a:t>
            </a:r>
          </a:p>
          <a:p>
            <a:pPr>
              <a:buNone/>
            </a:pPr>
            <a:r>
              <a:rPr lang="ru-RU" sz="1600" dirty="0" smtClean="0"/>
              <a:t>Точность песочных часов зависит от качества песка. Колбы заполнялись отожжённым и просеянным через мелкое сито и тщательно высушенным мелкозернистым песком. В качестве исходного материала также использовались молотая яичная скорлупа, цинковая и свинцовая пыль.</a:t>
            </a:r>
          </a:p>
          <a:p>
            <a:pPr>
              <a:buNone/>
            </a:pPr>
            <a:r>
              <a:rPr lang="ru-RU" sz="1600" dirty="0" smtClean="0"/>
              <a:t> Точность хода зависит также от формы колб, качества их поверхности, равномерной зернистости и сыпучести песка. При длительном использовании точность песочных часов ухудшается из-за повреждения песком внутренней поверхности колбы, увеличения диаметра отверстия в диафрагме между колбами и дробления песчаных зёрен на более мелкие.</a:t>
            </a:r>
          </a:p>
        </p:txBody>
      </p:sp>
      <p:sp>
        <p:nvSpPr>
          <p:cNvPr id="11" name="Содержимое 10"/>
          <p:cNvSpPr>
            <a:spLocks noGrp="1"/>
          </p:cNvSpPr>
          <p:nvPr>
            <p:ph sz="half" idx="2"/>
          </p:nvPr>
        </p:nvSpPr>
        <p:spPr>
          <a:xfrm>
            <a:off x="4648200" y="1052736"/>
            <a:ext cx="4495800" cy="5805264"/>
          </a:xfrm>
        </p:spPr>
        <p:txBody>
          <a:bodyPr>
            <a:noAutofit/>
          </a:bodyPr>
          <a:lstStyle/>
          <a:p>
            <a:pPr>
              <a:buNone/>
            </a:pPr>
            <a:r>
              <a:rPr lang="ru-RU" sz="1600" dirty="0" smtClean="0"/>
              <a:t>Самые большие песочные </a:t>
            </a:r>
            <a:r>
              <a:rPr lang="ru-RU" sz="1600" dirty="0" smtClean="0"/>
              <a:t>часы. Для </a:t>
            </a:r>
            <a:r>
              <a:rPr lang="ru-RU" sz="1600" dirty="0" smtClean="0"/>
              <a:t>цикла опорожнения песочных часов их размер не всегда является определяющим. Однако если этот цикл составляет несколько дней, то размер часов должен быть действительно большим</a:t>
            </a:r>
            <a:r>
              <a:rPr lang="ru-RU" sz="1600" dirty="0" smtClean="0"/>
              <a:t>.  </a:t>
            </a:r>
            <a:r>
              <a:rPr lang="ru-RU" sz="1600" dirty="0" smtClean="0"/>
              <a:t>Два таких гиганта существуют — «Колесо времени» </a:t>
            </a:r>
            <a:r>
              <a:rPr lang="ru-RU" sz="1600" dirty="0" smtClean="0"/>
              <a:t> </a:t>
            </a:r>
            <a:r>
              <a:rPr lang="ru-RU" sz="1600" dirty="0" smtClean="0"/>
              <a:t>в Будапеште (столица Венгрии) и в музее песка японского города </a:t>
            </a:r>
            <a:r>
              <a:rPr lang="ru-RU" sz="1600" dirty="0" err="1" smtClean="0"/>
              <a:t>Нима</a:t>
            </a:r>
            <a:r>
              <a:rPr lang="ru-RU" sz="1600" dirty="0" smtClean="0"/>
              <a:t>'. Имея высоту в восемь и шесть метров и цикл опорожнения в один год, они являются величайшим в мире устройством для измерения времени. Ещё один гигант с июля 2008 года стоял на Красной площади в Москве. При высоте 11,90 м и весе в 40 тонн это, наверное, величайшие в мире песочные часы. Оба стекла часов были настолько велики, что в них смог разместиться BMW почти 5-метровой длины. В отличие от них самые маленькие в мире песочные часы имеют высоту всего в 2,4 см. Они были изготовлены в 1992 году в Гамбурге и пропускают весь песок из верхней камеры в нижнюю менее чем за 5 секунд.</a:t>
            </a:r>
          </a:p>
          <a:p>
            <a:endParaRPr lang="ru-RU"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0" y="0"/>
            <a:ext cx="5508104" cy="980728"/>
          </a:xfrm>
        </p:spPr>
        <p:txBody>
          <a:bodyPr/>
          <a:lstStyle/>
          <a:p>
            <a:r>
              <a:rPr lang="ru-RU" dirty="0" smtClean="0"/>
              <a:t>Механические часы</a:t>
            </a:r>
            <a:endParaRPr lang="ru-RU" dirty="0"/>
          </a:p>
        </p:txBody>
      </p:sp>
      <p:sp>
        <p:nvSpPr>
          <p:cNvPr id="8" name="Содержимое 7"/>
          <p:cNvSpPr>
            <a:spLocks noGrp="1"/>
          </p:cNvSpPr>
          <p:nvPr>
            <p:ph sz="half" idx="1"/>
          </p:nvPr>
        </p:nvSpPr>
        <p:spPr>
          <a:xfrm>
            <a:off x="0" y="980729"/>
            <a:ext cx="4434136" cy="4392488"/>
          </a:xfrm>
        </p:spPr>
        <p:txBody>
          <a:bodyPr>
            <a:noAutofit/>
          </a:bodyPr>
          <a:lstStyle/>
          <a:p>
            <a:pPr>
              <a:buNone/>
            </a:pPr>
            <a:r>
              <a:rPr lang="ru-RU" sz="1800" dirty="0" err="1" smtClean="0"/>
              <a:t>Механи́ческие</a:t>
            </a:r>
            <a:r>
              <a:rPr lang="ru-RU" sz="1800" dirty="0" smtClean="0"/>
              <a:t> часы́ — часы, использующие гиревой или пружинный источник энергии. В качестве колебательной системы применяется маятниковый </a:t>
            </a:r>
            <a:r>
              <a:rPr lang="ru-RU" sz="1800" dirty="0" smtClean="0"/>
              <a:t>регулятор</a:t>
            </a:r>
            <a:r>
              <a:rPr lang="ru-RU" sz="1800" dirty="0" smtClean="0"/>
              <a:t>. </a:t>
            </a:r>
            <a:r>
              <a:rPr lang="ru-RU" sz="1800" dirty="0" smtClean="0"/>
              <a:t> </a:t>
            </a:r>
            <a:r>
              <a:rPr lang="ru-RU" sz="1800" dirty="0" smtClean="0"/>
              <a:t>В искусстве механические часы являются символом времени.</a:t>
            </a:r>
          </a:p>
          <a:p>
            <a:pPr>
              <a:buNone/>
            </a:pPr>
            <a:r>
              <a:rPr lang="ru-RU" sz="1800" dirty="0" smtClean="0"/>
              <a:t>Механические </a:t>
            </a:r>
            <a:r>
              <a:rPr lang="ru-RU" sz="1800" dirty="0" smtClean="0"/>
              <a:t>часы по точности хода уступают электронным и кварцевым (1-й класс точности механических часов — от +40 до −20 секунд в сутки; погрешность кварцевых часов находится в пределах от 10 секунд в день до 10 секунд в год). </a:t>
            </a:r>
            <a:endParaRPr lang="ru-RU" sz="1800" dirty="0"/>
          </a:p>
        </p:txBody>
      </p:sp>
      <p:sp>
        <p:nvSpPr>
          <p:cNvPr id="11" name="Содержимое 10"/>
          <p:cNvSpPr>
            <a:spLocks noGrp="1"/>
          </p:cNvSpPr>
          <p:nvPr>
            <p:ph sz="half" idx="2"/>
          </p:nvPr>
        </p:nvSpPr>
        <p:spPr>
          <a:xfrm>
            <a:off x="4427984" y="836712"/>
            <a:ext cx="4716016" cy="5832648"/>
          </a:xfrm>
        </p:spPr>
        <p:txBody>
          <a:bodyPr>
            <a:noAutofit/>
          </a:bodyPr>
          <a:lstStyle/>
          <a:p>
            <a:pPr>
              <a:buNone/>
            </a:pPr>
            <a:r>
              <a:rPr lang="ru-RU" sz="1400" dirty="0" smtClean="0"/>
              <a:t>  </a:t>
            </a:r>
            <a:r>
              <a:rPr lang="ru-RU" sz="1400" dirty="0" smtClean="0"/>
              <a:t>Прототипом </a:t>
            </a:r>
            <a:r>
              <a:rPr lang="ru-RU" sz="1400" dirty="0" smtClean="0"/>
              <a:t> </a:t>
            </a:r>
            <a:r>
              <a:rPr lang="ru-RU" sz="1400" dirty="0" smtClean="0"/>
              <a:t>1-х</a:t>
            </a:r>
            <a:r>
              <a:rPr lang="ru-RU" sz="1400" dirty="0" smtClean="0"/>
              <a:t> </a:t>
            </a:r>
            <a:r>
              <a:rPr lang="ru-RU" sz="1400" dirty="0" smtClean="0"/>
              <a:t>механических часов можно считать </a:t>
            </a:r>
            <a:r>
              <a:rPr lang="ru-RU" sz="1400" dirty="0" err="1" smtClean="0"/>
              <a:t>Антикитерский</a:t>
            </a:r>
            <a:r>
              <a:rPr lang="ru-RU" sz="1400" dirty="0" smtClean="0"/>
              <a:t> механизм </a:t>
            </a:r>
            <a:r>
              <a:rPr lang="ru-RU" sz="1400" dirty="0" smtClean="0"/>
              <a:t>(</a:t>
            </a:r>
            <a:r>
              <a:rPr lang="ru-RU" sz="1400" dirty="0" smtClean="0"/>
              <a:t> </a:t>
            </a:r>
            <a:r>
              <a:rPr lang="ru-RU" sz="1400" dirty="0" err="1" smtClean="0"/>
              <a:t>ок</a:t>
            </a:r>
            <a:r>
              <a:rPr lang="ru-RU" sz="1400" dirty="0" smtClean="0"/>
              <a:t>. </a:t>
            </a:r>
            <a:r>
              <a:rPr lang="ru-RU" sz="1400" dirty="0" smtClean="0"/>
              <a:t>II века до н.э </a:t>
            </a:r>
            <a:r>
              <a:rPr lang="ru-RU" sz="1400" dirty="0" smtClean="0"/>
              <a:t>. ) 1-е</a:t>
            </a:r>
            <a:r>
              <a:rPr lang="ru-RU" sz="1400" dirty="0" smtClean="0"/>
              <a:t> </a:t>
            </a:r>
            <a:r>
              <a:rPr lang="ru-RU" sz="1400" dirty="0" smtClean="0"/>
              <a:t>механические часы с анкерным механизмом были изготовлены в </a:t>
            </a:r>
            <a:r>
              <a:rPr lang="ru-RU" sz="1400" dirty="0" err="1" smtClean="0"/>
              <a:t>Танском</a:t>
            </a:r>
            <a:r>
              <a:rPr lang="ru-RU" sz="1400" dirty="0" smtClean="0"/>
              <a:t> Китае в 725 </a:t>
            </a:r>
            <a:r>
              <a:rPr lang="ru-RU" sz="1400" dirty="0" smtClean="0"/>
              <a:t>г. н. </a:t>
            </a:r>
            <a:r>
              <a:rPr lang="ru-RU" sz="1400" dirty="0" smtClean="0"/>
              <a:t>эры </a:t>
            </a:r>
            <a:r>
              <a:rPr lang="ru-RU" sz="1400" dirty="0" smtClean="0"/>
              <a:t> </a:t>
            </a:r>
            <a:r>
              <a:rPr lang="ru-RU" sz="1400" dirty="0" err="1" smtClean="0"/>
              <a:t>Сином</a:t>
            </a:r>
            <a:r>
              <a:rPr lang="ru-RU" sz="1400" dirty="0" smtClean="0"/>
              <a:t> и Лян </a:t>
            </a:r>
            <a:r>
              <a:rPr lang="ru-RU" sz="1400" dirty="0" err="1" smtClean="0"/>
              <a:t>Линцзанем</a:t>
            </a:r>
            <a:r>
              <a:rPr lang="ru-RU" sz="1400" dirty="0" smtClean="0"/>
              <a:t>. Из Китая секрет устройства, по-видимому, попал к арабам.</a:t>
            </a:r>
          </a:p>
          <a:p>
            <a:pPr>
              <a:buNone/>
            </a:pPr>
            <a:r>
              <a:rPr lang="ru-RU" sz="1400" dirty="0" smtClean="0"/>
              <a:t>1-е</a:t>
            </a:r>
            <a:r>
              <a:rPr lang="ru-RU" sz="1400" dirty="0" smtClean="0"/>
              <a:t> </a:t>
            </a:r>
            <a:r>
              <a:rPr lang="ru-RU" sz="1400" dirty="0" smtClean="0"/>
              <a:t>маятниковые часы изобретены в Германии </a:t>
            </a:r>
            <a:r>
              <a:rPr lang="ru-RU" sz="1400" dirty="0" smtClean="0"/>
              <a:t>ок.1000 г. </a:t>
            </a:r>
            <a:r>
              <a:rPr lang="ru-RU" sz="1400" dirty="0" smtClean="0"/>
              <a:t>аббатом Гербертом — будущим папой </a:t>
            </a:r>
            <a:r>
              <a:rPr lang="ru-RU" sz="1400" dirty="0" err="1" smtClean="0"/>
              <a:t>Сильвестром</a:t>
            </a:r>
            <a:r>
              <a:rPr lang="ru-RU" sz="1400" dirty="0" smtClean="0"/>
              <a:t> II, но широкого распространения не получили. </a:t>
            </a:r>
            <a:r>
              <a:rPr lang="ru-RU" sz="1400" dirty="0" smtClean="0"/>
              <a:t> </a:t>
            </a:r>
            <a:r>
              <a:rPr lang="ru-RU" sz="1400" dirty="0" smtClean="0"/>
              <a:t>1-е</a:t>
            </a:r>
            <a:r>
              <a:rPr lang="ru-RU" sz="1400" dirty="0" smtClean="0"/>
              <a:t> </a:t>
            </a:r>
            <a:r>
              <a:rPr lang="ru-RU" sz="1400" dirty="0" smtClean="0"/>
              <a:t>башенные часы в Западной Европе построены были в 1288 </a:t>
            </a:r>
            <a:r>
              <a:rPr lang="ru-RU" sz="1400" dirty="0" smtClean="0"/>
              <a:t>г. </a:t>
            </a:r>
            <a:r>
              <a:rPr lang="ru-RU" sz="1400" dirty="0" smtClean="0"/>
              <a:t>английскими мастерами в Вестминстере. </a:t>
            </a:r>
          </a:p>
          <a:p>
            <a:pPr>
              <a:buNone/>
            </a:pPr>
            <a:r>
              <a:rPr lang="ru-RU" sz="1400" dirty="0" smtClean="0"/>
              <a:t>1-е </a:t>
            </a:r>
            <a:r>
              <a:rPr lang="ru-RU" sz="1400" dirty="0" smtClean="0"/>
              <a:t>в </a:t>
            </a:r>
            <a:r>
              <a:rPr lang="ru-RU" sz="1400" dirty="0" smtClean="0"/>
              <a:t>Европе механические </a:t>
            </a:r>
            <a:r>
              <a:rPr lang="ru-RU" sz="1400" dirty="0" smtClean="0"/>
              <a:t>часы имели </a:t>
            </a:r>
            <a:r>
              <a:rPr lang="ru-RU" sz="1400" dirty="0" smtClean="0"/>
              <a:t>всего одну стрелку — часовую. Минуты тогда не измерялись вообще; такие часы </a:t>
            </a:r>
            <a:r>
              <a:rPr lang="ru-RU" sz="1400" dirty="0" smtClean="0"/>
              <a:t>отмечали </a:t>
            </a:r>
            <a:r>
              <a:rPr lang="ru-RU" sz="1400" dirty="0" smtClean="0"/>
              <a:t>церковные праздники. Маятника в таких часах также не было</a:t>
            </a:r>
            <a:r>
              <a:rPr lang="ru-RU" sz="1400" dirty="0" smtClean="0"/>
              <a:t>. Так</a:t>
            </a:r>
            <a:r>
              <a:rPr lang="ru-RU" sz="1400" dirty="0" smtClean="0"/>
              <a:t>, башенные часы, установленные в 1354 </a:t>
            </a:r>
            <a:r>
              <a:rPr lang="ru-RU" sz="1400" dirty="0" smtClean="0"/>
              <a:t>г. в </a:t>
            </a:r>
            <a:r>
              <a:rPr lang="ru-RU" sz="1400" dirty="0" smtClean="0"/>
              <a:t>Страсбурге, не имели маятника, зато отмечали: часы, части суток, праздники церковного календаря, </a:t>
            </a:r>
            <a:r>
              <a:rPr lang="ru-RU" sz="1400" dirty="0" smtClean="0"/>
              <a:t>Пасху. </a:t>
            </a:r>
            <a:r>
              <a:rPr lang="ru-RU" sz="1400" dirty="0" smtClean="0"/>
              <a:t>В полдень перед фигуркой Девы Марии склонялись фигурки трех волхвов, а позолоченный петух кукарекал и бил крыльями; специальный механизм приводил в движение маленькие цимбалы, отбивавшие время. </a:t>
            </a:r>
            <a:r>
              <a:rPr lang="ru-RU" sz="1400" dirty="0" smtClean="0"/>
              <a:t>Сейчас </a:t>
            </a:r>
            <a:r>
              <a:rPr lang="ru-RU" sz="1400" dirty="0" smtClean="0"/>
              <a:t>от </a:t>
            </a:r>
            <a:r>
              <a:rPr lang="ru-RU" sz="1400" dirty="0" smtClean="0"/>
              <a:t>Страсбургских часов уцелел только петух. Наиболее ранний из сохранившихся до наших дней башенный часовой механизм находится в соборе английского города Солсбери, и относится к 1386 </a:t>
            </a:r>
            <a:r>
              <a:rPr lang="ru-RU" sz="1400" dirty="0" smtClean="0"/>
              <a:t>году.</a:t>
            </a:r>
            <a:endParaRPr lang="ru-RU" sz="1400" dirty="0" smtClean="0"/>
          </a:p>
        </p:txBody>
      </p:sp>
      <p:pic>
        <p:nvPicPr>
          <p:cNvPr id="4099" name="Picture 3"/>
          <p:cNvPicPr>
            <a:picLocks noChangeAspect="1" noChangeArrowheads="1"/>
          </p:cNvPicPr>
          <p:nvPr/>
        </p:nvPicPr>
        <p:blipFill>
          <a:blip r:embed="rId2" cstate="print"/>
          <a:srcRect/>
          <a:stretch>
            <a:fillRect/>
          </a:stretch>
        </p:blipFill>
        <p:spPr bwMode="auto">
          <a:xfrm>
            <a:off x="251520" y="5157192"/>
            <a:ext cx="3744416" cy="1498476"/>
          </a:xfrm>
          <a:prstGeom prst="rect">
            <a:avLst/>
          </a:prstGeom>
          <a:noFill/>
          <a:ln w="9525">
            <a:noFill/>
            <a:miter lim="800000"/>
            <a:headEnd/>
            <a:tailEnd/>
          </a:ln>
        </p:spPr>
      </p:pic>
      <p:pic>
        <p:nvPicPr>
          <p:cNvPr id="22530" name="Picture 2"/>
          <p:cNvPicPr>
            <a:picLocks noChangeAspect="1" noChangeArrowheads="1" noCrop="1"/>
          </p:cNvPicPr>
          <p:nvPr/>
        </p:nvPicPr>
        <p:blipFill>
          <a:blip r:embed="rId3" cstate="print"/>
          <a:srcRect/>
          <a:stretch>
            <a:fillRect/>
          </a:stretch>
        </p:blipFill>
        <p:spPr bwMode="auto">
          <a:xfrm>
            <a:off x="5334000" y="188640"/>
            <a:ext cx="3810000" cy="7810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67544" y="0"/>
            <a:ext cx="8229600" cy="980728"/>
          </a:xfrm>
        </p:spPr>
        <p:txBody>
          <a:bodyPr/>
          <a:lstStyle/>
          <a:p>
            <a:r>
              <a:rPr lang="ru-RU" dirty="0" smtClean="0"/>
              <a:t>Механические часы</a:t>
            </a:r>
            <a:endParaRPr lang="ru-RU" dirty="0"/>
          </a:p>
        </p:txBody>
      </p:sp>
      <p:sp>
        <p:nvSpPr>
          <p:cNvPr id="8" name="Содержимое 7"/>
          <p:cNvSpPr>
            <a:spLocks noGrp="1"/>
          </p:cNvSpPr>
          <p:nvPr>
            <p:ph sz="half" idx="1"/>
          </p:nvPr>
        </p:nvSpPr>
        <p:spPr>
          <a:xfrm>
            <a:off x="0" y="908720"/>
            <a:ext cx="4427984" cy="5949280"/>
          </a:xfrm>
        </p:spPr>
        <p:txBody>
          <a:bodyPr>
            <a:noAutofit/>
          </a:bodyPr>
          <a:lstStyle/>
          <a:p>
            <a:pPr>
              <a:buNone/>
            </a:pPr>
            <a:r>
              <a:rPr lang="ru-RU" sz="1800" dirty="0" smtClean="0"/>
              <a:t>В России первые башенные часы, сконструированные сербским мастером Лазарем, появляются на княжеском дворе Московского Кремля в начале XV века</a:t>
            </a:r>
          </a:p>
          <a:p>
            <a:pPr>
              <a:buNone/>
            </a:pPr>
            <a:r>
              <a:rPr lang="ru-RU" sz="1800" dirty="0" smtClean="0"/>
              <a:t>Позже появились карманные часы, запатентованные в 1675 году Х. Гюйгенсом), а затем — много позже — и часы наручные. Вначале наручные часы были только женские, богато украшенные драгоценными камнями ювелирные изделия, отличающиеся низкой точностью хода. Ни один уважающий себя мужчина того времени не надел бы часы себе на руку. Но войны изменили порядок вещей и в 1880 году массовое производство наручных часов для армии начала фирма </a:t>
            </a:r>
            <a:r>
              <a:rPr lang="ru-RU" sz="1800" dirty="0" err="1" smtClean="0"/>
              <a:t>Girard-Perregaux</a:t>
            </a:r>
            <a:r>
              <a:rPr lang="ru-RU" sz="1800" dirty="0" smtClean="0"/>
              <a:t>.</a:t>
            </a:r>
          </a:p>
          <a:p>
            <a:endParaRPr lang="ru-RU" sz="1600" dirty="0"/>
          </a:p>
        </p:txBody>
      </p:sp>
      <p:sp>
        <p:nvSpPr>
          <p:cNvPr id="9" name="Содержимое 8"/>
          <p:cNvSpPr>
            <a:spLocks noGrp="1"/>
          </p:cNvSpPr>
          <p:nvPr>
            <p:ph sz="half" idx="2"/>
          </p:nvPr>
        </p:nvSpPr>
        <p:spPr>
          <a:xfrm>
            <a:off x="4648200" y="908720"/>
            <a:ext cx="4495800" cy="5949280"/>
          </a:xfrm>
        </p:spPr>
        <p:txBody>
          <a:bodyPr>
            <a:noAutofit/>
          </a:bodyPr>
          <a:lstStyle/>
          <a:p>
            <a:pPr>
              <a:buNone/>
            </a:pPr>
            <a:r>
              <a:rPr lang="ru-RU" sz="1200" dirty="0" smtClean="0"/>
              <a:t>Конструкция механических часов</a:t>
            </a:r>
          </a:p>
          <a:p>
            <a:pPr>
              <a:buNone/>
            </a:pPr>
            <a:r>
              <a:rPr lang="ru-RU" sz="1200" dirty="0" smtClean="0"/>
              <a:t>Механические часы состоят из нескольких основных частей:</a:t>
            </a:r>
          </a:p>
          <a:p>
            <a:r>
              <a:rPr lang="ru-RU" sz="1200" dirty="0" smtClean="0"/>
              <a:t>Источник энергии — заведённая пружина или поднятая гиря.</a:t>
            </a:r>
          </a:p>
          <a:p>
            <a:r>
              <a:rPr lang="ru-RU" sz="1200" dirty="0" smtClean="0"/>
              <a:t>Спусковой механизм — устройство, которое преобразует непрерывное вращательное движение в колебательное или возвратно-поступательное движение.</a:t>
            </a:r>
          </a:p>
          <a:p>
            <a:r>
              <a:rPr lang="ru-RU" sz="1200" dirty="0" smtClean="0"/>
              <a:t>Колебательная система — маятник или балансир (баланс).</a:t>
            </a:r>
          </a:p>
          <a:p>
            <a:r>
              <a:rPr lang="ru-RU" sz="1200" dirty="0" smtClean="0"/>
              <a:t>Механизм </a:t>
            </a:r>
            <a:r>
              <a:rPr lang="ru-RU" sz="1200" dirty="0" err="1" smtClean="0"/>
              <a:t>подзаводки</a:t>
            </a:r>
            <a:r>
              <a:rPr lang="ru-RU" sz="1200" dirty="0" smtClean="0"/>
              <a:t> и перевода стрелок — ремонтуар.</a:t>
            </a:r>
          </a:p>
          <a:p>
            <a:r>
              <a:rPr lang="ru-RU" sz="1200" dirty="0" smtClean="0"/>
              <a:t>Система шестерёнок, соединяющая пружину и спусковой механизм — </a:t>
            </a:r>
            <a:r>
              <a:rPr lang="ru-RU" sz="1200" dirty="0" err="1" smtClean="0"/>
              <a:t>ангренаж</a:t>
            </a:r>
            <a:r>
              <a:rPr lang="ru-RU" sz="1200" dirty="0" smtClean="0"/>
              <a:t>.</a:t>
            </a:r>
          </a:p>
          <a:p>
            <a:r>
              <a:rPr lang="ru-RU" sz="1200" dirty="0" smtClean="0"/>
              <a:t>Циферблат со стрелками.</a:t>
            </a:r>
          </a:p>
          <a:p>
            <a:pPr>
              <a:buNone/>
            </a:pPr>
            <a:r>
              <a:rPr lang="ru-RU" sz="1200" dirty="0" smtClean="0"/>
              <a:t>Маятник . Исторически первой колебательной системой был маятник. Как известно, при одинаковой амплитуде и постоянном ускорении свободного падения частота колебания маятника неизменна.      В состав маятникового механизма входят: Маятник; Анкер, соединённый с маятником; Храповое колесо (храповик).</a:t>
            </a:r>
          </a:p>
          <a:p>
            <a:pPr>
              <a:buNone/>
            </a:pPr>
            <a:r>
              <a:rPr lang="ru-RU" sz="1200" dirty="0" smtClean="0"/>
              <a:t>Точность хода настраивается изменением длины маятника</a:t>
            </a:r>
          </a:p>
          <a:p>
            <a:pPr>
              <a:buNone/>
            </a:pPr>
            <a:r>
              <a:rPr lang="ru-RU" sz="1200" dirty="0" smtClean="0"/>
              <a:t>У классического маятникового механизма есть три недостатка. 1.Частота колебаний маятника зависит от амплитуды колебаний (этот недостаток преодолел Гюйгенс, заставив маятник колебаться по циклоиде, а не по дуге окружности). 2. Маятниковые часы должны быть неподвижны; на движущемся транспорте их применять нельзя.</a:t>
            </a:r>
          </a:p>
          <a:p>
            <a:pPr>
              <a:buNone/>
            </a:pPr>
            <a:r>
              <a:rPr lang="ru-RU" sz="1200" dirty="0" smtClean="0"/>
              <a:t>            3.Частота зависит от ускорения свободного падения, поэтому часы, выверенные на одной широте, будут отставать на более низких широтах и уходить вперёд на более высоких.</a:t>
            </a:r>
            <a:endParaRPr lang="ru-RU"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ru-RU" dirty="0" smtClean="0"/>
              <a:t>Механические часы</a:t>
            </a:r>
            <a:endParaRPr lang="ru-RU" dirty="0"/>
          </a:p>
        </p:txBody>
      </p:sp>
      <p:sp>
        <p:nvSpPr>
          <p:cNvPr id="3" name="Содержимое 2"/>
          <p:cNvSpPr>
            <a:spLocks noGrp="1"/>
          </p:cNvSpPr>
          <p:nvPr>
            <p:ph sz="half" idx="1"/>
          </p:nvPr>
        </p:nvSpPr>
        <p:spPr>
          <a:xfrm>
            <a:off x="0" y="980728"/>
            <a:ext cx="4495800" cy="5877272"/>
          </a:xfrm>
        </p:spPr>
        <p:txBody>
          <a:bodyPr>
            <a:noAutofit/>
          </a:bodyPr>
          <a:lstStyle/>
          <a:p>
            <a:pPr>
              <a:buNone/>
            </a:pPr>
            <a:r>
              <a:rPr lang="ru-RU" sz="1200" dirty="0" smtClean="0"/>
              <a:t> </a:t>
            </a:r>
            <a:r>
              <a:rPr lang="ru-RU" sz="1200" dirty="0" smtClean="0"/>
              <a:t>Балансирный механизм наручных часов</a:t>
            </a:r>
          </a:p>
          <a:p>
            <a:pPr>
              <a:buNone/>
            </a:pPr>
            <a:r>
              <a:rPr lang="ru-RU" sz="1200" dirty="0" smtClean="0"/>
              <a:t>Голландец Христиан Гюйгенс и англичанин Роберт Гук независимо друг от друга разработали другой колебательный механизм, который основан на колебаниях подпружиненного тела.</a:t>
            </a:r>
          </a:p>
          <a:p>
            <a:pPr>
              <a:buNone/>
            </a:pPr>
            <a:r>
              <a:rPr lang="ru-RU" sz="1200" dirty="0" smtClean="0"/>
              <a:t>В состав балансирного механизма входят:</a:t>
            </a:r>
          </a:p>
          <a:p>
            <a:r>
              <a:rPr lang="ru-RU" sz="1200" dirty="0" smtClean="0"/>
              <a:t>Балансирное колесо;</a:t>
            </a:r>
          </a:p>
          <a:p>
            <a:r>
              <a:rPr lang="ru-RU" sz="1200" dirty="0" smtClean="0"/>
              <a:t>Спираль;</a:t>
            </a:r>
          </a:p>
          <a:p>
            <a:r>
              <a:rPr lang="ru-RU" sz="1200" dirty="0" smtClean="0"/>
              <a:t>Вилка;</a:t>
            </a:r>
          </a:p>
          <a:p>
            <a:r>
              <a:rPr lang="ru-RU" sz="1200" dirty="0" smtClean="0"/>
              <a:t>Градусник — рычаг регулировки точности;</a:t>
            </a:r>
          </a:p>
          <a:p>
            <a:r>
              <a:rPr lang="ru-RU" sz="1200" dirty="0" smtClean="0"/>
              <a:t>Храповик.</a:t>
            </a:r>
          </a:p>
          <a:p>
            <a:pPr>
              <a:buNone/>
            </a:pPr>
            <a:r>
              <a:rPr lang="ru-RU" sz="1200" dirty="0" smtClean="0"/>
              <a:t>Точность хода регулируется градусником — рычагом, который выводит из работы некоторую часть спирали. Баланс чувствителен к колебаниям температуры, поэтому колесо и спираль делают из сплавов с небольшим коэффициентом температурного расширения. Второй вариант, более старый — делать колесо из двух разных металлов, чтобы оно изгибалось при нагреве (биметаллический баланс).</a:t>
            </a:r>
          </a:p>
          <a:p>
            <a:pPr>
              <a:buNone/>
            </a:pPr>
            <a:r>
              <a:rPr lang="ru-RU" sz="1200" dirty="0" smtClean="0"/>
              <a:t>Для повышения точности хода баланс снабжался винтами, которые позволяют точно сбалансировать колесо. Появление прецизионных станков-автоматов избавило часовщиков от балансировки, винты на балансе стали чисто декоративным элементом.</a:t>
            </a:r>
          </a:p>
          <a:p>
            <a:pPr>
              <a:buNone/>
            </a:pPr>
            <a:r>
              <a:rPr lang="ru-RU" sz="1200" dirty="0" smtClean="0"/>
              <a:t>Балансирный механизм применяется преимущественно в переносных часах, так как, в отличие от маятниковых, может эксплуатироваться в разных положениях. Однако вследствие нечувствительности к колебаниям температуры, а также благодаря большей долговечности в башенных и некоторых видах напольных и настенных часов всё равно применяется маятник</a:t>
            </a:r>
            <a:r>
              <a:rPr lang="ru-RU" sz="1050" dirty="0" smtClean="0"/>
              <a:t>.</a:t>
            </a:r>
            <a:endParaRPr lang="ru-RU" sz="1050" dirty="0"/>
          </a:p>
        </p:txBody>
      </p:sp>
      <p:sp>
        <p:nvSpPr>
          <p:cNvPr id="4" name="Содержимое 3"/>
          <p:cNvSpPr>
            <a:spLocks noGrp="1"/>
          </p:cNvSpPr>
          <p:nvPr>
            <p:ph sz="half" idx="2"/>
          </p:nvPr>
        </p:nvSpPr>
        <p:spPr>
          <a:xfrm>
            <a:off x="4648200" y="908720"/>
            <a:ext cx="4495800" cy="5949280"/>
          </a:xfrm>
        </p:spPr>
        <p:txBody>
          <a:bodyPr>
            <a:noAutofit/>
          </a:bodyPr>
          <a:lstStyle/>
          <a:p>
            <a:pPr>
              <a:buNone/>
            </a:pPr>
            <a:r>
              <a:rPr lang="ru-RU" sz="1400" dirty="0" smtClean="0"/>
              <a:t>Дополнительные механизмы, встраиваемые в часы</a:t>
            </a:r>
          </a:p>
          <a:p>
            <a:pPr>
              <a:buNone/>
            </a:pPr>
            <a:r>
              <a:rPr lang="ru-RU" sz="1400" dirty="0" smtClean="0"/>
              <a:t>  Кукушка, бой. Через фиксированные промежутки </a:t>
            </a:r>
            <a:r>
              <a:rPr lang="ru-RU" sz="1400" dirty="0" smtClean="0"/>
              <a:t>времени </a:t>
            </a:r>
            <a:r>
              <a:rPr lang="ru-RU" sz="1400" dirty="0" smtClean="0"/>
              <a:t>часы отбивают колоколами текущее время. Как вариант: играет </a:t>
            </a:r>
            <a:r>
              <a:rPr lang="ru-RU" sz="1400" dirty="0" smtClean="0"/>
              <a:t>мелодия. </a:t>
            </a:r>
            <a:r>
              <a:rPr lang="ru-RU" sz="1400" dirty="0" smtClean="0"/>
              <a:t>Д</a:t>
            </a:r>
            <a:r>
              <a:rPr lang="ru-RU" sz="1400" dirty="0" smtClean="0"/>
              <a:t>о </a:t>
            </a:r>
            <a:r>
              <a:rPr lang="ru-RU" sz="1400" dirty="0" smtClean="0"/>
              <a:t>появления механических часов время узнавали по звуку церковных колоколов. Поэтому в первых механических часах был только бой, без циферблата. </a:t>
            </a:r>
          </a:p>
          <a:p>
            <a:pPr>
              <a:buNone/>
            </a:pPr>
            <a:r>
              <a:rPr lang="ru-RU" sz="1400" dirty="0" smtClean="0"/>
              <a:t>Репетир. Более сложный механизм, позволяющий при нажатии на кнопку отбить время звуком. Изначально был разработан для моряков, которым надо было в тёмное время суток узнать текущее время, не разжигая </a:t>
            </a:r>
            <a:r>
              <a:rPr lang="ru-RU" sz="1400" dirty="0" smtClean="0"/>
              <a:t>огонь. Существует </a:t>
            </a:r>
            <a:r>
              <a:rPr lang="ru-RU" sz="1400" dirty="0" smtClean="0"/>
              <a:t>несколько видов </a:t>
            </a:r>
            <a:r>
              <a:rPr lang="ru-RU" sz="1400" dirty="0" smtClean="0"/>
              <a:t>репетиров: Минутный </a:t>
            </a:r>
            <a:r>
              <a:rPr lang="ru-RU" sz="1400" dirty="0" smtClean="0"/>
              <a:t>— отбивает часы, четверти, </a:t>
            </a:r>
            <a:r>
              <a:rPr lang="ru-RU" sz="1400" dirty="0" smtClean="0"/>
              <a:t>минуты. Пятиминутный </a:t>
            </a:r>
            <a:r>
              <a:rPr lang="ru-RU" sz="1400" dirty="0" smtClean="0"/>
              <a:t>— Отбивает часы и количество </a:t>
            </a:r>
            <a:r>
              <a:rPr lang="ru-RU" sz="1400" dirty="0" smtClean="0"/>
              <a:t>5 </a:t>
            </a:r>
            <a:r>
              <a:rPr lang="ru-RU" sz="1400" dirty="0" smtClean="0"/>
              <a:t>минут </a:t>
            </a:r>
            <a:r>
              <a:rPr lang="ru-RU" sz="1400" dirty="0" smtClean="0"/>
              <a:t>после </a:t>
            </a:r>
            <a:r>
              <a:rPr lang="ru-RU" sz="1400" dirty="0" smtClean="0"/>
              <a:t>часов. Получетвертной </a:t>
            </a:r>
            <a:r>
              <a:rPr lang="ru-RU" sz="1400" dirty="0" smtClean="0"/>
              <a:t>— Отбивает часы и количество </a:t>
            </a:r>
            <a:r>
              <a:rPr lang="ru-RU" sz="1400" dirty="0" err="1" smtClean="0"/>
              <a:t>получетвертей</a:t>
            </a:r>
            <a:r>
              <a:rPr lang="ru-RU" sz="1400" dirty="0" smtClean="0"/>
              <a:t> после </a:t>
            </a:r>
            <a:r>
              <a:rPr lang="ru-RU" sz="1400" dirty="0" smtClean="0"/>
              <a:t>часов. Четвертной </a:t>
            </a:r>
            <a:r>
              <a:rPr lang="ru-RU" sz="1400" dirty="0" smtClean="0"/>
              <a:t>— Отбивает часы и количество четвертей после часов.</a:t>
            </a:r>
          </a:p>
          <a:p>
            <a:pPr>
              <a:buNone/>
            </a:pPr>
            <a:r>
              <a:rPr lang="ru-RU" sz="1400" dirty="0" smtClean="0"/>
              <a:t>Календарь. Календарь бывает разной сложности — от простого указателя </a:t>
            </a:r>
            <a:r>
              <a:rPr lang="ru-RU" sz="1400" dirty="0" smtClean="0"/>
              <a:t>числа </a:t>
            </a:r>
            <a:r>
              <a:rPr lang="ru-RU" sz="1400" dirty="0" smtClean="0"/>
              <a:t>до сложного механизма, учитывающего високосные года.</a:t>
            </a:r>
          </a:p>
          <a:p>
            <a:pPr>
              <a:buNone/>
            </a:pPr>
            <a:r>
              <a:rPr lang="ru-RU" sz="1400" dirty="0" smtClean="0"/>
              <a:t>Фазы Луны. Относится к астрономическим функциям. Дополнительный циферблат или диск, отградуированный на 29,5 дней и изображающий Луну в различных фазах</a:t>
            </a:r>
          </a:p>
          <a:p>
            <a:pPr>
              <a:buNone/>
            </a:pPr>
            <a:endParaRPr lang="ru-RU"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268760"/>
          </a:xfrm>
        </p:spPr>
        <p:txBody>
          <a:bodyPr/>
          <a:lstStyle/>
          <a:p>
            <a:r>
              <a:rPr lang="ru-RU" dirty="0" smtClean="0"/>
              <a:t>Механические часы</a:t>
            </a:r>
            <a:endParaRPr lang="ru-RU"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467544" y="1556792"/>
            <a:ext cx="2381250" cy="1656184"/>
          </a:xfrm>
          <a:prstGeom prst="rect">
            <a:avLst/>
          </a:prstGeom>
          <a:noFill/>
          <a:ln w="9525">
            <a:noFill/>
            <a:miter lim="800000"/>
            <a:headEnd/>
            <a:tailEnd/>
          </a:ln>
        </p:spPr>
      </p:pic>
      <p:sp>
        <p:nvSpPr>
          <p:cNvPr id="6" name="Прямоугольник 5"/>
          <p:cNvSpPr/>
          <p:nvPr/>
        </p:nvSpPr>
        <p:spPr>
          <a:xfrm>
            <a:off x="2843808" y="1844824"/>
            <a:ext cx="1546924" cy="1200329"/>
          </a:xfrm>
          <a:prstGeom prst="rect">
            <a:avLst/>
          </a:prstGeom>
        </p:spPr>
        <p:txBody>
          <a:bodyPr wrap="square">
            <a:spAutoFit/>
          </a:bodyPr>
          <a:lstStyle/>
          <a:p>
            <a:r>
              <a:rPr lang="ru-RU" dirty="0" smtClean="0"/>
              <a:t>Циферблаты часов на Башне </a:t>
            </a:r>
            <a:r>
              <a:rPr lang="ru-RU" dirty="0" err="1" smtClean="0"/>
              <a:t>Зиммера</a:t>
            </a:r>
            <a:endParaRPr lang="ru-RU" dirty="0"/>
          </a:p>
        </p:txBody>
      </p:sp>
      <p:sp>
        <p:nvSpPr>
          <p:cNvPr id="7" name="Прямоугольник 6"/>
          <p:cNvSpPr/>
          <p:nvPr/>
        </p:nvSpPr>
        <p:spPr>
          <a:xfrm>
            <a:off x="251520" y="3212976"/>
            <a:ext cx="4248472" cy="3837335"/>
          </a:xfrm>
          <a:prstGeom prst="rect">
            <a:avLst/>
          </a:prstGeom>
        </p:spPr>
        <p:txBody>
          <a:bodyPr wrap="square">
            <a:spAutoFit/>
          </a:bodyPr>
          <a:lstStyle/>
          <a:p>
            <a:r>
              <a:rPr lang="ru-RU" dirty="0" smtClean="0"/>
              <a:t>В некоторых наручных часах (например, «Командирских», Россия) вокруг циферблата установлено поворотное кольцо с делениями (</a:t>
            </a:r>
            <a:r>
              <a:rPr lang="ru-RU" dirty="0" err="1" smtClean="0"/>
              <a:t>люне́т</a:t>
            </a:r>
            <a:r>
              <a:rPr lang="ru-RU" dirty="0" smtClean="0"/>
              <a:t>, </a:t>
            </a:r>
            <a:r>
              <a:rPr lang="ru-RU" dirty="0" err="1" smtClean="0"/>
              <a:t>безель</a:t>
            </a:r>
            <a:r>
              <a:rPr lang="ru-RU" dirty="0" smtClean="0"/>
              <a:t>). Предназначен он для того, чтобы засекать время. В водолазных часах люнет крутится только против часовой стрелки, чтобы при случайном повороте нельзя было увеличить оставшееся время (что может привести к нехватке воздуха). По водолазной традиции, последние 15 или 20 минут люнета делают красными (сигнал на всплытие).</a:t>
            </a:r>
            <a:endParaRPr lang="ru-RU" dirty="0"/>
          </a:p>
        </p:txBody>
      </p:sp>
      <p:pic>
        <p:nvPicPr>
          <p:cNvPr id="5123" name="Picture 3"/>
          <p:cNvPicPr>
            <a:picLocks noGrp="1" noChangeAspect="1" noChangeArrowheads="1"/>
          </p:cNvPicPr>
          <p:nvPr>
            <p:ph sz="half" idx="2"/>
          </p:nvPr>
        </p:nvPicPr>
        <p:blipFill>
          <a:blip r:embed="rId3" cstate="print"/>
          <a:srcRect/>
          <a:stretch>
            <a:fillRect/>
          </a:stretch>
        </p:blipFill>
        <p:spPr bwMode="auto">
          <a:xfrm>
            <a:off x="4499992" y="1412776"/>
            <a:ext cx="2664296" cy="2448272"/>
          </a:xfrm>
          <a:prstGeom prst="rect">
            <a:avLst/>
          </a:prstGeom>
          <a:noFill/>
          <a:ln w="9525">
            <a:noFill/>
            <a:miter lim="800000"/>
            <a:headEnd/>
            <a:tailEnd/>
          </a:ln>
        </p:spPr>
      </p:pic>
      <p:sp>
        <p:nvSpPr>
          <p:cNvPr id="9" name="Прямоугольник 8"/>
          <p:cNvSpPr/>
          <p:nvPr/>
        </p:nvSpPr>
        <p:spPr>
          <a:xfrm>
            <a:off x="7236296" y="1484784"/>
            <a:ext cx="1512168" cy="1477328"/>
          </a:xfrm>
          <a:prstGeom prst="rect">
            <a:avLst/>
          </a:prstGeom>
        </p:spPr>
        <p:txBody>
          <a:bodyPr wrap="square">
            <a:spAutoFit/>
          </a:bodyPr>
          <a:lstStyle/>
          <a:p>
            <a:r>
              <a:rPr lang="ru-RU" dirty="0" smtClean="0"/>
              <a:t>Люнет</a:t>
            </a:r>
          </a:p>
          <a:p>
            <a:r>
              <a:rPr lang="ru-RU" dirty="0" smtClean="0"/>
              <a:t> </a:t>
            </a:r>
          </a:p>
          <a:p>
            <a:r>
              <a:rPr lang="ru-RU" dirty="0" smtClean="0"/>
              <a:t> Часы </a:t>
            </a:r>
            <a:r>
              <a:rPr lang="ru-RU" dirty="0" err="1" smtClean="0"/>
              <a:t>Omega</a:t>
            </a:r>
            <a:r>
              <a:rPr lang="ru-RU" dirty="0" smtClean="0"/>
              <a:t> </a:t>
            </a:r>
            <a:r>
              <a:rPr lang="ru-RU" dirty="0" err="1" smtClean="0"/>
              <a:t>Seamaster</a:t>
            </a:r>
            <a:r>
              <a:rPr lang="ru-RU" dirty="0" smtClean="0"/>
              <a:t> с люнетом</a:t>
            </a:r>
            <a:endParaRPr lang="ru-RU" dirty="0"/>
          </a:p>
        </p:txBody>
      </p:sp>
      <p:pic>
        <p:nvPicPr>
          <p:cNvPr id="5124" name="Picture 4"/>
          <p:cNvPicPr>
            <a:picLocks noChangeAspect="1" noChangeArrowheads="1"/>
          </p:cNvPicPr>
          <p:nvPr/>
        </p:nvPicPr>
        <p:blipFill>
          <a:blip r:embed="rId4" cstate="print"/>
          <a:srcRect/>
          <a:stretch>
            <a:fillRect/>
          </a:stretch>
        </p:blipFill>
        <p:spPr bwMode="auto">
          <a:xfrm>
            <a:off x="4499992" y="4077072"/>
            <a:ext cx="2664296" cy="2592288"/>
          </a:xfrm>
          <a:prstGeom prst="rect">
            <a:avLst/>
          </a:prstGeom>
          <a:noFill/>
          <a:ln w="9525">
            <a:noFill/>
            <a:miter lim="800000"/>
            <a:headEnd/>
            <a:tailEnd/>
          </a:ln>
        </p:spPr>
      </p:pic>
      <p:sp>
        <p:nvSpPr>
          <p:cNvPr id="11" name="Прямоугольник 10"/>
          <p:cNvSpPr/>
          <p:nvPr/>
        </p:nvSpPr>
        <p:spPr>
          <a:xfrm>
            <a:off x="7164288" y="5301208"/>
            <a:ext cx="1728192" cy="923330"/>
          </a:xfrm>
          <a:prstGeom prst="rect">
            <a:avLst/>
          </a:prstGeom>
        </p:spPr>
        <p:txBody>
          <a:bodyPr wrap="square">
            <a:spAutoFit/>
          </a:bodyPr>
          <a:lstStyle/>
          <a:p>
            <a:r>
              <a:rPr lang="ru-RU" dirty="0" smtClean="0"/>
              <a:t>Командирские часы с люнетом</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Коммунальное заведение Учебно-воспитательное учреждение № 32</a:t>
            </a:r>
            <a:endParaRPr lang="ru-RU" dirty="0"/>
          </a:p>
        </p:txBody>
      </p:sp>
      <p:sp>
        <p:nvSpPr>
          <p:cNvPr id="5" name="Содержимое 4"/>
          <p:cNvSpPr>
            <a:spLocks noGrp="1"/>
          </p:cNvSpPr>
          <p:nvPr>
            <p:ph sz="half" idx="1"/>
          </p:nvPr>
        </p:nvSpPr>
        <p:spPr/>
        <p:txBody>
          <a:bodyPr/>
          <a:lstStyle/>
          <a:p>
            <a:pPr algn="ctr">
              <a:buNone/>
            </a:pPr>
            <a:r>
              <a:rPr lang="ru-RU" dirty="0" smtClean="0"/>
              <a:t>Автор </a:t>
            </a:r>
          </a:p>
          <a:p>
            <a:pPr algn="ctr">
              <a:buNone/>
            </a:pPr>
            <a:r>
              <a:rPr lang="ru-RU" dirty="0" smtClean="0"/>
              <a:t>Библиотечного </a:t>
            </a:r>
          </a:p>
          <a:p>
            <a:pPr algn="ctr">
              <a:buNone/>
            </a:pPr>
            <a:r>
              <a:rPr lang="ru-RU" dirty="0" smtClean="0"/>
              <a:t>Проекта:</a:t>
            </a:r>
          </a:p>
          <a:p>
            <a:pPr algn="ctr">
              <a:buNone/>
            </a:pPr>
            <a:r>
              <a:rPr lang="ru-RU" dirty="0" smtClean="0"/>
              <a:t>Заведующая </a:t>
            </a:r>
          </a:p>
          <a:p>
            <a:pPr algn="ctr">
              <a:buNone/>
            </a:pPr>
            <a:r>
              <a:rPr lang="ru-RU" dirty="0" smtClean="0"/>
              <a:t>Библиотекой </a:t>
            </a:r>
          </a:p>
          <a:p>
            <a:pPr algn="ctr">
              <a:buNone/>
            </a:pPr>
            <a:r>
              <a:rPr lang="ru-RU" dirty="0" smtClean="0"/>
              <a:t>Школы № 32</a:t>
            </a:r>
          </a:p>
          <a:p>
            <a:pPr algn="ctr">
              <a:buNone/>
            </a:pPr>
            <a:r>
              <a:rPr lang="ru-RU" dirty="0" smtClean="0"/>
              <a:t>Бабенко </a:t>
            </a:r>
          </a:p>
          <a:p>
            <a:pPr algn="ctr">
              <a:buNone/>
            </a:pPr>
            <a:r>
              <a:rPr lang="ru-RU" dirty="0" smtClean="0"/>
              <a:t>Алла Леонидовна</a:t>
            </a:r>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4969744" y="1600200"/>
            <a:ext cx="3395511" cy="45259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5194920" cy="980728"/>
          </a:xfrm>
        </p:spPr>
        <p:txBody>
          <a:bodyPr/>
          <a:lstStyle/>
          <a:p>
            <a:pPr algn="l"/>
            <a:r>
              <a:rPr lang="ru-RU" dirty="0" smtClean="0"/>
              <a:t>Механические часы                </a:t>
            </a:r>
            <a:endParaRPr lang="ru-RU" dirty="0"/>
          </a:p>
        </p:txBody>
      </p:sp>
      <p:sp>
        <p:nvSpPr>
          <p:cNvPr id="3" name="Содержимое 2"/>
          <p:cNvSpPr>
            <a:spLocks noGrp="1"/>
          </p:cNvSpPr>
          <p:nvPr>
            <p:ph sz="half" idx="1"/>
          </p:nvPr>
        </p:nvSpPr>
        <p:spPr>
          <a:xfrm>
            <a:off x="0" y="980728"/>
            <a:ext cx="4495800" cy="5877272"/>
          </a:xfrm>
        </p:spPr>
        <p:txBody>
          <a:bodyPr>
            <a:noAutofit/>
          </a:bodyPr>
          <a:lstStyle/>
          <a:p>
            <a:pPr>
              <a:buNone/>
            </a:pPr>
            <a:r>
              <a:rPr lang="ru-RU" sz="1400" dirty="0" err="1" smtClean="0"/>
              <a:t>Автоподзавод</a:t>
            </a:r>
            <a:r>
              <a:rPr lang="ru-RU" sz="1400" dirty="0" smtClean="0"/>
              <a:t>.- </a:t>
            </a:r>
            <a:r>
              <a:rPr lang="ru-RU" sz="1400" dirty="0" smtClean="0"/>
              <a:t>В </a:t>
            </a:r>
            <a:r>
              <a:rPr lang="ru-RU" sz="1400" dirty="0" smtClean="0"/>
              <a:t>наручных часах устанавливается </a:t>
            </a:r>
            <a:r>
              <a:rPr lang="ru-RU" sz="1400" dirty="0" smtClean="0"/>
              <a:t>эксцентрик, </a:t>
            </a:r>
            <a:r>
              <a:rPr lang="ru-RU" sz="1400" dirty="0" smtClean="0"/>
              <a:t>который вращается при движении руки и заводит пружину. Поэтому при постоянном ношении часов их вообще не требуется заводить. Механизм </a:t>
            </a:r>
            <a:r>
              <a:rPr lang="ru-RU" sz="1400" dirty="0" err="1" smtClean="0"/>
              <a:t>автоподзавода</a:t>
            </a:r>
            <a:r>
              <a:rPr lang="ru-RU" sz="1400" dirty="0" smtClean="0"/>
              <a:t> и пружина соединены </a:t>
            </a:r>
            <a:r>
              <a:rPr lang="ru-RU" sz="1400" dirty="0" smtClean="0"/>
              <a:t>фрикционом. </a:t>
            </a:r>
            <a:r>
              <a:rPr lang="ru-RU" sz="1400" dirty="0" err="1" smtClean="0"/>
              <a:t>Автоподзавод</a:t>
            </a:r>
            <a:r>
              <a:rPr lang="ru-RU" sz="1400" dirty="0" smtClean="0"/>
              <a:t> </a:t>
            </a:r>
            <a:r>
              <a:rPr lang="ru-RU" sz="1400" dirty="0" smtClean="0"/>
              <a:t>положительно сказывается на </a:t>
            </a:r>
            <a:r>
              <a:rPr lang="ru-RU" sz="1400" dirty="0" smtClean="0"/>
              <a:t>точности. </a:t>
            </a:r>
            <a:r>
              <a:rPr lang="ru-RU" sz="1400" dirty="0" smtClean="0"/>
              <a:t>В водонепроницаемых часах медленнее изнашивается резьба, которая закручивает заводную </a:t>
            </a:r>
            <a:r>
              <a:rPr lang="ru-RU" sz="1400" dirty="0" smtClean="0"/>
              <a:t>головку. Часы </a:t>
            </a:r>
            <a:r>
              <a:rPr lang="ru-RU" sz="1400" dirty="0" smtClean="0"/>
              <a:t>с </a:t>
            </a:r>
            <a:r>
              <a:rPr lang="ru-RU" sz="1400" dirty="0" err="1" smtClean="0"/>
              <a:t>автоподзаводом</a:t>
            </a:r>
            <a:r>
              <a:rPr lang="ru-RU" sz="1400" dirty="0" smtClean="0"/>
              <a:t> толще и тяжелее часов с ручным заводом. Женские калибры с </a:t>
            </a:r>
            <a:r>
              <a:rPr lang="ru-RU" sz="1400" dirty="0" err="1" smtClean="0"/>
              <a:t>автоподзаводом</a:t>
            </a:r>
            <a:r>
              <a:rPr lang="ru-RU" sz="1400" dirty="0" smtClean="0"/>
              <a:t> достаточно капризны, в силу миниатюрности их деталей. </a:t>
            </a:r>
            <a:r>
              <a:rPr lang="ru-RU" sz="1400" dirty="0" err="1" smtClean="0"/>
              <a:t>Автоподзавод</a:t>
            </a:r>
            <a:r>
              <a:rPr lang="ru-RU" sz="1400" dirty="0" smtClean="0"/>
              <a:t> бесполезен для малоподвижных </a:t>
            </a:r>
            <a:r>
              <a:rPr lang="ru-RU" sz="1400" dirty="0" smtClean="0"/>
              <a:t>людей, </a:t>
            </a:r>
            <a:r>
              <a:rPr lang="ru-RU" sz="1400" dirty="0" smtClean="0"/>
              <a:t>а также для людей, которые носят часы лишь время от времени. Однако при наличии специального устройства для автоматического завода часов под названием «</a:t>
            </a:r>
            <a:r>
              <a:rPr lang="ru-RU" sz="1400" dirty="0" err="1" smtClean="0"/>
              <a:t>виндер</a:t>
            </a:r>
            <a:r>
              <a:rPr lang="ru-RU" sz="1400" dirty="0" smtClean="0"/>
              <a:t>», часы могут постоянно находится в заведенном состоянии. </a:t>
            </a:r>
          </a:p>
          <a:p>
            <a:pPr>
              <a:buNone/>
            </a:pPr>
            <a:r>
              <a:rPr lang="ru-RU" sz="1400" dirty="0" smtClean="0"/>
              <a:t> </a:t>
            </a:r>
            <a:r>
              <a:rPr lang="ru-RU" sz="1400" dirty="0" err="1" smtClean="0"/>
              <a:t>Турбийон</a:t>
            </a:r>
            <a:r>
              <a:rPr lang="ru-RU" sz="1400" dirty="0" smtClean="0"/>
              <a:t>. - </a:t>
            </a:r>
            <a:r>
              <a:rPr lang="ru-RU" sz="1400" dirty="0" smtClean="0"/>
              <a:t> </a:t>
            </a:r>
            <a:r>
              <a:rPr lang="ru-RU" sz="1400" dirty="0" smtClean="0"/>
              <a:t>  </a:t>
            </a:r>
            <a:r>
              <a:rPr lang="ru-RU" sz="1400" dirty="0" smtClean="0"/>
              <a:t>В первых механических часах точность хода могла зависеть от положения часов в пространстве и температуры окружающей среды. Для уменьшения зависимости от температуры стали применяться специальные сплавы с низкими температурными коэффициентами </a:t>
            </a:r>
            <a:r>
              <a:rPr lang="ru-RU" sz="1400" dirty="0" smtClean="0"/>
              <a:t>.</a:t>
            </a:r>
            <a:endParaRPr lang="ru-RU" sz="1400" dirty="0"/>
          </a:p>
        </p:txBody>
      </p:sp>
      <p:sp>
        <p:nvSpPr>
          <p:cNvPr id="4" name="Содержимое 3"/>
          <p:cNvSpPr>
            <a:spLocks noGrp="1"/>
          </p:cNvSpPr>
          <p:nvPr>
            <p:ph sz="half" idx="2"/>
          </p:nvPr>
        </p:nvSpPr>
        <p:spPr>
          <a:xfrm>
            <a:off x="4572000" y="2204864"/>
            <a:ext cx="4572000" cy="4653136"/>
          </a:xfrm>
        </p:spPr>
        <p:txBody>
          <a:bodyPr>
            <a:normAutofit fontScale="55000" lnSpcReduction="20000"/>
          </a:bodyPr>
          <a:lstStyle/>
          <a:p>
            <a:pPr>
              <a:buNone/>
            </a:pPr>
            <a:r>
              <a:rPr lang="ru-RU" sz="3500" dirty="0" smtClean="0"/>
              <a:t>Бреге </a:t>
            </a:r>
            <a:r>
              <a:rPr lang="ru-RU" sz="3500" dirty="0" smtClean="0"/>
              <a:t>в 1795 году изобрел, а в 1801 запатентовал </a:t>
            </a:r>
            <a:r>
              <a:rPr lang="ru-RU" sz="3500" dirty="0" err="1" smtClean="0"/>
              <a:t>турбийон</a:t>
            </a:r>
            <a:r>
              <a:rPr lang="ru-RU" sz="3500" dirty="0" smtClean="0"/>
              <a:t> </a:t>
            </a:r>
            <a:r>
              <a:rPr lang="ru-RU" sz="3500" dirty="0" smtClean="0"/>
              <a:t> </a:t>
            </a:r>
            <a:r>
              <a:rPr lang="ru-RU" sz="3500" dirty="0" smtClean="0"/>
              <a:t>— устройство для </a:t>
            </a:r>
            <a:r>
              <a:rPr lang="ru-RU" sz="3500" dirty="0" smtClean="0"/>
              <a:t>частичной компенсации </a:t>
            </a:r>
            <a:r>
              <a:rPr lang="ru-RU" sz="3500" dirty="0" smtClean="0"/>
              <a:t>притяжения Земли. </a:t>
            </a:r>
            <a:r>
              <a:rPr lang="ru-RU" sz="3500" dirty="0" err="1" smtClean="0"/>
              <a:t>Турбийон</a:t>
            </a:r>
            <a:r>
              <a:rPr lang="ru-RU" sz="3500" dirty="0" smtClean="0"/>
              <a:t> состоит из баланса, анкерной вилки и анкерного колеса, расположенных на специальной вращающейся </a:t>
            </a:r>
            <a:r>
              <a:rPr lang="ru-RU" sz="3500" dirty="0" smtClean="0"/>
              <a:t>площадке. </a:t>
            </a:r>
            <a:r>
              <a:rPr lang="ru-RU" sz="3500" dirty="0" smtClean="0"/>
              <a:t>Это один из самых сложных и дорогих </a:t>
            </a:r>
            <a:r>
              <a:rPr lang="ru-RU" sz="3500" dirty="0" smtClean="0"/>
              <a:t> </a:t>
            </a:r>
            <a:r>
              <a:rPr lang="ru-RU" sz="3500" dirty="0" smtClean="0"/>
              <a:t>механизмов. Точность хода недорогих механических часов достигает ±5 секунд в сутки; высококачественных: до ±1 сек в </a:t>
            </a:r>
            <a:r>
              <a:rPr lang="ru-RU" sz="3500" dirty="0" smtClean="0"/>
              <a:t>сутки; </a:t>
            </a:r>
            <a:r>
              <a:rPr lang="ru-RU" sz="3500" dirty="0" smtClean="0"/>
              <a:t>часов с </a:t>
            </a:r>
            <a:r>
              <a:rPr lang="ru-RU" sz="3500" dirty="0" err="1" smtClean="0"/>
              <a:t>турбийоном</a:t>
            </a:r>
            <a:r>
              <a:rPr lang="ru-RU" sz="3500" dirty="0" smtClean="0"/>
              <a:t>: −1/+2 сек. в </a:t>
            </a:r>
            <a:r>
              <a:rPr lang="ru-RU" sz="3500" dirty="0" smtClean="0"/>
              <a:t>сутки. </a:t>
            </a:r>
            <a:r>
              <a:rPr lang="ru-RU" sz="3500" dirty="0" smtClean="0"/>
              <a:t>Часто </a:t>
            </a:r>
            <a:r>
              <a:rPr lang="ru-RU" sz="3500" dirty="0" err="1" smtClean="0"/>
              <a:t>турбийон</a:t>
            </a:r>
            <a:r>
              <a:rPr lang="ru-RU" sz="3500" dirty="0" smtClean="0"/>
              <a:t> делают видимым через окошко в </a:t>
            </a:r>
            <a:r>
              <a:rPr lang="ru-RU" sz="3500" dirty="0" smtClean="0"/>
              <a:t>циферблате.</a:t>
            </a:r>
            <a:endParaRPr lang="ru-RU" sz="3500" dirty="0" smtClean="0"/>
          </a:p>
          <a:p>
            <a:pPr>
              <a:buNone/>
            </a:pPr>
            <a:r>
              <a:rPr lang="ru-RU" sz="3500" dirty="0" smtClean="0"/>
              <a:t>Индикатор запаса </a:t>
            </a:r>
            <a:r>
              <a:rPr lang="ru-RU" sz="3500" dirty="0" smtClean="0"/>
              <a:t>хода.</a:t>
            </a:r>
            <a:endParaRPr lang="ru-RU" sz="3500" dirty="0" smtClean="0"/>
          </a:p>
          <a:p>
            <a:pPr>
              <a:buNone/>
            </a:pPr>
            <a:r>
              <a:rPr lang="ru-RU" sz="3500" dirty="0" smtClean="0"/>
              <a:t>Показывает, на сколько ещё часов или дней хватает завода пружины.</a:t>
            </a:r>
            <a:endParaRPr lang="ru-RU" sz="3500" dirty="0"/>
          </a:p>
        </p:txBody>
      </p:sp>
      <p:pic>
        <p:nvPicPr>
          <p:cNvPr id="6" name="Picture 2"/>
          <p:cNvPicPr>
            <a:picLocks noChangeAspect="1" noChangeArrowheads="1"/>
          </p:cNvPicPr>
          <p:nvPr/>
        </p:nvPicPr>
        <p:blipFill>
          <a:blip r:embed="rId2" cstate="print"/>
          <a:srcRect/>
          <a:stretch>
            <a:fillRect/>
          </a:stretch>
        </p:blipFill>
        <p:spPr bwMode="auto">
          <a:xfrm>
            <a:off x="5796136" y="116632"/>
            <a:ext cx="2592288" cy="208823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923928" cy="1124744"/>
          </a:xfrm>
        </p:spPr>
        <p:txBody>
          <a:bodyPr>
            <a:normAutofit fontScale="90000"/>
          </a:bodyPr>
          <a:lstStyle/>
          <a:p>
            <a:r>
              <a:rPr lang="ru-RU" dirty="0" smtClean="0"/>
              <a:t>Кварцевые часы</a:t>
            </a:r>
            <a:endParaRPr lang="ru-RU" dirty="0"/>
          </a:p>
        </p:txBody>
      </p:sp>
      <p:sp>
        <p:nvSpPr>
          <p:cNvPr id="4" name="Содержимое 3"/>
          <p:cNvSpPr>
            <a:spLocks noGrp="1"/>
          </p:cNvSpPr>
          <p:nvPr>
            <p:ph sz="half" idx="2"/>
          </p:nvPr>
        </p:nvSpPr>
        <p:spPr>
          <a:xfrm>
            <a:off x="3779912" y="0"/>
            <a:ext cx="5364088" cy="6858000"/>
          </a:xfrm>
        </p:spPr>
        <p:txBody>
          <a:bodyPr>
            <a:noAutofit/>
          </a:bodyPr>
          <a:lstStyle/>
          <a:p>
            <a:pPr>
              <a:buNone/>
            </a:pPr>
            <a:r>
              <a:rPr lang="ru-RU" sz="2000" dirty="0" smtClean="0"/>
              <a:t>Кварцевые часы — </a:t>
            </a:r>
            <a:r>
              <a:rPr lang="ru-RU" sz="2000" dirty="0" err="1" smtClean="0"/>
              <a:t>часы</a:t>
            </a:r>
            <a:r>
              <a:rPr lang="ru-RU" sz="2000" dirty="0" smtClean="0"/>
              <a:t>, в которых в качестве колебательной системы применяется кристалл кварца. </a:t>
            </a:r>
            <a:r>
              <a:rPr lang="ru-RU" sz="2000" dirty="0" smtClean="0"/>
              <a:t> Качественные </a:t>
            </a:r>
            <a:r>
              <a:rPr lang="ru-RU" sz="2000" dirty="0" smtClean="0"/>
              <a:t>бытовые кварцевые часы имеют точность ±15 </a:t>
            </a:r>
            <a:r>
              <a:rPr lang="ru-RU" sz="2000" dirty="0" smtClean="0"/>
              <a:t>сек./месяц </a:t>
            </a:r>
            <a:r>
              <a:rPr lang="ru-RU" sz="2000" dirty="0" smtClean="0"/>
              <a:t>. </a:t>
            </a:r>
            <a:r>
              <a:rPr lang="ru-RU" sz="2000" dirty="0" smtClean="0"/>
              <a:t>В</a:t>
            </a:r>
            <a:r>
              <a:rPr lang="ru-RU" sz="2000" dirty="0" smtClean="0"/>
              <a:t>ыставлять </a:t>
            </a:r>
            <a:r>
              <a:rPr lang="ru-RU" sz="2000" dirty="0" smtClean="0"/>
              <a:t>их надо дважды в год. Однако кристалл кварца подвержен старению, и со временем часы начинают, как правило, </a:t>
            </a:r>
            <a:r>
              <a:rPr lang="ru-RU" sz="2000" dirty="0" smtClean="0"/>
              <a:t>спешить.</a:t>
            </a:r>
            <a:r>
              <a:rPr lang="ru-RU" sz="2000" dirty="0" smtClean="0"/>
              <a:t> </a:t>
            </a:r>
            <a:r>
              <a:rPr lang="ru-RU" sz="2000" dirty="0" smtClean="0"/>
              <a:t>Кварцевые </a:t>
            </a:r>
            <a:r>
              <a:rPr lang="ru-RU" sz="2000" dirty="0" smtClean="0"/>
              <a:t>часы были выпущены в 1969 </a:t>
            </a:r>
            <a:r>
              <a:rPr lang="ru-RU" sz="2000" dirty="0" smtClean="0"/>
              <a:t>г. </a:t>
            </a:r>
            <a:r>
              <a:rPr lang="ru-RU" sz="2000" dirty="0" smtClean="0"/>
              <a:t>В 1978 </a:t>
            </a:r>
            <a:r>
              <a:rPr lang="ru-RU" sz="2000" dirty="0" smtClean="0"/>
              <a:t>г. </a:t>
            </a:r>
            <a:r>
              <a:rPr lang="ru-RU" sz="2000" dirty="0" smtClean="0"/>
              <a:t>американская компания «</a:t>
            </a:r>
            <a:r>
              <a:rPr lang="ru-RU" sz="2000" dirty="0" err="1" smtClean="0"/>
              <a:t>Хьюлетт</a:t>
            </a:r>
            <a:r>
              <a:rPr lang="ru-RU" sz="2000" dirty="0" smtClean="0"/>
              <a:t> Паккард» впервые выпустила кварцевые часы с микрокалькулятором. На нём можно было совершать математические операции с шестизначными числами</a:t>
            </a:r>
            <a:r>
              <a:rPr lang="ru-RU" sz="2000" dirty="0" smtClean="0"/>
              <a:t>. </a:t>
            </a:r>
            <a:r>
              <a:rPr lang="ru-RU" sz="2000" dirty="0" smtClean="0"/>
              <a:t>Размер этих часов составлял несколько квадратных </a:t>
            </a:r>
            <a:r>
              <a:rPr lang="ru-RU" sz="2000" dirty="0" smtClean="0"/>
              <a:t>сантиметров. В </a:t>
            </a:r>
            <a:r>
              <a:rPr lang="ru-RU" sz="2000" dirty="0" smtClean="0"/>
              <a:t>1990-х годах на рынке </a:t>
            </a:r>
            <a:r>
              <a:rPr lang="ru-RU" sz="2000" dirty="0" smtClean="0"/>
              <a:t>был представлен </a:t>
            </a:r>
            <a:r>
              <a:rPr lang="ru-RU" sz="2000" dirty="0" smtClean="0"/>
              <a:t>гибрид </a:t>
            </a:r>
            <a:r>
              <a:rPr lang="ru-RU" sz="2000" dirty="0" err="1" smtClean="0"/>
              <a:t>автоподзавода</a:t>
            </a:r>
            <a:r>
              <a:rPr lang="ru-RU" sz="2000" dirty="0" smtClean="0"/>
              <a:t> и кварцевых часов. Япония представила модель «</a:t>
            </a:r>
            <a:r>
              <a:rPr lang="ru-RU" sz="2000" dirty="0" err="1" smtClean="0"/>
              <a:t>Кинетик</a:t>
            </a:r>
            <a:r>
              <a:rPr lang="ru-RU" sz="2000" dirty="0" smtClean="0"/>
              <a:t>», </a:t>
            </a:r>
            <a:r>
              <a:rPr lang="ru-RU" sz="2000" dirty="0" smtClean="0"/>
              <a:t>а Швейцария — модель «</a:t>
            </a:r>
            <a:r>
              <a:rPr lang="ru-RU" sz="2000" dirty="0" err="1" smtClean="0"/>
              <a:t>Автокварц</a:t>
            </a:r>
            <a:r>
              <a:rPr lang="ru-RU" sz="2000" dirty="0" smtClean="0"/>
              <a:t>»- </a:t>
            </a:r>
            <a:r>
              <a:rPr lang="ru-RU" sz="2000" dirty="0" smtClean="0"/>
              <a:t>в них </a:t>
            </a:r>
            <a:r>
              <a:rPr lang="ru-RU" sz="2000" dirty="0" smtClean="0"/>
              <a:t>стоял аккумулятор</a:t>
            </a:r>
            <a:r>
              <a:rPr lang="ru-RU" sz="2000" dirty="0" smtClean="0"/>
              <a:t>, который подзаряжался устройством </a:t>
            </a:r>
            <a:r>
              <a:rPr lang="ru-RU" sz="2000" dirty="0" err="1" smtClean="0"/>
              <a:t>автоподзавода</a:t>
            </a:r>
            <a:r>
              <a:rPr lang="ru-RU" sz="2000" dirty="0" smtClean="0"/>
              <a:t>.</a:t>
            </a:r>
            <a:endParaRPr lang="ru-RU" sz="2000" dirty="0"/>
          </a:p>
        </p:txBody>
      </p:sp>
      <p:pic>
        <p:nvPicPr>
          <p:cNvPr id="9218" name="Picture 2"/>
          <p:cNvPicPr>
            <a:picLocks noGrp="1" noChangeAspect="1" noChangeArrowheads="1"/>
          </p:cNvPicPr>
          <p:nvPr>
            <p:ph sz="half" idx="1"/>
          </p:nvPr>
        </p:nvPicPr>
        <p:blipFill>
          <a:blip r:embed="rId2" cstate="print"/>
          <a:srcRect/>
          <a:stretch>
            <a:fillRect/>
          </a:stretch>
        </p:blipFill>
        <p:spPr bwMode="auto">
          <a:xfrm>
            <a:off x="179512" y="1556792"/>
            <a:ext cx="3600400" cy="4536504"/>
          </a:xfrm>
          <a:prstGeom prst="rect">
            <a:avLst/>
          </a:prstGeom>
          <a:noFill/>
          <a:ln w="9525">
            <a:noFill/>
            <a:miter lim="800000"/>
            <a:headEnd/>
            <a:tailEnd/>
          </a:ln>
        </p:spPr>
      </p:pic>
      <p:sp>
        <p:nvSpPr>
          <p:cNvPr id="6" name="Прямоугольник 5"/>
          <p:cNvSpPr/>
          <p:nvPr/>
        </p:nvSpPr>
        <p:spPr>
          <a:xfrm>
            <a:off x="611560" y="6309320"/>
            <a:ext cx="3024336" cy="369332"/>
          </a:xfrm>
          <a:prstGeom prst="rect">
            <a:avLst/>
          </a:prstGeom>
        </p:spPr>
        <p:txBody>
          <a:bodyPr wrap="square">
            <a:spAutoFit/>
          </a:bodyPr>
          <a:lstStyle/>
          <a:p>
            <a:r>
              <a:rPr lang="ru-RU" dirty="0" smtClean="0"/>
              <a:t>Настенные кварцевые часы.</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ru-RU" dirty="0" smtClean="0"/>
              <a:t>Кварцевые часы</a:t>
            </a:r>
            <a:endParaRPr lang="ru-RU" dirty="0"/>
          </a:p>
        </p:txBody>
      </p:sp>
      <p:sp>
        <p:nvSpPr>
          <p:cNvPr id="3" name="Содержимое 2"/>
          <p:cNvSpPr>
            <a:spLocks noGrp="1"/>
          </p:cNvSpPr>
          <p:nvPr>
            <p:ph sz="half" idx="1"/>
          </p:nvPr>
        </p:nvSpPr>
        <p:spPr>
          <a:xfrm>
            <a:off x="0" y="1124744"/>
            <a:ext cx="4932040" cy="5733256"/>
          </a:xfrm>
        </p:spPr>
        <p:txBody>
          <a:bodyPr>
            <a:noAutofit/>
          </a:bodyPr>
          <a:lstStyle/>
          <a:p>
            <a:pPr>
              <a:buNone/>
            </a:pPr>
            <a:r>
              <a:rPr lang="ru-RU" sz="2000" dirty="0" smtClean="0"/>
              <a:t>Электромеханические </a:t>
            </a:r>
            <a:r>
              <a:rPr lang="ru-RU" sz="2000" dirty="0" smtClean="0"/>
              <a:t>часы состоят из таких узлов:</a:t>
            </a:r>
          </a:p>
          <a:p>
            <a:pPr>
              <a:buNone/>
            </a:pPr>
            <a:r>
              <a:rPr lang="ru-RU" sz="2000" dirty="0" smtClean="0"/>
              <a:t>источник питания (батарейка);</a:t>
            </a:r>
          </a:p>
          <a:p>
            <a:pPr>
              <a:buNone/>
            </a:pPr>
            <a:r>
              <a:rPr lang="ru-RU" sz="2000" dirty="0" smtClean="0"/>
              <a:t>генератор с кварцевым резонатором;</a:t>
            </a:r>
          </a:p>
          <a:p>
            <a:pPr>
              <a:buNone/>
            </a:pPr>
            <a:r>
              <a:rPr lang="ru-RU" sz="2000" dirty="0" smtClean="0"/>
              <a:t>счётчик-делитель частоты;</a:t>
            </a:r>
          </a:p>
          <a:p>
            <a:pPr>
              <a:buNone/>
            </a:pPr>
            <a:r>
              <a:rPr lang="ru-RU" sz="2000" dirty="0" smtClean="0"/>
              <a:t>шаговый электродвигатель;</a:t>
            </a:r>
          </a:p>
          <a:p>
            <a:pPr>
              <a:buNone/>
            </a:pPr>
            <a:r>
              <a:rPr lang="ru-RU" sz="2000" dirty="0" smtClean="0"/>
              <a:t>система шестерён, которая передаёт вращение электродвигателя на стрелки;</a:t>
            </a:r>
          </a:p>
          <a:p>
            <a:pPr>
              <a:buNone/>
            </a:pPr>
            <a:r>
              <a:rPr lang="ru-RU" sz="2000" dirty="0" smtClean="0"/>
              <a:t>фрикцион перевода стрелок;</a:t>
            </a:r>
          </a:p>
          <a:p>
            <a:pPr>
              <a:buNone/>
            </a:pPr>
            <a:r>
              <a:rPr lang="ru-RU" sz="2000" dirty="0" smtClean="0"/>
              <a:t>колесо и стрелка будильника (если таковой есть).</a:t>
            </a:r>
          </a:p>
          <a:p>
            <a:pPr>
              <a:buNone/>
            </a:pPr>
            <a:endParaRPr lang="ru-RU" sz="2000" dirty="0" smtClean="0"/>
          </a:p>
          <a:p>
            <a:pPr>
              <a:buNone/>
            </a:pPr>
            <a:r>
              <a:rPr lang="ru-RU" sz="2000" dirty="0" smtClean="0"/>
              <a:t>Некоторые модели наручных кварцевых часов имеют цифровой дисплей электронных часов (т. н. гибридные часы).</a:t>
            </a:r>
            <a:endParaRPr lang="ru-RU" sz="2000" dirty="0"/>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4932040" y="1628800"/>
            <a:ext cx="4032448" cy="4392488"/>
          </a:xfrm>
          <a:prstGeom prst="rect">
            <a:avLst/>
          </a:prstGeom>
          <a:noFill/>
          <a:ln w="9525">
            <a:noFill/>
            <a:miter lim="800000"/>
            <a:headEnd/>
            <a:tailEnd/>
          </a:ln>
        </p:spPr>
      </p:pic>
      <p:sp>
        <p:nvSpPr>
          <p:cNvPr id="6" name="Прямоугольник 5"/>
          <p:cNvSpPr/>
          <p:nvPr/>
        </p:nvSpPr>
        <p:spPr>
          <a:xfrm>
            <a:off x="5580112" y="6165304"/>
            <a:ext cx="3168352" cy="369332"/>
          </a:xfrm>
          <a:prstGeom prst="rect">
            <a:avLst/>
          </a:prstGeom>
        </p:spPr>
        <p:txBody>
          <a:bodyPr wrap="square">
            <a:spAutoFit/>
          </a:bodyPr>
          <a:lstStyle/>
          <a:p>
            <a:r>
              <a:rPr lang="ru-RU" dirty="0" smtClean="0"/>
              <a:t>Наручные кварцевые часы.</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355976" cy="980728"/>
          </a:xfrm>
        </p:spPr>
        <p:txBody>
          <a:bodyPr>
            <a:normAutofit fontScale="90000"/>
          </a:bodyPr>
          <a:lstStyle/>
          <a:p>
            <a:r>
              <a:rPr lang="ru-RU" dirty="0" smtClean="0"/>
              <a:t>Электрические часы</a:t>
            </a:r>
            <a:endParaRPr lang="ru-RU" dirty="0"/>
          </a:p>
        </p:txBody>
      </p:sp>
      <p:sp>
        <p:nvSpPr>
          <p:cNvPr id="4" name="Содержимое 3"/>
          <p:cNvSpPr>
            <a:spLocks noGrp="1"/>
          </p:cNvSpPr>
          <p:nvPr>
            <p:ph sz="half" idx="2"/>
          </p:nvPr>
        </p:nvSpPr>
        <p:spPr>
          <a:xfrm>
            <a:off x="4648200" y="0"/>
            <a:ext cx="4495800" cy="6858000"/>
          </a:xfrm>
        </p:spPr>
        <p:txBody>
          <a:bodyPr>
            <a:normAutofit fontScale="25000" lnSpcReduction="20000"/>
          </a:bodyPr>
          <a:lstStyle/>
          <a:p>
            <a:pPr>
              <a:buNone/>
            </a:pPr>
            <a:r>
              <a:rPr lang="ru-RU" sz="9600" dirty="0" smtClean="0"/>
              <a:t>Электрические часы — </a:t>
            </a:r>
            <a:r>
              <a:rPr lang="ru-RU" sz="9600" dirty="0" err="1" smtClean="0"/>
              <a:t>часы</a:t>
            </a:r>
            <a:r>
              <a:rPr lang="ru-RU" sz="9600" dirty="0" smtClean="0"/>
              <a:t>, использующие электричество в качестве источника энергии.</a:t>
            </a:r>
          </a:p>
          <a:p>
            <a:pPr>
              <a:buNone/>
            </a:pPr>
            <a:r>
              <a:rPr lang="ru-RU" sz="9600" dirty="0" smtClean="0"/>
              <a:t>Первый прототип электрических часов был продемонстрирован в 1814 году сэром </a:t>
            </a:r>
            <a:r>
              <a:rPr lang="ru-RU" sz="9600" dirty="0" err="1" smtClean="0"/>
              <a:t>Францисом</a:t>
            </a:r>
            <a:r>
              <a:rPr lang="ru-RU" sz="9600" dirty="0" smtClean="0"/>
              <a:t> </a:t>
            </a:r>
            <a:r>
              <a:rPr lang="ru-RU" sz="9600" dirty="0" err="1" smtClean="0"/>
              <a:t>Роналдсом</a:t>
            </a:r>
            <a:r>
              <a:rPr lang="ru-RU" sz="9600" dirty="0" smtClean="0"/>
              <a:t>. В качестве источника энергии был использован Вольтов столб. Они оказались очень не точными из-за излишней чувствительности к температуре.</a:t>
            </a:r>
          </a:p>
          <a:p>
            <a:pPr>
              <a:buNone/>
            </a:pPr>
            <a:r>
              <a:rPr lang="ru-RU" sz="9600" dirty="0" smtClean="0"/>
              <a:t>В 1915 Джузеппе </a:t>
            </a:r>
            <a:r>
              <a:rPr lang="ru-RU" sz="9600" dirty="0" err="1" smtClean="0"/>
              <a:t>Замбони</a:t>
            </a:r>
            <a:r>
              <a:rPr lang="ru-RU" sz="9600" dirty="0" smtClean="0"/>
              <a:t> изобрел свой вариант часов.</a:t>
            </a:r>
          </a:p>
          <a:p>
            <a:pPr>
              <a:buNone/>
            </a:pPr>
            <a:r>
              <a:rPr lang="ru-RU" sz="9600" dirty="0" err="1" smtClean="0"/>
              <a:t>Бэйн</a:t>
            </a:r>
            <a:r>
              <a:rPr lang="ru-RU" sz="9600" dirty="0" smtClean="0"/>
              <a:t>, Александр был первым, кто запатентовал (в 1840 году) часы с электромагнитным маятником</a:t>
            </a:r>
            <a:r>
              <a:rPr lang="ru-RU" dirty="0" smtClean="0"/>
              <a:t>.</a:t>
            </a:r>
            <a:endParaRPr lang="ru-RU"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323528" y="1412776"/>
            <a:ext cx="4032448" cy="518457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716016" cy="980728"/>
          </a:xfrm>
        </p:spPr>
        <p:txBody>
          <a:bodyPr/>
          <a:lstStyle/>
          <a:p>
            <a:r>
              <a:rPr lang="ru-RU" dirty="0" smtClean="0"/>
              <a:t>Электронные часы</a:t>
            </a:r>
            <a:endParaRPr lang="ru-RU" dirty="0"/>
          </a:p>
        </p:txBody>
      </p:sp>
      <p:sp>
        <p:nvSpPr>
          <p:cNvPr id="3" name="Содержимое 2"/>
          <p:cNvSpPr>
            <a:spLocks noGrp="1"/>
          </p:cNvSpPr>
          <p:nvPr>
            <p:ph sz="half" idx="1"/>
          </p:nvPr>
        </p:nvSpPr>
        <p:spPr>
          <a:xfrm>
            <a:off x="0" y="908720"/>
            <a:ext cx="4495800" cy="5949280"/>
          </a:xfrm>
        </p:spPr>
        <p:txBody>
          <a:bodyPr>
            <a:noAutofit/>
          </a:bodyPr>
          <a:lstStyle/>
          <a:p>
            <a:pPr>
              <a:buNone/>
            </a:pPr>
            <a:r>
              <a:rPr lang="ru-RU" sz="1600" dirty="0" err="1" smtClean="0"/>
              <a:t>Электро́нные</a:t>
            </a:r>
            <a:r>
              <a:rPr lang="ru-RU" sz="1600" dirty="0" smtClean="0"/>
              <a:t> часы́ — часы, в которых для отсчёта времени используются периодические колебания электронного генератора, преобразованные в дискретные сигналы, повторяющиеся через 1 с, 1 мин, 1 ч и т. д.; сигналы выводятся на цифровое табло, показывающее текущее время, а в некоторых моделях также число, месяц, год, день недели</a:t>
            </a:r>
            <a:r>
              <a:rPr lang="ru-RU" sz="1600" dirty="0" smtClean="0"/>
              <a:t>. </a:t>
            </a:r>
            <a:r>
              <a:rPr lang="ru-RU" sz="1600" dirty="0" smtClean="0"/>
              <a:t>Основа электронных часов — кварцевый генератор стабилизированных электрических колебаний, с </a:t>
            </a:r>
            <a:r>
              <a:rPr lang="ru-RU" sz="1600" dirty="0" smtClean="0"/>
              <a:t>микросхемой. Питание </a:t>
            </a:r>
            <a:r>
              <a:rPr lang="ru-RU" sz="1600" dirty="0" smtClean="0"/>
              <a:t>— от сети переменного тока или химических элементов питания, в том числе миниатюрных. Существуют электронные часы, конструктивно объединённые (на базе общей микросхемы) с микрокалькулятором, а также электронные часы-будильник, и другими техническими устройствами.</a:t>
            </a:r>
          </a:p>
          <a:p>
            <a:r>
              <a:rPr lang="ru-RU" sz="1600" dirty="0" smtClean="0"/>
              <a:t>Некоторые модели наручных кварцевых часов (со стрелками) имеют цифровой дисплей электронных </a:t>
            </a:r>
            <a:r>
              <a:rPr lang="ru-RU" sz="1600" dirty="0" smtClean="0"/>
              <a:t>часов. </a:t>
            </a:r>
            <a:endParaRPr lang="ru-RU" sz="1600" dirty="0" smtClean="0"/>
          </a:p>
        </p:txBody>
      </p:sp>
      <p:sp>
        <p:nvSpPr>
          <p:cNvPr id="4" name="Содержимое 3"/>
          <p:cNvSpPr>
            <a:spLocks noGrp="1"/>
          </p:cNvSpPr>
          <p:nvPr>
            <p:ph sz="half" idx="2"/>
          </p:nvPr>
        </p:nvSpPr>
        <p:spPr>
          <a:xfrm>
            <a:off x="4648200" y="1"/>
            <a:ext cx="4495800" cy="4941168"/>
          </a:xfrm>
        </p:spPr>
        <p:txBody>
          <a:bodyPr>
            <a:normAutofit fontScale="70000" lnSpcReduction="20000"/>
          </a:bodyPr>
          <a:lstStyle/>
          <a:p>
            <a:pPr>
              <a:buNone/>
            </a:pPr>
            <a:r>
              <a:rPr lang="ru-RU" dirty="0" smtClean="0"/>
              <a:t>Достаточно </a:t>
            </a:r>
            <a:r>
              <a:rPr lang="ru-RU" dirty="0" smtClean="0"/>
              <a:t>высокая точность электронных часов по сравнению с механическими часами и дальнейшее развитие микроэлектроники привели к почти полному вытеснению механических стрелочных часов к концу XX века из жизни человека. Постепенно электронные часы-будильник стали встраиваться в различные бытовые приборы и устройства, позволяя управлять ими </a:t>
            </a:r>
            <a:r>
              <a:rPr lang="ru-RU" dirty="0" smtClean="0"/>
              <a:t> </a:t>
            </a:r>
            <a:r>
              <a:rPr lang="ru-RU" dirty="0" smtClean="0"/>
              <a:t>при наступлении определённого времени. Электронные часы стали почти обязательным элементом таких устройств как радиоприёмники, телевизоры, видеомагнитофоны, компьютеры, сотовые телефоны, цифровые фотоаппараты и т. д</a:t>
            </a:r>
            <a:r>
              <a:rPr lang="ru-RU" dirty="0" smtClean="0"/>
              <a:t>.</a:t>
            </a:r>
            <a:endParaRPr lang="ru-RU" dirty="0" smtClean="0"/>
          </a:p>
        </p:txBody>
      </p:sp>
      <p:pic>
        <p:nvPicPr>
          <p:cNvPr id="12290" name="Picture 2"/>
          <p:cNvPicPr>
            <a:picLocks noChangeAspect="1" noChangeArrowheads="1"/>
          </p:cNvPicPr>
          <p:nvPr/>
        </p:nvPicPr>
        <p:blipFill>
          <a:blip r:embed="rId2" cstate="print"/>
          <a:srcRect/>
          <a:stretch>
            <a:fillRect/>
          </a:stretch>
        </p:blipFill>
        <p:spPr bwMode="auto">
          <a:xfrm>
            <a:off x="5436096" y="4869160"/>
            <a:ext cx="3024336" cy="187220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83968" cy="1196752"/>
          </a:xfrm>
        </p:spPr>
        <p:txBody>
          <a:bodyPr>
            <a:normAutofit fontScale="90000"/>
          </a:bodyPr>
          <a:lstStyle/>
          <a:p>
            <a:r>
              <a:rPr lang="ru-RU" dirty="0" smtClean="0"/>
              <a:t>Астрономические часы</a:t>
            </a:r>
            <a:endParaRPr lang="ru-RU" dirty="0"/>
          </a:p>
        </p:txBody>
      </p:sp>
      <p:sp>
        <p:nvSpPr>
          <p:cNvPr id="4" name="Содержимое 3"/>
          <p:cNvSpPr>
            <a:spLocks noGrp="1"/>
          </p:cNvSpPr>
          <p:nvPr>
            <p:ph sz="half" idx="2"/>
          </p:nvPr>
        </p:nvSpPr>
        <p:spPr>
          <a:xfrm>
            <a:off x="4211960" y="0"/>
            <a:ext cx="4932040" cy="6858000"/>
          </a:xfrm>
        </p:spPr>
        <p:txBody>
          <a:bodyPr>
            <a:noAutofit/>
          </a:bodyPr>
          <a:lstStyle/>
          <a:p>
            <a:pPr>
              <a:buNone/>
            </a:pPr>
            <a:r>
              <a:rPr lang="ru-RU" sz="1800" dirty="0" err="1" smtClean="0"/>
              <a:t>Астрономи́ческие</a:t>
            </a:r>
            <a:r>
              <a:rPr lang="ru-RU" sz="1800" dirty="0" smtClean="0"/>
              <a:t> часы́ не отличаются ни по своему назначению, ни по устройству от обыкновенных часов. От них только требуется чрезвычайно правильный ход, для достижения которого астрономические часы снабжаются приспособлениями, слишком дорогими для применения их к обыкновенным </a:t>
            </a:r>
            <a:r>
              <a:rPr lang="ru-RU" sz="1800" dirty="0" smtClean="0"/>
              <a:t>часам. Одно </a:t>
            </a:r>
            <a:r>
              <a:rPr lang="ru-RU" sz="1800" dirty="0" smtClean="0"/>
              <a:t>из главных приспособлений состоит в компенсации влияний температуры. </a:t>
            </a:r>
            <a:r>
              <a:rPr lang="ru-RU" sz="1800" dirty="0" smtClean="0"/>
              <a:t> Иногда </a:t>
            </a:r>
            <a:r>
              <a:rPr lang="ru-RU" sz="1800" dirty="0" smtClean="0"/>
              <a:t>под названием астрономических часов понимают также сложные инструменты, которые, указывая время дня, </a:t>
            </a:r>
            <a:r>
              <a:rPr lang="ru-RU" sz="1800" dirty="0" smtClean="0"/>
              <a:t> </a:t>
            </a:r>
            <a:r>
              <a:rPr lang="ru-RU" sz="1800" dirty="0" smtClean="0"/>
              <a:t>течение планет и Луны, приливы и отливы, подвижные праздники, различные явления неба, в особенности затмения Солнца и Луны, високосные года …</a:t>
            </a:r>
          </a:p>
          <a:p>
            <a:pPr>
              <a:buNone/>
            </a:pPr>
            <a:r>
              <a:rPr lang="ru-RU" sz="1800" dirty="0" smtClean="0"/>
              <a:t>Построение таких часов требует большого механического искусства и немало астрономических познаний; наиболее замечательные часы такого рода изготовили Ричард </a:t>
            </a:r>
            <a:r>
              <a:rPr lang="ru-RU" sz="1800" dirty="0" err="1" smtClean="0"/>
              <a:t>Уоллингфордский</a:t>
            </a:r>
            <a:r>
              <a:rPr lang="ru-RU" sz="1800" dirty="0" smtClean="0"/>
              <a:t> в XIV </a:t>
            </a:r>
            <a:r>
              <a:rPr lang="ru-RU" sz="1800" dirty="0" smtClean="0"/>
              <a:t>в. </a:t>
            </a:r>
            <a:r>
              <a:rPr lang="ru-RU" sz="1800" dirty="0" smtClean="0"/>
              <a:t>(Англия) и </a:t>
            </a:r>
            <a:r>
              <a:rPr lang="ru-RU" sz="1800" dirty="0" err="1" smtClean="0"/>
              <a:t>Дасиподий</a:t>
            </a:r>
            <a:r>
              <a:rPr lang="ru-RU" sz="1800" dirty="0" smtClean="0"/>
              <a:t> в </a:t>
            </a:r>
            <a:r>
              <a:rPr lang="ru-RU" sz="1800" dirty="0" smtClean="0"/>
              <a:t>XV в. </a:t>
            </a:r>
            <a:r>
              <a:rPr lang="ru-RU" sz="1800" dirty="0" smtClean="0"/>
              <a:t>для Страсбургского собора. </a:t>
            </a:r>
          </a:p>
        </p:txBody>
      </p:sp>
      <p:pic>
        <p:nvPicPr>
          <p:cNvPr id="13314" name="Picture 2"/>
          <p:cNvPicPr>
            <a:picLocks noGrp="1" noChangeAspect="1" noChangeArrowheads="1"/>
          </p:cNvPicPr>
          <p:nvPr>
            <p:ph sz="half" idx="1"/>
          </p:nvPr>
        </p:nvPicPr>
        <p:blipFill>
          <a:blip r:embed="rId2" cstate="print"/>
          <a:srcRect/>
          <a:stretch>
            <a:fillRect/>
          </a:stretch>
        </p:blipFill>
        <p:spPr bwMode="auto">
          <a:xfrm>
            <a:off x="539552" y="1268760"/>
            <a:ext cx="3528391" cy="4857403"/>
          </a:xfrm>
          <a:prstGeom prst="rect">
            <a:avLst/>
          </a:prstGeom>
          <a:noFill/>
          <a:ln w="9525">
            <a:noFill/>
            <a:miter lim="800000"/>
            <a:headEnd/>
            <a:tailEnd/>
          </a:ln>
        </p:spPr>
      </p:pic>
      <p:sp>
        <p:nvSpPr>
          <p:cNvPr id="6" name="Прямоугольник 5"/>
          <p:cNvSpPr/>
          <p:nvPr/>
        </p:nvSpPr>
        <p:spPr>
          <a:xfrm>
            <a:off x="107504" y="6093296"/>
            <a:ext cx="4608512" cy="646331"/>
          </a:xfrm>
          <a:prstGeom prst="rect">
            <a:avLst/>
          </a:prstGeom>
        </p:spPr>
        <p:txBody>
          <a:bodyPr wrap="square">
            <a:spAutoFit/>
          </a:bodyPr>
          <a:lstStyle/>
          <a:p>
            <a:r>
              <a:rPr lang="ru-RU" dirty="0" smtClean="0"/>
              <a:t>Астрономические часы в </a:t>
            </a:r>
            <a:r>
              <a:rPr lang="ru-RU" dirty="0" err="1" smtClean="0"/>
              <a:t>Староместской</a:t>
            </a:r>
            <a:r>
              <a:rPr lang="ru-RU" dirty="0" smtClean="0"/>
              <a:t> ратуше. Прага. Чехословакия.</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ru-RU" dirty="0" smtClean="0"/>
              <a:t>Астрономические часы</a:t>
            </a:r>
            <a:endParaRPr lang="ru-RU" dirty="0"/>
          </a:p>
        </p:txBody>
      </p:sp>
      <p:sp>
        <p:nvSpPr>
          <p:cNvPr id="3" name="Содержимое 2"/>
          <p:cNvSpPr>
            <a:spLocks noGrp="1"/>
          </p:cNvSpPr>
          <p:nvPr>
            <p:ph sz="half" idx="1"/>
          </p:nvPr>
        </p:nvSpPr>
        <p:spPr>
          <a:xfrm>
            <a:off x="0" y="1052736"/>
            <a:ext cx="4495800" cy="5805264"/>
          </a:xfrm>
        </p:spPr>
        <p:txBody>
          <a:bodyPr>
            <a:normAutofit fontScale="77500" lnSpcReduction="20000"/>
          </a:bodyPr>
          <a:lstStyle/>
          <a:p>
            <a:pPr>
              <a:buNone/>
            </a:pPr>
            <a:r>
              <a:rPr lang="ru-RU" dirty="0" smtClean="0"/>
              <a:t>Известные астрономические часы</a:t>
            </a:r>
          </a:p>
          <a:p>
            <a:pPr>
              <a:buNone/>
            </a:pPr>
            <a:r>
              <a:rPr lang="ru-RU" dirty="0" smtClean="0"/>
              <a:t>На сегодняшний день количество мастеров, создающих астрономические часы, исчисляется единицами во всём мире.</a:t>
            </a:r>
          </a:p>
          <a:p>
            <a:pPr>
              <a:buNone/>
            </a:pPr>
            <a:r>
              <a:rPr lang="ru-RU" dirty="0" smtClean="0"/>
              <a:t>В мире:</a:t>
            </a:r>
          </a:p>
          <a:p>
            <a:r>
              <a:rPr lang="ru-RU" dirty="0" smtClean="0"/>
              <a:t>Часы Джованни </a:t>
            </a:r>
            <a:r>
              <a:rPr lang="ru-RU" dirty="0" err="1" smtClean="0"/>
              <a:t>Донди</a:t>
            </a:r>
            <a:endParaRPr lang="ru-RU" dirty="0" smtClean="0"/>
          </a:p>
          <a:p>
            <a:r>
              <a:rPr lang="ru-RU" dirty="0" smtClean="0"/>
              <a:t>Лионские башенные часы</a:t>
            </a:r>
          </a:p>
          <a:p>
            <a:r>
              <a:rPr lang="ru-RU" dirty="0" err="1" smtClean="0"/>
              <a:t>Руанские</a:t>
            </a:r>
            <a:r>
              <a:rPr lang="ru-RU" dirty="0" smtClean="0"/>
              <a:t> башенные часы</a:t>
            </a:r>
          </a:p>
          <a:p>
            <a:r>
              <a:rPr lang="ru-RU" dirty="0" smtClean="0"/>
              <a:t>Страсбургского собора</a:t>
            </a:r>
          </a:p>
          <a:p>
            <a:r>
              <a:rPr lang="ru-RU" dirty="0" smtClean="0"/>
              <a:t>Часы </a:t>
            </a:r>
            <a:r>
              <a:rPr lang="ru-RU" dirty="0" err="1" smtClean="0"/>
              <a:t>Йенса</a:t>
            </a:r>
            <a:r>
              <a:rPr lang="ru-RU" dirty="0" smtClean="0"/>
              <a:t> </a:t>
            </a:r>
            <a:r>
              <a:rPr lang="ru-RU" dirty="0" err="1" smtClean="0"/>
              <a:t>Ольсена</a:t>
            </a:r>
            <a:endParaRPr lang="ru-RU" dirty="0" smtClean="0"/>
          </a:p>
          <a:p>
            <a:r>
              <a:rPr lang="ru-RU" dirty="0" smtClean="0"/>
              <a:t>Пражские башенные часы</a:t>
            </a:r>
          </a:p>
          <a:p>
            <a:r>
              <a:rPr lang="ru-RU" dirty="0" smtClean="0"/>
              <a:t>Башенные часы в церкви г. Любека</a:t>
            </a:r>
          </a:p>
          <a:p>
            <a:r>
              <a:rPr lang="ru-RU" dirty="0" smtClean="0"/>
              <a:t>Башенные часы в Безансоне</a:t>
            </a:r>
          </a:p>
          <a:p>
            <a:r>
              <a:rPr lang="ru-RU" dirty="0" smtClean="0"/>
              <a:t>Часы церкви святого Николая в </a:t>
            </a:r>
            <a:r>
              <a:rPr lang="ru-RU" dirty="0" err="1" smtClean="0"/>
              <a:t>Штральзунде</a:t>
            </a:r>
            <a:r>
              <a:rPr lang="ru-RU" dirty="0" smtClean="0"/>
              <a:t>.</a:t>
            </a:r>
            <a:endParaRPr lang="ru-RU" dirty="0"/>
          </a:p>
        </p:txBody>
      </p:sp>
      <p:sp>
        <p:nvSpPr>
          <p:cNvPr id="4" name="Содержимое 3"/>
          <p:cNvSpPr>
            <a:spLocks noGrp="1"/>
          </p:cNvSpPr>
          <p:nvPr>
            <p:ph sz="half" idx="2"/>
          </p:nvPr>
        </p:nvSpPr>
        <p:spPr>
          <a:xfrm>
            <a:off x="4648200" y="980729"/>
            <a:ext cx="4495800" cy="2880320"/>
          </a:xfrm>
        </p:spPr>
        <p:txBody>
          <a:bodyPr>
            <a:normAutofit fontScale="77500" lnSpcReduction="20000"/>
          </a:bodyPr>
          <a:lstStyle/>
          <a:p>
            <a:pPr>
              <a:buNone/>
            </a:pPr>
            <a:r>
              <a:rPr lang="ru-RU" dirty="0" smtClean="0"/>
              <a:t>В России:</a:t>
            </a:r>
          </a:p>
          <a:p>
            <a:r>
              <a:rPr lang="ru-RU" dirty="0" smtClean="0"/>
              <a:t>Часы Ивана Петровича Кулибина</a:t>
            </a:r>
          </a:p>
          <a:p>
            <a:r>
              <a:rPr lang="ru-RU" dirty="0" smtClean="0"/>
              <a:t>Часы Льва Сидоровича Нечаева</a:t>
            </a:r>
          </a:p>
          <a:p>
            <a:r>
              <a:rPr lang="ru-RU" dirty="0" smtClean="0"/>
              <a:t>Часы Егора Григорьевича </a:t>
            </a:r>
            <a:r>
              <a:rPr lang="ru-RU" dirty="0" err="1" smtClean="0"/>
              <a:t>Кузнецова-Жепинского</a:t>
            </a:r>
            <a:endParaRPr lang="ru-RU" dirty="0" smtClean="0"/>
          </a:p>
          <a:p>
            <a:r>
              <a:rPr lang="ru-RU" dirty="0" smtClean="0"/>
              <a:t>Астрономические часы в г. Иваново.</a:t>
            </a:r>
          </a:p>
          <a:p>
            <a:r>
              <a:rPr lang="ru-RU" dirty="0" smtClean="0"/>
              <a:t>Часы Константина Чайкин</a:t>
            </a:r>
            <a:endParaRPr lang="ru-RU" dirty="0"/>
          </a:p>
        </p:txBody>
      </p:sp>
      <p:pic>
        <p:nvPicPr>
          <p:cNvPr id="14338" name="Picture 2"/>
          <p:cNvPicPr>
            <a:picLocks noChangeAspect="1" noChangeArrowheads="1"/>
          </p:cNvPicPr>
          <p:nvPr/>
        </p:nvPicPr>
        <p:blipFill>
          <a:blip r:embed="rId2" cstate="print"/>
          <a:srcRect/>
          <a:stretch>
            <a:fillRect/>
          </a:stretch>
        </p:blipFill>
        <p:spPr bwMode="auto">
          <a:xfrm>
            <a:off x="4716016" y="3789040"/>
            <a:ext cx="4032448" cy="295232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83968" cy="980728"/>
          </a:xfrm>
        </p:spPr>
        <p:txBody>
          <a:bodyPr/>
          <a:lstStyle/>
          <a:p>
            <a:r>
              <a:rPr lang="ru-RU" dirty="0" smtClean="0"/>
              <a:t>Атомные часы</a:t>
            </a:r>
            <a:endParaRPr lang="ru-RU" dirty="0"/>
          </a:p>
        </p:txBody>
      </p:sp>
      <p:sp>
        <p:nvSpPr>
          <p:cNvPr id="4" name="Содержимое 3"/>
          <p:cNvSpPr>
            <a:spLocks noGrp="1"/>
          </p:cNvSpPr>
          <p:nvPr>
            <p:ph sz="half" idx="2"/>
          </p:nvPr>
        </p:nvSpPr>
        <p:spPr>
          <a:xfrm>
            <a:off x="4067944" y="188640"/>
            <a:ext cx="5076056" cy="6669360"/>
          </a:xfrm>
        </p:spPr>
        <p:txBody>
          <a:bodyPr>
            <a:noAutofit/>
          </a:bodyPr>
          <a:lstStyle/>
          <a:p>
            <a:pPr>
              <a:buNone/>
            </a:pPr>
            <a:r>
              <a:rPr lang="ru-RU" sz="1800" dirty="0" err="1" smtClean="0"/>
              <a:t>А́томные</a:t>
            </a:r>
            <a:r>
              <a:rPr lang="ru-RU" sz="1800" dirty="0" smtClean="0"/>
              <a:t> </a:t>
            </a:r>
            <a:r>
              <a:rPr lang="ru-RU" sz="1800" dirty="0" smtClean="0"/>
              <a:t>часы́ </a:t>
            </a:r>
            <a:r>
              <a:rPr lang="ru-RU" sz="1800" dirty="0" smtClean="0"/>
              <a:t>— прибор для измерения времени, в котором в качестве периодического процесса используются собственные колебания, связанные с процессами, происходящими на уровне атомов или </a:t>
            </a:r>
            <a:r>
              <a:rPr lang="ru-RU" sz="1800" dirty="0" smtClean="0"/>
              <a:t>молекул. Атомные </a:t>
            </a:r>
            <a:r>
              <a:rPr lang="ru-RU" sz="1800" dirty="0" smtClean="0"/>
              <a:t>часы важны в навигации. Определение положения космических кораблей, спутников, баллистических ракет, самолетов, подводных лодок, а также передвижение автомобилей в автоматическом режиме по спутниковой связи </a:t>
            </a:r>
            <a:r>
              <a:rPr lang="ru-RU" sz="1800" dirty="0" smtClean="0"/>
              <a:t>немыслимы </a:t>
            </a:r>
            <a:r>
              <a:rPr lang="ru-RU" sz="1800" dirty="0" smtClean="0"/>
              <a:t>без атомных часов. Атомные часы используются также в системах спутниковой и наземной </a:t>
            </a:r>
            <a:r>
              <a:rPr lang="ru-RU" sz="1800" dirty="0" smtClean="0"/>
              <a:t>телекоммуникации. С </a:t>
            </a:r>
            <a:r>
              <a:rPr lang="ru-RU" sz="1800" dirty="0" smtClean="0"/>
              <a:t>1967 </a:t>
            </a:r>
            <a:r>
              <a:rPr lang="ru-RU" sz="1800" dirty="0" smtClean="0"/>
              <a:t>г. международная </a:t>
            </a:r>
            <a:r>
              <a:rPr lang="ru-RU" sz="1800" dirty="0" smtClean="0"/>
              <a:t>система единиц СИ определяет одну секунду как 9 192 631 770 периодов электромагнитного излучения, возникающего при переходе между двумя сверхтонкими уровнями основного состояния атома цезия-133. Согласно этому определению, атом цезия-133 является стандартом для измерений времени и частоты. </a:t>
            </a:r>
            <a:endParaRPr lang="ru-RU" sz="1800" dirty="0"/>
          </a:p>
        </p:txBody>
      </p:sp>
      <p:pic>
        <p:nvPicPr>
          <p:cNvPr id="15362" name="Picture 2"/>
          <p:cNvPicPr>
            <a:picLocks noGrp="1" noChangeAspect="1" noChangeArrowheads="1"/>
          </p:cNvPicPr>
          <p:nvPr>
            <p:ph sz="half" idx="1"/>
          </p:nvPr>
        </p:nvPicPr>
        <p:blipFill>
          <a:blip r:embed="rId2" cstate="print"/>
          <a:srcRect/>
          <a:stretch>
            <a:fillRect/>
          </a:stretch>
        </p:blipFill>
        <p:spPr bwMode="auto">
          <a:xfrm>
            <a:off x="251520" y="1412776"/>
            <a:ext cx="3744416" cy="518457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0"/>
            <a:ext cx="3826768" cy="1052736"/>
          </a:xfrm>
        </p:spPr>
        <p:txBody>
          <a:bodyPr/>
          <a:lstStyle/>
          <a:p>
            <a:r>
              <a:rPr lang="ru-RU" dirty="0" smtClean="0"/>
              <a:t>Атомные часы</a:t>
            </a:r>
            <a:endParaRPr lang="ru-RU" dirty="0"/>
          </a:p>
        </p:txBody>
      </p:sp>
      <p:sp>
        <p:nvSpPr>
          <p:cNvPr id="3" name="Содержимое 2"/>
          <p:cNvSpPr>
            <a:spLocks noGrp="1"/>
          </p:cNvSpPr>
          <p:nvPr>
            <p:ph sz="half" idx="1"/>
          </p:nvPr>
        </p:nvSpPr>
        <p:spPr>
          <a:xfrm>
            <a:off x="0" y="0"/>
            <a:ext cx="4495800" cy="6858000"/>
          </a:xfrm>
        </p:spPr>
        <p:txBody>
          <a:bodyPr>
            <a:noAutofit/>
          </a:bodyPr>
          <a:lstStyle/>
          <a:p>
            <a:pPr>
              <a:buNone/>
            </a:pPr>
            <a:r>
              <a:rPr lang="ru-RU" sz="1400" dirty="0" smtClean="0"/>
              <a:t>Схема </a:t>
            </a:r>
            <a:r>
              <a:rPr lang="ru-RU" sz="1400" dirty="0" smtClean="0"/>
              <a:t>атомных часов</a:t>
            </a:r>
          </a:p>
          <a:p>
            <a:pPr>
              <a:buNone/>
            </a:pPr>
            <a:r>
              <a:rPr lang="ru-RU" sz="1400" dirty="0" smtClean="0"/>
              <a:t>Часы состоят из нескольких частей:</a:t>
            </a:r>
          </a:p>
          <a:p>
            <a:r>
              <a:rPr lang="ru-RU" sz="1400" dirty="0" smtClean="0"/>
              <a:t>квантовый дискриминатор,</a:t>
            </a:r>
          </a:p>
          <a:p>
            <a:r>
              <a:rPr lang="ru-RU" sz="1400" dirty="0" smtClean="0"/>
              <a:t>кварцевый генератор,</a:t>
            </a:r>
          </a:p>
          <a:p>
            <a:r>
              <a:rPr lang="ru-RU" sz="1400" dirty="0" smtClean="0"/>
              <a:t>комплекс электроники.</a:t>
            </a:r>
          </a:p>
          <a:p>
            <a:pPr>
              <a:buNone/>
            </a:pPr>
            <a:r>
              <a:rPr lang="ru-RU" sz="1400" dirty="0" smtClean="0"/>
              <a:t>Кварцевый генератор представляет собой автогенератор, в качестве резонансного элемента которого используются пьезоэлектрические моды кварцевого кристалла. Генерируемые им электромагнитные колебания имеют фиксированную частоту, равную, как правило,[2] 10, 5 или 2,5 МГц, с возможностью перестройки в небольших пределах (±10−6, например, изменением температуры кристалла). Обычно долговременная стабильность кварцевого резонатора мала и составляет около . С целью повышения его стабильности используют колебания атомов или молекул, для чего колебания кварцевого генератора с частотой  постоянно сравниваются  </a:t>
            </a:r>
            <a:r>
              <a:rPr lang="ru-RU" sz="1400" dirty="0" err="1" smtClean="0"/>
              <a:t>c</a:t>
            </a:r>
            <a:r>
              <a:rPr lang="ru-RU" sz="1400" dirty="0" smtClean="0"/>
              <a:t> помощью частотно-фазового компаратора с частотой атомной линии , регистрируемой в квантовом дискриминаторе. При появлении разницы в фазе и частоте колебаний, схема обратной связи подстраивает частоту кварцевого генератора до требуемого значения, повышая тем самым стабильность и точность часов до уровня .</a:t>
            </a:r>
          </a:p>
          <a:p>
            <a:pPr>
              <a:buNone/>
            </a:pPr>
            <a:r>
              <a:rPr lang="ru-RU" sz="1400" dirty="0" smtClean="0"/>
              <a:t>В СССР идеологом создания атомных часов был академик Николай Геннадиевич Басов.</a:t>
            </a:r>
            <a:endParaRPr lang="ru-RU" sz="1400" dirty="0"/>
          </a:p>
        </p:txBody>
      </p:sp>
      <p:pic>
        <p:nvPicPr>
          <p:cNvPr id="16386" name="Picture 2"/>
          <p:cNvPicPr>
            <a:picLocks noGrp="1" noChangeAspect="1" noChangeArrowheads="1"/>
          </p:cNvPicPr>
          <p:nvPr>
            <p:ph sz="half" idx="2"/>
          </p:nvPr>
        </p:nvPicPr>
        <p:blipFill>
          <a:blip r:embed="rId2" cstate="print"/>
          <a:srcRect/>
          <a:stretch>
            <a:fillRect/>
          </a:stretch>
        </p:blipFill>
        <p:spPr bwMode="auto">
          <a:xfrm>
            <a:off x="4932040" y="1484784"/>
            <a:ext cx="3672408" cy="3888432"/>
          </a:xfrm>
          <a:prstGeom prst="rect">
            <a:avLst/>
          </a:prstGeom>
          <a:noFill/>
          <a:ln w="9525">
            <a:noFill/>
            <a:miter lim="800000"/>
            <a:headEnd/>
            <a:tailEnd/>
          </a:ln>
        </p:spPr>
      </p:pic>
      <p:sp>
        <p:nvSpPr>
          <p:cNvPr id="6" name="Прямоугольник 5"/>
          <p:cNvSpPr/>
          <p:nvPr/>
        </p:nvSpPr>
        <p:spPr>
          <a:xfrm>
            <a:off x="4788024" y="5589240"/>
            <a:ext cx="4176464" cy="923330"/>
          </a:xfrm>
          <a:prstGeom prst="rect">
            <a:avLst/>
          </a:prstGeom>
        </p:spPr>
        <p:txBody>
          <a:bodyPr wrap="square">
            <a:spAutoFit/>
          </a:bodyPr>
          <a:lstStyle/>
          <a:p>
            <a:r>
              <a:rPr lang="ru-RU" dirty="0" smtClean="0"/>
              <a:t>FOCS 1, атомные часы в Швейцарии с погрешностью 10−15 , т. е. не более секунды за 30 миллионов лет</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355976" cy="1196752"/>
          </a:xfrm>
        </p:spPr>
        <p:txBody>
          <a:bodyPr>
            <a:normAutofit fontScale="90000"/>
          </a:bodyPr>
          <a:lstStyle/>
          <a:p>
            <a:r>
              <a:rPr lang="ru-RU" dirty="0" smtClean="0"/>
              <a:t>Механический будильник</a:t>
            </a:r>
            <a:endParaRPr lang="ru-RU" dirty="0"/>
          </a:p>
        </p:txBody>
      </p:sp>
      <p:sp>
        <p:nvSpPr>
          <p:cNvPr id="4" name="Содержимое 3"/>
          <p:cNvSpPr>
            <a:spLocks noGrp="1"/>
          </p:cNvSpPr>
          <p:nvPr>
            <p:ph sz="half" idx="2"/>
          </p:nvPr>
        </p:nvSpPr>
        <p:spPr>
          <a:xfrm>
            <a:off x="4644008" y="332656"/>
            <a:ext cx="4499992" cy="6525344"/>
          </a:xfrm>
        </p:spPr>
        <p:txBody>
          <a:bodyPr>
            <a:normAutofit fontScale="25000" lnSpcReduction="20000"/>
          </a:bodyPr>
          <a:lstStyle/>
          <a:p>
            <a:pPr>
              <a:buNone/>
            </a:pPr>
            <a:r>
              <a:rPr lang="ru-RU" sz="5600" dirty="0" err="1" smtClean="0"/>
              <a:t>Буди́льник</a:t>
            </a:r>
            <a:r>
              <a:rPr lang="ru-RU" sz="5600" dirty="0" smtClean="0"/>
              <a:t> — часы, в заданный момент времени подающие звуковой и/или световой сигнал. </a:t>
            </a:r>
          </a:p>
          <a:p>
            <a:pPr>
              <a:buNone/>
            </a:pPr>
            <a:r>
              <a:rPr lang="ru-RU" sz="5600" dirty="0" smtClean="0"/>
              <a:t> В древнем Китае в роли будильников применялись градуированные палочки из смеси смолы и опилок, к которым ниткой привязывался грузик. Палочка поджигалась, и когда она догорала до нитки, груз падал на металлическую подставку.</a:t>
            </a:r>
          </a:p>
          <a:p>
            <a:pPr>
              <a:buNone/>
            </a:pPr>
            <a:r>
              <a:rPr lang="ru-RU" sz="5600" dirty="0" smtClean="0"/>
              <a:t>В древней Греции похожие устройства применялись к водяным часам.</a:t>
            </a:r>
          </a:p>
          <a:p>
            <a:pPr>
              <a:buNone/>
            </a:pPr>
            <a:r>
              <a:rPr lang="ru-RU" sz="5600" dirty="0" smtClean="0"/>
              <a:t>Механический будильник построил американец Леви </a:t>
            </a:r>
            <a:r>
              <a:rPr lang="ru-RU" sz="5600" dirty="0" err="1" smtClean="0"/>
              <a:t>Хатчинс</a:t>
            </a:r>
            <a:r>
              <a:rPr lang="ru-RU" sz="5600" dirty="0" smtClean="0"/>
              <a:t> в </a:t>
            </a:r>
            <a:r>
              <a:rPr lang="ru-RU" sz="5600" dirty="0" smtClean="0"/>
              <a:t>1787 </a:t>
            </a:r>
            <a:r>
              <a:rPr lang="ru-RU" sz="5600" dirty="0" smtClean="0"/>
              <a:t>г. </a:t>
            </a:r>
            <a:r>
              <a:rPr lang="ru-RU" sz="5600" dirty="0" smtClean="0"/>
              <a:t>Устройство звонило только в 4:00. Будильник, который можно настроить на любое нужное время, запатентовал в 1847 </a:t>
            </a:r>
            <a:r>
              <a:rPr lang="ru-RU" sz="5600" dirty="0" smtClean="0"/>
              <a:t>г. француз </a:t>
            </a:r>
            <a:r>
              <a:rPr lang="ru-RU" sz="5600" dirty="0" err="1" smtClean="0"/>
              <a:t>Антуан</a:t>
            </a:r>
            <a:r>
              <a:rPr lang="ru-RU" sz="5600" dirty="0" smtClean="0"/>
              <a:t> </a:t>
            </a:r>
            <a:r>
              <a:rPr lang="ru-RU" sz="5600" dirty="0" err="1" smtClean="0"/>
              <a:t>Радье</a:t>
            </a:r>
            <a:r>
              <a:rPr lang="ru-RU" sz="5600" dirty="0" smtClean="0"/>
              <a:t> </a:t>
            </a:r>
            <a:r>
              <a:rPr lang="ru-RU" sz="5600" dirty="0" smtClean="0"/>
              <a:t>.</a:t>
            </a:r>
            <a:r>
              <a:rPr lang="ru-RU" sz="5600" dirty="0" smtClean="0"/>
              <a:t> </a:t>
            </a:r>
            <a:r>
              <a:rPr lang="ru-RU" sz="5600" dirty="0" smtClean="0"/>
              <a:t>Фирма </a:t>
            </a:r>
            <a:r>
              <a:rPr lang="ru-RU" sz="5600" dirty="0" err="1" smtClean="0"/>
              <a:t>Westclox</a:t>
            </a:r>
            <a:r>
              <a:rPr lang="ru-RU" sz="5600" dirty="0" smtClean="0"/>
              <a:t> </a:t>
            </a:r>
            <a:r>
              <a:rPr lang="ru-RU" sz="5600" dirty="0" smtClean="0"/>
              <a:t>предложила </a:t>
            </a:r>
            <a:r>
              <a:rPr lang="ru-RU" sz="5600" dirty="0" smtClean="0"/>
              <a:t>в 1908 будильник «</a:t>
            </a:r>
            <a:r>
              <a:rPr lang="ru-RU" sz="5600" dirty="0" err="1" smtClean="0"/>
              <a:t>Биг-Бен</a:t>
            </a:r>
            <a:r>
              <a:rPr lang="ru-RU" sz="5600" dirty="0" smtClean="0"/>
              <a:t>». В нём роль колокола играл весь корпус часов, из-за чего звук будильника был очень громким.</a:t>
            </a:r>
          </a:p>
          <a:p>
            <a:pPr>
              <a:buNone/>
            </a:pPr>
            <a:r>
              <a:rPr lang="ru-RU" sz="5600" dirty="0" smtClean="0"/>
              <a:t>В США за время Второй мировой войны </a:t>
            </a:r>
            <a:r>
              <a:rPr lang="ru-RU" sz="5600" dirty="0" smtClean="0"/>
              <a:t>накопилась нехватка </a:t>
            </a:r>
            <a:r>
              <a:rPr lang="ru-RU" sz="5600" dirty="0" smtClean="0"/>
              <a:t>будильников, рабочие часто опаздывали. Поэтому Управление США по регулированию цен в 1944 </a:t>
            </a:r>
            <a:r>
              <a:rPr lang="ru-RU" sz="5600" dirty="0" smtClean="0"/>
              <a:t>г.  </a:t>
            </a:r>
            <a:r>
              <a:rPr lang="ru-RU" sz="5600" dirty="0" smtClean="0"/>
              <a:t>в качестве исключения разрешило часовым компаниям вернуться к гражданской продукции.</a:t>
            </a:r>
          </a:p>
          <a:p>
            <a:pPr>
              <a:buNone/>
            </a:pPr>
            <a:r>
              <a:rPr lang="ru-RU" sz="5600" dirty="0" smtClean="0"/>
              <a:t>Продолжают разрабатываться устройства, позволяющие надёжно разбудить человека. </a:t>
            </a:r>
            <a:r>
              <a:rPr lang="ru-RU" sz="5600" dirty="0" smtClean="0"/>
              <a:t>Одно </a:t>
            </a:r>
            <a:r>
              <a:rPr lang="ru-RU" sz="5600" dirty="0" smtClean="0"/>
              <a:t>из таких устройств получило </a:t>
            </a:r>
            <a:r>
              <a:rPr lang="ru-RU" sz="5600" dirty="0" err="1" smtClean="0"/>
              <a:t>Шнобелевскую</a:t>
            </a:r>
            <a:r>
              <a:rPr lang="ru-RU" sz="5600" dirty="0" smtClean="0"/>
              <a:t> премию-2005.</a:t>
            </a:r>
          </a:p>
          <a:p>
            <a:pPr>
              <a:buNone/>
            </a:pPr>
            <a:r>
              <a:rPr lang="ru-RU" sz="5600" dirty="0" smtClean="0"/>
              <a:t>Одно из новейших изобретений — будильник определяет у спящего фазы сна и будит человека в определённый </a:t>
            </a:r>
            <a:r>
              <a:rPr lang="ru-RU" sz="5600" dirty="0" smtClean="0"/>
              <a:t>момент. Согласно </a:t>
            </a:r>
            <a:r>
              <a:rPr lang="ru-RU" sz="5600" dirty="0" smtClean="0"/>
              <a:t>проведённым исследованиям в медицинских учреждениях </a:t>
            </a:r>
            <a:r>
              <a:rPr lang="ru-RU" sz="5600" dirty="0" smtClean="0"/>
              <a:t>, </a:t>
            </a:r>
            <a:r>
              <a:rPr lang="ru-RU" sz="5600" dirty="0" smtClean="0"/>
              <a:t>самочувствие человека очень сильно зависит от момента пробуждения. По заверениям изобретателей, если будить человека в точно подобранный момент, он проснётся даже от лёгкой вибрации, и будет чувствовать себя отдохн</a:t>
            </a:r>
            <a:r>
              <a:rPr lang="ru-RU" dirty="0" smtClean="0"/>
              <a:t>увшим.</a:t>
            </a:r>
            <a:endParaRPr lang="ru-RU" dirty="0"/>
          </a:p>
        </p:txBody>
      </p:sp>
      <p:pic>
        <p:nvPicPr>
          <p:cNvPr id="17410" name="Picture 2"/>
          <p:cNvPicPr>
            <a:picLocks noGrp="1" noChangeAspect="1" noChangeArrowheads="1"/>
          </p:cNvPicPr>
          <p:nvPr>
            <p:ph sz="half" idx="1"/>
          </p:nvPr>
        </p:nvPicPr>
        <p:blipFill>
          <a:blip r:embed="rId2" cstate="print"/>
          <a:srcRect/>
          <a:stretch>
            <a:fillRect/>
          </a:stretch>
        </p:blipFill>
        <p:spPr bwMode="auto">
          <a:xfrm>
            <a:off x="251520" y="1196752"/>
            <a:ext cx="3888431" cy="2304256"/>
          </a:xfrm>
          <a:prstGeom prst="rect">
            <a:avLst/>
          </a:prstGeom>
          <a:noFill/>
          <a:ln w="9525">
            <a:noFill/>
            <a:miter lim="800000"/>
            <a:headEnd/>
            <a:tailEnd/>
          </a:ln>
        </p:spPr>
      </p:pic>
      <p:sp>
        <p:nvSpPr>
          <p:cNvPr id="6" name="Прямоугольник 5"/>
          <p:cNvSpPr/>
          <p:nvPr/>
        </p:nvSpPr>
        <p:spPr>
          <a:xfrm>
            <a:off x="107504" y="3068960"/>
            <a:ext cx="4680520" cy="3662541"/>
          </a:xfrm>
          <a:prstGeom prst="rect">
            <a:avLst/>
          </a:prstGeom>
        </p:spPr>
        <p:txBody>
          <a:bodyPr wrap="square">
            <a:spAutoFit/>
          </a:bodyPr>
          <a:lstStyle/>
          <a:p>
            <a:endParaRPr lang="ru-RU" dirty="0" smtClean="0"/>
          </a:p>
          <a:p>
            <a:endParaRPr lang="ru-RU" dirty="0" smtClean="0"/>
          </a:p>
          <a:p>
            <a:r>
              <a:rPr lang="ru-RU" sz="1400" dirty="0" smtClean="0"/>
              <a:t>Помимо обычного часового механизма, в механическом будильнике есть механизм звонка, который приводится в действие отдельной пружиной и действует по принципу заводной игрушки. Этот механизм имеет два независимых блокиратора:</a:t>
            </a:r>
          </a:p>
          <a:p>
            <a:r>
              <a:rPr lang="ru-RU" sz="1400" dirty="0" smtClean="0"/>
              <a:t>На ось часового колеса установлен диск с прорезью, связанный с дополнительной («звонковой») стрелкой. Когда часовая стрелка совпадает со звонковой, выступ на часовом колесе попадает в прорезь, и блокиратор отпускает механизм звонка.</a:t>
            </a:r>
          </a:p>
          <a:p>
            <a:r>
              <a:rPr lang="ru-RU" sz="1400" dirty="0" smtClean="0"/>
              <a:t>Второй блокиратор связан с кнопкой и позволяет отключить звонок в любой момент.</a:t>
            </a:r>
          </a:p>
          <a:p>
            <a:r>
              <a:rPr lang="ru-RU" sz="1400" dirty="0" smtClean="0"/>
              <a:t>Электромеханические будильники используют похожий принцип.</a:t>
            </a:r>
            <a:endParaRPr lang="ru-R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ru-RU" dirty="0" smtClean="0"/>
              <a:t>СОЛНЕЧНЫЕ ЧАСЫ</a:t>
            </a:r>
            <a:endParaRPr lang="ru-RU" dirty="0"/>
          </a:p>
        </p:txBody>
      </p:sp>
      <p:sp>
        <p:nvSpPr>
          <p:cNvPr id="3" name="Содержимое 2"/>
          <p:cNvSpPr>
            <a:spLocks noGrp="1"/>
          </p:cNvSpPr>
          <p:nvPr>
            <p:ph idx="1"/>
          </p:nvPr>
        </p:nvSpPr>
        <p:spPr>
          <a:xfrm>
            <a:off x="0" y="908720"/>
            <a:ext cx="9144000" cy="5949280"/>
          </a:xfrm>
        </p:spPr>
        <p:txBody>
          <a:bodyPr>
            <a:normAutofit fontScale="25000" lnSpcReduction="20000"/>
          </a:bodyPr>
          <a:lstStyle/>
          <a:p>
            <a:pPr>
              <a:buNone/>
            </a:pPr>
            <a:r>
              <a:rPr lang="ru-RU" sz="5600" dirty="0" err="1" smtClean="0"/>
              <a:t>Со́лнечные</a:t>
            </a:r>
            <a:r>
              <a:rPr lang="ru-RU" sz="5600" dirty="0" smtClean="0"/>
              <a:t> </a:t>
            </a:r>
            <a:r>
              <a:rPr lang="ru-RU" sz="5600" dirty="0" smtClean="0"/>
              <a:t>часы́ — прибор для определения времени по изменению длины тени от гномона и её движению по циферблату. Появление этих часов связано с моментом, когда человек осознал взаимосвязь между длиной и положением солнечной тени от тех или иных предметов и положением Солнца на небе.</a:t>
            </a:r>
          </a:p>
          <a:p>
            <a:pPr>
              <a:buNone/>
            </a:pPr>
            <a:r>
              <a:rPr lang="ru-RU" sz="5600" dirty="0" smtClean="0"/>
              <a:t>Простейшие солнечные часы показывают солнечное время, а не местное, то есть, не учитывают деление Земли на часовые пояса. Кроме того, простейшие солнечные часы не учитывают летнего времени. Пользоваться солнечными часами можно только днём и при наличии Солнца.</a:t>
            </a:r>
          </a:p>
          <a:p>
            <a:pPr>
              <a:buNone/>
            </a:pPr>
            <a:r>
              <a:rPr lang="ru-RU" sz="5600" dirty="0" smtClean="0"/>
              <a:t>В настоящее время солнечные часы по прямому назначению практически не используются, и уступили место различным видам других часов.</a:t>
            </a:r>
          </a:p>
          <a:p>
            <a:pPr>
              <a:buNone/>
            </a:pPr>
            <a:r>
              <a:rPr lang="ru-RU" sz="5600" dirty="0" smtClean="0"/>
              <a:t>История</a:t>
            </a:r>
          </a:p>
          <a:p>
            <a:pPr>
              <a:buNone/>
            </a:pPr>
            <a:r>
              <a:rPr lang="ru-RU" sz="5600" dirty="0" smtClean="0"/>
              <a:t>Древнейшим инструментом для определения времени служил гномон. Изменение длины его тени указывало время суток. О таких простейших солнечных часах упоминается в Библии (4 Царств, 20:10, Исайя, 38:8).</a:t>
            </a:r>
          </a:p>
          <a:p>
            <a:pPr>
              <a:buNone/>
            </a:pPr>
            <a:r>
              <a:rPr lang="ru-RU" sz="5600" dirty="0" smtClean="0"/>
              <a:t>Древний Египет</a:t>
            </a:r>
          </a:p>
          <a:p>
            <a:pPr>
              <a:buNone/>
            </a:pPr>
            <a:r>
              <a:rPr lang="ru-RU" sz="5600" dirty="0" smtClean="0"/>
              <a:t>Первое известное описание солнечных часов в Древнем Египте — надпись в гробнице Сети I, датируемая 1306—1290 гг. до н.э. Там говорится о солнечных часах, измерявших время по длине тени и представлявших собой прямоугольную пластину с делениями. На одном конце её прикреплён невысокий брусок с длинной горизонтальной планкой, которая и отбрасывала тень. Конец пластины с планкой направлялся на восток, и по меткам на прямоугольной пластине устанавливался час дня, который в Древнем Египте определялся как 1/12 промежутка времени от восхода до заката. После полудня конец пластины направлялся на запад. Сделанные по такому принципу инструменты также были найдены. Один из них восходит ко времени правления Тутмоса III[1]:23 и датируется 1479—1425 гг. до н.э., второй — из </a:t>
            </a:r>
            <a:r>
              <a:rPr lang="ru-RU" sz="5600" dirty="0" err="1" smtClean="0"/>
              <a:t>Саиса</a:t>
            </a:r>
            <a:r>
              <a:rPr lang="ru-RU" sz="5600" dirty="0" smtClean="0"/>
              <a:t>, он на 500 лет моложе. На конце у них есть только брусок, без горизонтальной планки, а также имеется желобок для отвеса для придания устройству горизонтального положения[2]:83-88.</a:t>
            </a:r>
          </a:p>
          <a:p>
            <a:pPr>
              <a:buNone/>
            </a:pPr>
            <a:r>
              <a:rPr lang="ru-RU" sz="5600" dirty="0" smtClean="0"/>
              <a:t>Другими двумя типами древнеегипетских часов, измерявших время по длине тени, были часы, в которых тень падала на наклонную плоскость или на ступени. Они были лишены недостатка часов с ровной поверхностью: в утренние и вечерние часы тень выходила за пределы пластины. Эти типы часов были объединены в модели из известняка, хранящейся в Каирском египетском музее и датируемой несколько более поздним временем, нежели часы из </a:t>
            </a:r>
            <a:r>
              <a:rPr lang="ru-RU" sz="5600" dirty="0" err="1" smtClean="0"/>
              <a:t>Саиса</a:t>
            </a:r>
            <a:r>
              <a:rPr lang="ru-RU" sz="5600" dirty="0" smtClean="0"/>
              <a:t>. Она представляет собой две наклонные плоскости со ступенями, одна из них была ориентирована на восток, другая при этом указывала на запад. До полудня тень падала на первую плоскость, постепенно опускаясь по ступеням сверху вниз, а после полудня — на вторую плоскость, постепенно поднимаясь снизу вверх, в полдень тени не было[1]:23. Конкретной реализацией типа солнечных часов с наклонной плоскостью были переносные часы из </a:t>
            </a:r>
            <a:r>
              <a:rPr lang="ru-RU" sz="5600" dirty="0" err="1" smtClean="0"/>
              <a:t>Кантары</a:t>
            </a:r>
            <a:r>
              <a:rPr lang="ru-RU" sz="5600" dirty="0" smtClean="0"/>
              <a:t>, созданные около 320 до н.э. с одной наклонной плоскостью, на которой были нанесены деления, и отвесом. Плоскость ориентировалась на Солнце[2]:91-92.</a:t>
            </a:r>
            <a:endParaRPr lang="ru-RU" sz="5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826768" cy="634082"/>
          </a:xfrm>
        </p:spPr>
        <p:txBody>
          <a:bodyPr>
            <a:normAutofit fontScale="90000"/>
          </a:bodyPr>
          <a:lstStyle/>
          <a:p>
            <a:r>
              <a:rPr lang="ru-RU" dirty="0" smtClean="0"/>
              <a:t>Секундомер</a:t>
            </a:r>
            <a:endParaRPr lang="ru-RU" dirty="0"/>
          </a:p>
        </p:txBody>
      </p:sp>
      <p:sp>
        <p:nvSpPr>
          <p:cNvPr id="4" name="Содержимое 3"/>
          <p:cNvSpPr>
            <a:spLocks noGrp="1"/>
          </p:cNvSpPr>
          <p:nvPr>
            <p:ph sz="half" idx="2"/>
          </p:nvPr>
        </p:nvSpPr>
        <p:spPr>
          <a:xfrm>
            <a:off x="4283968" y="404664"/>
            <a:ext cx="4860032" cy="6453336"/>
          </a:xfrm>
        </p:spPr>
        <p:txBody>
          <a:bodyPr>
            <a:noAutofit/>
          </a:bodyPr>
          <a:lstStyle/>
          <a:p>
            <a:pPr>
              <a:buNone/>
            </a:pPr>
            <a:r>
              <a:rPr lang="ru-RU" sz="1400" dirty="0" err="1" smtClean="0"/>
              <a:t>Секундоме́р</a:t>
            </a:r>
            <a:r>
              <a:rPr lang="ru-RU" sz="1400" dirty="0" smtClean="0"/>
              <a:t> — прибор, способный измерять интервалы времени с точностью до долей секунды. Обычно используются секундомеры с точностью измерения в сотую долю секунды. Но с появлением современных технологий появилась возможность измерять время гораздо более точно — до десятитысячных долей и еще точнее.</a:t>
            </a:r>
          </a:p>
          <a:p>
            <a:pPr>
              <a:buNone/>
            </a:pPr>
            <a:r>
              <a:rPr lang="ru-RU" sz="1400" dirty="0" smtClean="0"/>
              <a:t>История возникновения и развития секундомера</a:t>
            </a:r>
          </a:p>
          <a:p>
            <a:pPr>
              <a:buNone/>
            </a:pPr>
            <a:r>
              <a:rPr lang="ru-RU" sz="1400" dirty="0" smtClean="0"/>
              <a:t>Часы известны человеку издавна. Сначала их роль играло солнце, потом вода, песок, даже огонь. Но ни о какой точности таких измерений говорить не приходилось. Такие измерения давали погрешность от нескольких минут до получаса. Ситуация несколько исправляется с появлением механических часов. Сначала появилась возможность узнавать время с точностью до минуты, с появлением секундной стрелки — до секунды. Но все равно таким часам было далеко до настоящего секундомера. Их, к примеру, нельзя было остановить и запустить в произвольный момент. И точность измерений была далека от идеала. Упоминания о первых «настоящих» секундомерах появляются в конце 17 начале 18 веков. На сколько можно судить, это были практически такие же приборы, что использовались до середины XX века, то есть механические секундомеры. С началом активного развития электроники появляются электронные секундомеры</a:t>
            </a:r>
            <a:r>
              <a:rPr lang="ru-RU" sz="1200" dirty="0" smtClean="0"/>
              <a:t>.</a:t>
            </a:r>
            <a:endParaRPr lang="ru-RU" sz="1200" dirty="0"/>
          </a:p>
        </p:txBody>
      </p:sp>
      <p:pic>
        <p:nvPicPr>
          <p:cNvPr id="19458" name="Picture 2"/>
          <p:cNvPicPr>
            <a:picLocks noGrp="1" noChangeAspect="1" noChangeArrowheads="1"/>
          </p:cNvPicPr>
          <p:nvPr>
            <p:ph sz="half" idx="1"/>
          </p:nvPr>
        </p:nvPicPr>
        <p:blipFill>
          <a:blip r:embed="rId2" cstate="print"/>
          <a:srcRect/>
          <a:stretch>
            <a:fillRect/>
          </a:stretch>
        </p:blipFill>
        <p:spPr bwMode="auto">
          <a:xfrm>
            <a:off x="251520" y="1412776"/>
            <a:ext cx="4032448" cy="518457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3312368" cy="1124744"/>
          </a:xfrm>
        </p:spPr>
        <p:txBody>
          <a:bodyPr/>
          <a:lstStyle/>
          <a:p>
            <a:r>
              <a:rPr lang="ru-RU" dirty="0" smtClean="0"/>
              <a:t>Таймер</a:t>
            </a:r>
            <a:endParaRPr lang="ru-RU" dirty="0"/>
          </a:p>
        </p:txBody>
      </p:sp>
      <p:sp>
        <p:nvSpPr>
          <p:cNvPr id="4" name="Содержимое 3"/>
          <p:cNvSpPr>
            <a:spLocks noGrp="1"/>
          </p:cNvSpPr>
          <p:nvPr>
            <p:ph sz="half" idx="2"/>
          </p:nvPr>
        </p:nvSpPr>
        <p:spPr>
          <a:xfrm>
            <a:off x="4648200" y="188640"/>
            <a:ext cx="4495800" cy="6669360"/>
          </a:xfrm>
        </p:spPr>
        <p:txBody>
          <a:bodyPr>
            <a:normAutofit fontScale="25000" lnSpcReduction="20000"/>
          </a:bodyPr>
          <a:lstStyle/>
          <a:p>
            <a:pPr>
              <a:buNone/>
            </a:pPr>
            <a:endParaRPr lang="ru-RU" dirty="0" smtClean="0"/>
          </a:p>
          <a:p>
            <a:pPr>
              <a:buNone/>
            </a:pPr>
            <a:r>
              <a:rPr lang="ru-RU" sz="5600" dirty="0" err="1" smtClean="0"/>
              <a:t>Та́ймер</a:t>
            </a:r>
            <a:r>
              <a:rPr lang="ru-RU" sz="5600" dirty="0" smtClean="0"/>
              <a:t> (англ. : время) — прибор производственно-технического, военного или бытового назначения, в заданный момент времени выдающий определённый сигнал, либо включающий — выключающий какое либо оборудование через своё устройство коммутации </a:t>
            </a:r>
            <a:r>
              <a:rPr lang="ru-RU" sz="5600" dirty="0" err="1" smtClean="0"/>
              <a:t>электроцепи</a:t>
            </a:r>
            <a:r>
              <a:rPr lang="ru-RU" sz="5600" dirty="0" smtClean="0"/>
              <a:t>. Большей частью под таймерами подразумеваются устройства, отмеряющие заданный интервал времени с момента запуска (вручную или электрическим импульсом) с секундомером обратного отсчёта, существуют таймеры, момент срабатывания которых задаётся установкой необходимого времени суток ( таймеры реального времени), в этом случае таймер имеет в своём составе часы или устройство хранения времени, простейшим таймером такого рода является будильник. Таймеры, имеющие достаточную точность и предназначенные для установки длительности каких-либо процессов в промышленном производстве, на транспорте, в связи, научных исследованиях аттестуются в качестве средств измерений. Некоторые виды таймеров имеют программное устройство для обеспечения срабатывания в разные моменты времени, с выдачей сигналов по разным каналам, например, для включения в определённой последовательности разных бытовых приборов. Существуют программные таймеры, реализующие сходные функции. В программировании, таймером является объект, возбуждающий событие по истечении заданного промежутка времени. Событием является посылка сообщения, вызов функции, установка параметров объекта ядра и т.д. Данный тип таймеров поддерживается операционной системой, причём часто на уровне аппаратуры.</a:t>
            </a:r>
            <a:endParaRPr lang="ru-RU" sz="56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2339752" y="1412776"/>
            <a:ext cx="2376264" cy="2592288"/>
          </a:xfrm>
          <a:prstGeom prst="rect">
            <a:avLst/>
          </a:prstGeom>
          <a:noFill/>
          <a:ln w="9525">
            <a:noFill/>
            <a:miter lim="800000"/>
            <a:headEnd/>
            <a:tailEnd/>
          </a:ln>
        </p:spPr>
      </p:pic>
      <p:sp>
        <p:nvSpPr>
          <p:cNvPr id="6" name="Прямоугольник 5"/>
          <p:cNvSpPr/>
          <p:nvPr/>
        </p:nvSpPr>
        <p:spPr>
          <a:xfrm>
            <a:off x="179512" y="1268760"/>
            <a:ext cx="2160240" cy="2862322"/>
          </a:xfrm>
          <a:prstGeom prst="rect">
            <a:avLst/>
          </a:prstGeom>
        </p:spPr>
        <p:txBody>
          <a:bodyPr wrap="square">
            <a:spAutoFit/>
          </a:bodyPr>
          <a:lstStyle/>
          <a:p>
            <a:r>
              <a:rPr lang="ru-RU" dirty="0" smtClean="0"/>
              <a:t>Демонстрационная модель простого цифрового таймера. Видна печатная плата с микросхемой, светодиодный дисплей, батарейка и телефон в качестве зуммера</a:t>
            </a:r>
            <a:endParaRPr lang="ru-RU" dirty="0"/>
          </a:p>
        </p:txBody>
      </p:sp>
      <p:pic>
        <p:nvPicPr>
          <p:cNvPr id="1027" name="Picture 3"/>
          <p:cNvPicPr>
            <a:picLocks noChangeAspect="1" noChangeArrowheads="1"/>
          </p:cNvPicPr>
          <p:nvPr/>
        </p:nvPicPr>
        <p:blipFill>
          <a:blip r:embed="rId3" cstate="print"/>
          <a:srcRect/>
          <a:stretch>
            <a:fillRect/>
          </a:stretch>
        </p:blipFill>
        <p:spPr bwMode="auto">
          <a:xfrm>
            <a:off x="251520" y="4149081"/>
            <a:ext cx="1872208" cy="792087"/>
          </a:xfrm>
          <a:prstGeom prst="rect">
            <a:avLst/>
          </a:prstGeom>
          <a:noFill/>
          <a:ln w="9525">
            <a:noFill/>
            <a:miter lim="800000"/>
            <a:headEnd/>
            <a:tailEnd/>
          </a:ln>
        </p:spPr>
      </p:pic>
      <p:sp>
        <p:nvSpPr>
          <p:cNvPr id="8" name="Прямоугольник 7"/>
          <p:cNvSpPr/>
          <p:nvPr/>
        </p:nvSpPr>
        <p:spPr>
          <a:xfrm>
            <a:off x="107505" y="4941168"/>
            <a:ext cx="2088231" cy="369332"/>
          </a:xfrm>
          <a:prstGeom prst="rect">
            <a:avLst/>
          </a:prstGeom>
        </p:spPr>
        <p:txBody>
          <a:bodyPr wrap="square">
            <a:spAutoFit/>
          </a:bodyPr>
          <a:lstStyle/>
          <a:p>
            <a:r>
              <a:rPr lang="ru-RU" dirty="0" smtClean="0"/>
              <a:t>Цифровой таймер</a:t>
            </a:r>
            <a:endParaRPr lang="ru-RU" dirty="0"/>
          </a:p>
        </p:txBody>
      </p:sp>
      <p:pic>
        <p:nvPicPr>
          <p:cNvPr id="1028" name="Picture 4"/>
          <p:cNvPicPr>
            <a:picLocks noChangeAspect="1" noChangeArrowheads="1"/>
          </p:cNvPicPr>
          <p:nvPr/>
        </p:nvPicPr>
        <p:blipFill>
          <a:blip r:embed="rId4" cstate="print"/>
          <a:srcRect/>
          <a:stretch>
            <a:fillRect/>
          </a:stretch>
        </p:blipFill>
        <p:spPr bwMode="auto">
          <a:xfrm>
            <a:off x="539552" y="5373216"/>
            <a:ext cx="1143000" cy="923925"/>
          </a:xfrm>
          <a:prstGeom prst="rect">
            <a:avLst/>
          </a:prstGeom>
          <a:noFill/>
          <a:ln w="9525">
            <a:noFill/>
            <a:miter lim="800000"/>
            <a:headEnd/>
            <a:tailEnd/>
          </a:ln>
        </p:spPr>
      </p:pic>
      <p:sp>
        <p:nvSpPr>
          <p:cNvPr id="10" name="Прямоугольник 9"/>
          <p:cNvSpPr/>
          <p:nvPr/>
        </p:nvSpPr>
        <p:spPr>
          <a:xfrm>
            <a:off x="107504" y="6021288"/>
            <a:ext cx="3096344" cy="646331"/>
          </a:xfrm>
          <a:prstGeom prst="rect">
            <a:avLst/>
          </a:prstGeom>
        </p:spPr>
        <p:txBody>
          <a:bodyPr wrap="square">
            <a:spAutoFit/>
          </a:bodyPr>
          <a:lstStyle/>
          <a:p>
            <a:r>
              <a:rPr lang="ru-RU" dirty="0" smtClean="0"/>
              <a:t> </a:t>
            </a:r>
          </a:p>
          <a:p>
            <a:r>
              <a:rPr lang="ru-RU" dirty="0" smtClean="0"/>
              <a:t>Цифровой кухонный таймер</a:t>
            </a:r>
            <a:endParaRPr lang="ru-RU" dirty="0"/>
          </a:p>
        </p:txBody>
      </p:sp>
      <p:pic>
        <p:nvPicPr>
          <p:cNvPr id="1029" name="Picture 5"/>
          <p:cNvPicPr>
            <a:picLocks noChangeAspect="1" noChangeArrowheads="1"/>
          </p:cNvPicPr>
          <p:nvPr/>
        </p:nvPicPr>
        <p:blipFill>
          <a:blip r:embed="rId5" cstate="print"/>
          <a:srcRect/>
          <a:stretch>
            <a:fillRect/>
          </a:stretch>
        </p:blipFill>
        <p:spPr bwMode="auto">
          <a:xfrm>
            <a:off x="2771800" y="4149080"/>
            <a:ext cx="1512168" cy="1440160"/>
          </a:xfrm>
          <a:prstGeom prst="rect">
            <a:avLst/>
          </a:prstGeom>
          <a:noFill/>
          <a:ln w="9525">
            <a:noFill/>
            <a:miter lim="800000"/>
            <a:headEnd/>
            <a:tailEnd/>
          </a:ln>
        </p:spPr>
      </p:pic>
      <p:sp>
        <p:nvSpPr>
          <p:cNvPr id="12" name="Прямоугольник 11"/>
          <p:cNvSpPr/>
          <p:nvPr/>
        </p:nvSpPr>
        <p:spPr>
          <a:xfrm>
            <a:off x="2627785" y="5661248"/>
            <a:ext cx="2304256" cy="646331"/>
          </a:xfrm>
          <a:prstGeom prst="rect">
            <a:avLst/>
          </a:prstGeom>
        </p:spPr>
        <p:txBody>
          <a:bodyPr wrap="square">
            <a:spAutoFit/>
          </a:bodyPr>
          <a:lstStyle/>
          <a:p>
            <a:r>
              <a:rPr lang="ru-RU" dirty="0" smtClean="0"/>
              <a:t>Механический кухонный таймер</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0"/>
            <a:ext cx="4499992" cy="980728"/>
          </a:xfrm>
        </p:spPr>
        <p:txBody>
          <a:bodyPr>
            <a:normAutofit/>
          </a:bodyPr>
          <a:lstStyle/>
          <a:p>
            <a:r>
              <a:rPr lang="ru-RU" dirty="0" smtClean="0"/>
              <a:t>Шахматные часы</a:t>
            </a:r>
            <a:endParaRPr lang="ru-RU" dirty="0"/>
          </a:p>
        </p:txBody>
      </p:sp>
      <p:sp>
        <p:nvSpPr>
          <p:cNvPr id="3" name="Содержимое 2"/>
          <p:cNvSpPr>
            <a:spLocks noGrp="1"/>
          </p:cNvSpPr>
          <p:nvPr>
            <p:ph sz="half" idx="1"/>
          </p:nvPr>
        </p:nvSpPr>
        <p:spPr>
          <a:xfrm>
            <a:off x="0" y="404664"/>
            <a:ext cx="4495800" cy="6264696"/>
          </a:xfrm>
        </p:spPr>
        <p:txBody>
          <a:bodyPr>
            <a:noAutofit/>
          </a:bodyPr>
          <a:lstStyle/>
          <a:p>
            <a:pPr>
              <a:buNone/>
            </a:pPr>
            <a:r>
              <a:rPr lang="ru-RU" sz="1600" dirty="0" smtClean="0"/>
              <a:t>Шахматные часы — прибор для осуществления контроля времени в настольных играх, таких как шахматы, шашки, го, </a:t>
            </a:r>
            <a:r>
              <a:rPr lang="ru-RU" sz="1600" dirty="0" smtClean="0"/>
              <a:t>рэндзю и </a:t>
            </a:r>
            <a:r>
              <a:rPr lang="ru-RU" sz="1600" dirty="0" smtClean="0"/>
              <a:t>другие. </a:t>
            </a:r>
          </a:p>
          <a:p>
            <a:pPr>
              <a:buNone/>
            </a:pPr>
            <a:r>
              <a:rPr lang="ru-RU" sz="1600" dirty="0" smtClean="0"/>
              <a:t>«Шашечными часами» называют часы с двумя устройствами индикации времени, соединенными друг с другом таким образом, что только одно из них может работать в одно и то же время. «Часы» в Правилах игры в шашки означает одно из двух устройств индикации времени.</a:t>
            </a:r>
          </a:p>
          <a:p>
            <a:pPr>
              <a:buNone/>
            </a:pPr>
            <a:r>
              <a:rPr lang="ru-RU" sz="1600" dirty="0" smtClean="0"/>
              <a:t>Контрольные часы могут быть электронные или механические и должны удовлетворять следующим требованиям: — оба часовых механизма должны быть точными; — оба часовых механизма не должны ходить одновременно; — часовые механизмы должны работать поочередно, остановка одного тотчас приводит к работе другого; — чётко показывать количество оставшегося времени; — в механических часах проход большой (минутной) стрелки через 12 должен отмечаться флажком; — флажок должен начинать подниматься не позже, чем на 58 минуте и падать точно на 60 минуте.</a:t>
            </a:r>
            <a:endParaRPr lang="ru-RU" sz="1600"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5004048" y="1556792"/>
            <a:ext cx="3600400" cy="201622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076056" y="4365104"/>
            <a:ext cx="3672408" cy="1872208"/>
          </a:xfrm>
          <a:prstGeom prst="rect">
            <a:avLst/>
          </a:prstGeom>
          <a:noFill/>
          <a:ln w="9525">
            <a:noFill/>
            <a:miter lim="800000"/>
            <a:headEnd/>
            <a:tailEnd/>
          </a:ln>
        </p:spPr>
      </p:pic>
      <p:sp>
        <p:nvSpPr>
          <p:cNvPr id="7" name="Прямоугольник 6"/>
          <p:cNvSpPr/>
          <p:nvPr/>
        </p:nvSpPr>
        <p:spPr>
          <a:xfrm>
            <a:off x="5292080" y="6309320"/>
            <a:ext cx="3528392" cy="369332"/>
          </a:xfrm>
          <a:prstGeom prst="rect">
            <a:avLst/>
          </a:prstGeom>
        </p:spPr>
        <p:txBody>
          <a:bodyPr wrap="square">
            <a:spAutoFit/>
          </a:bodyPr>
          <a:lstStyle/>
          <a:p>
            <a:r>
              <a:rPr lang="ru-RU" dirty="0" smtClean="0"/>
              <a:t>Механические шахматные часы</a:t>
            </a:r>
            <a:endParaRPr lang="ru-RU" dirty="0"/>
          </a:p>
        </p:txBody>
      </p:sp>
      <p:sp>
        <p:nvSpPr>
          <p:cNvPr id="8" name="Прямоугольник 7"/>
          <p:cNvSpPr/>
          <p:nvPr/>
        </p:nvSpPr>
        <p:spPr>
          <a:xfrm>
            <a:off x="4644008" y="3717032"/>
            <a:ext cx="4320480" cy="369332"/>
          </a:xfrm>
          <a:prstGeom prst="rect">
            <a:avLst/>
          </a:prstGeom>
        </p:spPr>
        <p:txBody>
          <a:bodyPr wrap="square">
            <a:spAutoFit/>
          </a:bodyPr>
          <a:lstStyle/>
          <a:p>
            <a:r>
              <a:rPr lang="ru-RU" dirty="0" smtClean="0"/>
              <a:t>Механические шахматные часы «Янтарь»</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0"/>
            <a:ext cx="3754760" cy="1340768"/>
          </a:xfrm>
        </p:spPr>
        <p:txBody>
          <a:bodyPr>
            <a:normAutofit fontScale="90000"/>
          </a:bodyPr>
          <a:lstStyle/>
          <a:p>
            <a:r>
              <a:rPr lang="ru-RU" dirty="0" smtClean="0"/>
              <a:t>Часы с кукушкой</a:t>
            </a:r>
            <a:endParaRPr lang="ru-RU" dirty="0"/>
          </a:p>
        </p:txBody>
      </p:sp>
      <p:sp>
        <p:nvSpPr>
          <p:cNvPr id="3" name="Содержимое 2"/>
          <p:cNvSpPr>
            <a:spLocks noGrp="1"/>
          </p:cNvSpPr>
          <p:nvPr>
            <p:ph sz="half" idx="1"/>
          </p:nvPr>
        </p:nvSpPr>
        <p:spPr>
          <a:xfrm>
            <a:off x="0" y="0"/>
            <a:ext cx="4932040" cy="6858000"/>
          </a:xfrm>
        </p:spPr>
        <p:txBody>
          <a:bodyPr>
            <a:normAutofit fontScale="25000" lnSpcReduction="20000"/>
          </a:bodyPr>
          <a:lstStyle/>
          <a:p>
            <a:pPr>
              <a:buNone/>
            </a:pPr>
            <a:r>
              <a:rPr lang="ru-RU" sz="6400" dirty="0" smtClean="0"/>
              <a:t>Часы с кукушкой представляют собой, как правило, механические часы с боем, имитирующие звук кукушки через определённые промежутки времени. Обычно звуковые сигналы раздаются каждый час, отсчитывая текущее время и нередко сопровождаясь при этом ударами гонга. Голосовой механизм, установленный почти в каждом виде часов с кукушкой, появился к середине XVIII века и с тех пор остался почти без изменений до настоящего времени.</a:t>
            </a:r>
          </a:p>
          <a:p>
            <a:pPr>
              <a:buNone/>
            </a:pPr>
            <a:r>
              <a:rPr lang="ru-RU" sz="6400" dirty="0" smtClean="0"/>
              <a:t>Интересные </a:t>
            </a:r>
            <a:r>
              <a:rPr lang="ru-RU" sz="6400" dirty="0" smtClean="0"/>
              <a:t>факты</a:t>
            </a:r>
            <a:endParaRPr lang="ru-RU" sz="6400" dirty="0" smtClean="0"/>
          </a:p>
          <a:p>
            <a:r>
              <a:rPr lang="ru-RU" sz="6400" dirty="0" smtClean="0"/>
              <a:t>В фильме «Сказка о потерянном времени» у злых волшебников были часы с волшебной говорящей кукушкой.</a:t>
            </a:r>
          </a:p>
          <a:p>
            <a:r>
              <a:rPr lang="ru-RU" sz="6400" dirty="0" smtClean="0"/>
              <a:t>В книге Э. Успенского «Гарантийные человечки» у одного из гарантийных — Ивана Ивановича Буре — были часы с кукушкой Машкой</a:t>
            </a:r>
            <a:r>
              <a:rPr lang="ru-RU" sz="6400" dirty="0" smtClean="0"/>
              <a:t>.</a:t>
            </a:r>
            <a:endParaRPr lang="ru-RU" sz="6400" dirty="0" smtClean="0"/>
          </a:p>
          <a:p>
            <a:pPr>
              <a:buNone/>
            </a:pPr>
            <a:r>
              <a:rPr lang="ru-RU" sz="6400" dirty="0" smtClean="0"/>
              <a:t>Первое упоминание о часах с кукушкой восходит к 1629 </a:t>
            </a:r>
            <a:r>
              <a:rPr lang="ru-RU" sz="6400" dirty="0" smtClean="0"/>
              <a:t>г., </a:t>
            </a:r>
            <a:r>
              <a:rPr lang="ru-RU" sz="6400" dirty="0" smtClean="0"/>
              <a:t>когда </a:t>
            </a:r>
            <a:r>
              <a:rPr lang="ru-RU" sz="6400" dirty="0" smtClean="0"/>
              <a:t>аристократ </a:t>
            </a:r>
            <a:r>
              <a:rPr lang="ru-RU" sz="6400" dirty="0" smtClean="0"/>
              <a:t>Филипп </a:t>
            </a:r>
            <a:r>
              <a:rPr lang="ru-RU" sz="6400" dirty="0" err="1" smtClean="0"/>
              <a:t>Хайнхофер</a:t>
            </a:r>
            <a:r>
              <a:rPr lang="ru-RU" sz="6400" dirty="0" smtClean="0"/>
              <a:t> преподнёс подобные часы Августу, курфюрсту Саксонии. В 1650 </a:t>
            </a:r>
            <a:r>
              <a:rPr lang="ru-RU" sz="6400" dirty="0" smtClean="0"/>
              <a:t>г. </a:t>
            </a:r>
            <a:r>
              <a:rPr lang="ru-RU" sz="6400" dirty="0" err="1" smtClean="0"/>
              <a:t>Атанасиус</a:t>
            </a:r>
            <a:r>
              <a:rPr lang="ru-RU" sz="6400" dirty="0" smtClean="0"/>
              <a:t> </a:t>
            </a:r>
            <a:r>
              <a:rPr lang="ru-RU" sz="6400" dirty="0" err="1" smtClean="0"/>
              <a:t>Кирхер</a:t>
            </a:r>
            <a:r>
              <a:rPr lang="ru-RU" sz="6400" dirty="0" smtClean="0"/>
              <a:t> в музыкальном руководстве </a:t>
            </a:r>
            <a:r>
              <a:rPr lang="ru-RU" sz="6400" dirty="0" smtClean="0"/>
              <a:t> </a:t>
            </a:r>
            <a:r>
              <a:rPr lang="ru-RU" sz="6400" dirty="0" smtClean="0"/>
              <a:t>описал </a:t>
            </a:r>
            <a:r>
              <a:rPr lang="ru-RU" sz="6400" dirty="0" smtClean="0"/>
              <a:t>механический орган, снабжённый автоматизированными фигурками, среди которых была и кукушка.</a:t>
            </a:r>
          </a:p>
          <a:p>
            <a:pPr>
              <a:buNone/>
            </a:pPr>
            <a:r>
              <a:rPr lang="ru-RU" sz="6400" dirty="0" smtClean="0"/>
              <a:t>Тем не менее, родиной традиционных часов с кукушкой считается немецкая земля Шварцвальд. Первые такие часы были изготовлены местными умельцами в период с 1740 по 1750 </a:t>
            </a:r>
            <a:r>
              <a:rPr lang="ru-RU" sz="6400" dirty="0" smtClean="0"/>
              <a:t>год. Привычный </a:t>
            </a:r>
            <a:r>
              <a:rPr lang="ru-RU" sz="6400" dirty="0" smtClean="0"/>
              <a:t>ныне внешний вид в виде сказочного домика, украшенного листьями, шишками и прочими декоративными элементами, часы обрели в середине XIX века</a:t>
            </a:r>
            <a:r>
              <a:rPr lang="ru-RU" dirty="0" smtClean="0"/>
              <a:t>.</a:t>
            </a:r>
            <a:endParaRPr lang="ru-RU"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4932040" y="1700808"/>
            <a:ext cx="3816424" cy="475252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340768"/>
          </a:xfrm>
        </p:spPr>
        <p:txBody>
          <a:bodyPr>
            <a:normAutofit fontScale="90000"/>
          </a:bodyPr>
          <a:lstStyle/>
          <a:p>
            <a:r>
              <a:rPr lang="ru-RU" dirty="0" err="1" smtClean="0"/>
              <a:t>Часы-необходимый</a:t>
            </a:r>
            <a:r>
              <a:rPr lang="ru-RU" dirty="0" smtClean="0"/>
              <a:t> атрибут жизни</a:t>
            </a:r>
            <a:endParaRPr lang="ru-RU" dirty="0"/>
          </a:p>
        </p:txBody>
      </p:sp>
      <p:sp>
        <p:nvSpPr>
          <p:cNvPr id="3" name="Содержимое 2"/>
          <p:cNvSpPr>
            <a:spLocks noGrp="1"/>
          </p:cNvSpPr>
          <p:nvPr>
            <p:ph sz="half" idx="1"/>
          </p:nvPr>
        </p:nvSpPr>
        <p:spPr>
          <a:xfrm>
            <a:off x="179512" y="1484784"/>
            <a:ext cx="4316288" cy="5373216"/>
          </a:xfrm>
        </p:spPr>
        <p:txBody>
          <a:bodyPr>
            <a:noAutofit/>
          </a:bodyPr>
          <a:lstStyle/>
          <a:p>
            <a:pPr>
              <a:buNone/>
            </a:pPr>
            <a:r>
              <a:rPr lang="ru-RU" sz="1800" dirty="0" smtClean="0"/>
              <a:t>Часы- необходимый атрибут нашей жизни. Они окружают и сопровождают человека повсюду, позволяя ему ориентироваться во времени и пространстве. Карманные, наручные, настольные, настенные и башенные часы вносят в человеческую жизнь  размеренность и упорядоченность, но вместе с тем их мерное тиканье или громкий бой постоянно напоминают о неумолимом ходе времени, о безвозвратности уходящих в прошлое мгновений, и как следствие этого — о медленном, но неотвратимом приближении смерти. </a:t>
            </a:r>
            <a:endParaRPr lang="ru-RU" sz="1800" dirty="0"/>
          </a:p>
        </p:txBody>
      </p:sp>
      <p:sp>
        <p:nvSpPr>
          <p:cNvPr id="4" name="Содержимое 3"/>
          <p:cNvSpPr>
            <a:spLocks noGrp="1"/>
          </p:cNvSpPr>
          <p:nvPr>
            <p:ph sz="half" idx="2"/>
          </p:nvPr>
        </p:nvSpPr>
        <p:spPr>
          <a:xfrm>
            <a:off x="4648200" y="1484784"/>
            <a:ext cx="4495800" cy="5373216"/>
          </a:xfrm>
        </p:spPr>
        <p:txBody>
          <a:bodyPr>
            <a:noAutofit/>
          </a:bodyPr>
          <a:lstStyle/>
          <a:p>
            <a:pPr>
              <a:buNone/>
            </a:pPr>
            <a:r>
              <a:rPr lang="ru-RU" sz="2000" dirty="0" smtClean="0"/>
              <a:t>Наши бабушки и дедушки всем часам предпочитали часы с кукушкой потому, что только эта жизнерадостная птаха точно знает, сколько человеку осталось жить, и ее ежечасное кукование в часах подсознательно воспринималось ими как ручательство за продолжение жизни.</a:t>
            </a:r>
          </a:p>
          <a:p>
            <a:pPr>
              <a:buNone/>
            </a:pPr>
            <a:r>
              <a:rPr lang="ru-RU" sz="2000" dirty="0" smtClean="0"/>
              <a:t>Итак, часы — эмблема вечности времени, но одновременно и знак его быстротечности, мимолетности, печальный символ кратковременности человеческой жизни.</a:t>
            </a:r>
          </a:p>
          <a:p>
            <a:pPr>
              <a:buNone/>
            </a:pPr>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СОЛНЕЧНЫЕ ЧАСЫ</a:t>
            </a:r>
            <a:endParaRPr lang="ru-RU"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79512" y="1700808"/>
            <a:ext cx="1944216" cy="2736304"/>
          </a:xfrm>
          <a:prstGeom prst="rect">
            <a:avLst/>
          </a:prstGeom>
          <a:noFill/>
          <a:ln w="9525">
            <a:noFill/>
            <a:miter lim="800000"/>
            <a:headEnd/>
            <a:tailEnd/>
          </a:ln>
        </p:spPr>
      </p:pic>
      <p:sp>
        <p:nvSpPr>
          <p:cNvPr id="8" name="Прямоугольник 7"/>
          <p:cNvSpPr/>
          <p:nvPr/>
        </p:nvSpPr>
        <p:spPr>
          <a:xfrm>
            <a:off x="179512" y="4509120"/>
            <a:ext cx="2232248" cy="2308324"/>
          </a:xfrm>
          <a:prstGeom prst="rect">
            <a:avLst/>
          </a:prstGeom>
        </p:spPr>
        <p:txBody>
          <a:bodyPr wrap="square">
            <a:spAutoFit/>
          </a:bodyPr>
          <a:lstStyle/>
          <a:p>
            <a:r>
              <a:rPr lang="ru-RU" dirty="0" smtClean="0"/>
              <a:t>Настенные (вертикальные) солнечные часы в Соловецком монастыре. Время съёмки 13:40 по московскому времени.</a:t>
            </a:r>
            <a:endParaRPr lang="ru-RU" dirty="0"/>
          </a:p>
        </p:txBody>
      </p:sp>
      <p:pic>
        <p:nvPicPr>
          <p:cNvPr id="2051" name="Picture 3"/>
          <p:cNvPicPr>
            <a:picLocks noChangeAspect="1" noChangeArrowheads="1"/>
          </p:cNvPicPr>
          <p:nvPr/>
        </p:nvPicPr>
        <p:blipFill>
          <a:blip r:embed="rId3" cstate="print"/>
          <a:srcRect/>
          <a:stretch>
            <a:fillRect/>
          </a:stretch>
        </p:blipFill>
        <p:spPr bwMode="auto">
          <a:xfrm>
            <a:off x="2339752" y="3356992"/>
            <a:ext cx="2095500" cy="3366889"/>
          </a:xfrm>
          <a:prstGeom prst="rect">
            <a:avLst/>
          </a:prstGeom>
          <a:noFill/>
          <a:ln w="9525">
            <a:noFill/>
            <a:miter lim="800000"/>
            <a:headEnd/>
            <a:tailEnd/>
          </a:ln>
        </p:spPr>
      </p:pic>
      <p:sp>
        <p:nvSpPr>
          <p:cNvPr id="10" name="Прямоугольник 9"/>
          <p:cNvSpPr/>
          <p:nvPr/>
        </p:nvSpPr>
        <p:spPr>
          <a:xfrm>
            <a:off x="2411760" y="1844824"/>
            <a:ext cx="1872208" cy="1477328"/>
          </a:xfrm>
          <a:prstGeom prst="rect">
            <a:avLst/>
          </a:prstGeom>
        </p:spPr>
        <p:txBody>
          <a:bodyPr wrap="square">
            <a:spAutoFit/>
          </a:bodyPr>
          <a:lstStyle/>
          <a:p>
            <a:r>
              <a:rPr lang="ru-RU" dirty="0" smtClean="0"/>
              <a:t>Оригинальные солнечные часы в </a:t>
            </a:r>
            <a:r>
              <a:rPr lang="ru-RU" dirty="0" err="1" smtClean="0"/>
              <a:t>Раифском</a:t>
            </a:r>
            <a:r>
              <a:rPr lang="ru-RU" dirty="0" smtClean="0"/>
              <a:t> Богородицком монастыре.</a:t>
            </a:r>
            <a:endParaRPr lang="ru-RU" dirty="0"/>
          </a:p>
        </p:txBody>
      </p:sp>
      <p:pic>
        <p:nvPicPr>
          <p:cNvPr id="2052" name="Picture 4"/>
          <p:cNvPicPr>
            <a:picLocks noGrp="1" noChangeAspect="1" noChangeArrowheads="1"/>
          </p:cNvPicPr>
          <p:nvPr>
            <p:ph sz="half" idx="2"/>
          </p:nvPr>
        </p:nvPicPr>
        <p:blipFill>
          <a:blip r:embed="rId4" cstate="print"/>
          <a:srcRect/>
          <a:stretch>
            <a:fillRect/>
          </a:stretch>
        </p:blipFill>
        <p:spPr bwMode="auto">
          <a:xfrm>
            <a:off x="4499992" y="1484784"/>
            <a:ext cx="2376264" cy="1512168"/>
          </a:xfrm>
          <a:prstGeom prst="rect">
            <a:avLst/>
          </a:prstGeom>
          <a:noFill/>
          <a:ln w="9525">
            <a:noFill/>
            <a:miter lim="800000"/>
            <a:headEnd/>
            <a:tailEnd/>
          </a:ln>
        </p:spPr>
      </p:pic>
      <p:sp>
        <p:nvSpPr>
          <p:cNvPr id="12" name="Прямоугольник 11"/>
          <p:cNvSpPr/>
          <p:nvPr/>
        </p:nvSpPr>
        <p:spPr>
          <a:xfrm>
            <a:off x="6876256" y="1484784"/>
            <a:ext cx="2088232" cy="923330"/>
          </a:xfrm>
          <a:prstGeom prst="rect">
            <a:avLst/>
          </a:prstGeom>
        </p:spPr>
        <p:txBody>
          <a:bodyPr wrap="square">
            <a:spAutoFit/>
          </a:bodyPr>
          <a:lstStyle/>
          <a:p>
            <a:r>
              <a:rPr lang="ru-RU" dirty="0" smtClean="0"/>
              <a:t>Экваториальные солнечные часы в Запретном городе.</a:t>
            </a:r>
            <a:endParaRPr lang="ru-RU" dirty="0"/>
          </a:p>
        </p:txBody>
      </p:sp>
      <p:sp>
        <p:nvSpPr>
          <p:cNvPr id="13" name="Прямоугольник 12"/>
          <p:cNvSpPr/>
          <p:nvPr/>
        </p:nvSpPr>
        <p:spPr>
          <a:xfrm>
            <a:off x="4716016" y="3140968"/>
            <a:ext cx="4176464" cy="3323987"/>
          </a:xfrm>
          <a:prstGeom prst="rect">
            <a:avLst/>
          </a:prstGeom>
        </p:spPr>
        <p:txBody>
          <a:bodyPr wrap="square">
            <a:spAutoFit/>
          </a:bodyPr>
          <a:lstStyle/>
          <a:p>
            <a:r>
              <a:rPr lang="ru-RU" sz="1400" dirty="0" smtClean="0"/>
              <a:t>Первое упоминание о солнечных часах в Китае, вероятно, задача о гномоне, приводимая в древнем китайском задачнике «</a:t>
            </a:r>
            <a:r>
              <a:rPr lang="ru-RU" sz="1400" dirty="0" err="1" smtClean="0"/>
              <a:t>Чжоу-би</a:t>
            </a:r>
            <a:r>
              <a:rPr lang="ru-RU" sz="1400" dirty="0" smtClean="0"/>
              <a:t>» (англ. </a:t>
            </a:r>
            <a:r>
              <a:rPr lang="ru-RU" sz="1400" dirty="0" err="1" smtClean="0"/>
              <a:t>Zhou</a:t>
            </a:r>
            <a:r>
              <a:rPr lang="ru-RU" sz="1400" dirty="0" smtClean="0"/>
              <a:t> </a:t>
            </a:r>
            <a:r>
              <a:rPr lang="ru-RU" sz="1400" dirty="0" err="1" smtClean="0"/>
              <a:t>Bi</a:t>
            </a:r>
            <a:r>
              <a:rPr lang="ru-RU" sz="1400" dirty="0" smtClean="0"/>
              <a:t> </a:t>
            </a:r>
            <a:r>
              <a:rPr lang="ru-RU" sz="1400" dirty="0" err="1" smtClean="0"/>
              <a:t>Suan</a:t>
            </a:r>
            <a:r>
              <a:rPr lang="ru-RU" sz="1400" dirty="0" smtClean="0"/>
              <a:t> </a:t>
            </a:r>
            <a:r>
              <a:rPr lang="ru-RU" sz="1400" dirty="0" err="1" smtClean="0"/>
              <a:t>Jing</a:t>
            </a:r>
            <a:r>
              <a:rPr lang="ru-RU" sz="1400" dirty="0" smtClean="0"/>
              <a:t>), составленном около 1100 г. до н.э.[1]:21 В эпоху Чжоу в Китае применялись экваториальные солнечные часы в виде каменного диска, устанавливаемого параллельно небесному экватору и пронизывающего его в центре стержня, устанавливаемого параллельно земной оси. В эпоху </a:t>
            </a:r>
            <a:r>
              <a:rPr lang="ru-RU" sz="1400" dirty="0" err="1" smtClean="0"/>
              <a:t>Цин</a:t>
            </a:r>
            <a:r>
              <a:rPr lang="ru-RU" sz="1400" dirty="0" smtClean="0"/>
              <a:t> в Китае изготавливали портативные солнечные часы с компасом: либо экваториальные — опять-таки со стержнем в центре диска, устанавливаемого параллельно небесному экватору, либо горизонтальные — с нитью в роли гномона над горизонтальным циферблатом[3]:114.</a:t>
            </a:r>
            <a:endParaRPr lang="ru-RU"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0"/>
            <a:ext cx="8229600" cy="980728"/>
          </a:xfrm>
        </p:spPr>
        <p:txBody>
          <a:bodyPr/>
          <a:lstStyle/>
          <a:p>
            <a:r>
              <a:rPr lang="ru-RU" dirty="0" smtClean="0"/>
              <a:t>Солнечные часы</a:t>
            </a:r>
            <a:endParaRPr lang="ru-RU" dirty="0"/>
          </a:p>
        </p:txBody>
      </p:sp>
      <p:sp>
        <p:nvSpPr>
          <p:cNvPr id="6" name="Содержимое 5"/>
          <p:cNvSpPr>
            <a:spLocks noGrp="1"/>
          </p:cNvSpPr>
          <p:nvPr>
            <p:ph idx="1"/>
          </p:nvPr>
        </p:nvSpPr>
        <p:spPr>
          <a:xfrm>
            <a:off x="0" y="836712"/>
            <a:ext cx="9144000" cy="6021288"/>
          </a:xfrm>
        </p:spPr>
        <p:txBody>
          <a:bodyPr>
            <a:noAutofit/>
          </a:bodyPr>
          <a:lstStyle/>
          <a:p>
            <a:pPr>
              <a:buNone/>
            </a:pPr>
            <a:r>
              <a:rPr lang="ru-RU" sz="1400" dirty="0" smtClean="0"/>
              <a:t>Древняя Греция и Древний Рим </a:t>
            </a:r>
            <a:r>
              <a:rPr lang="ru-RU" sz="1400" dirty="0" smtClean="0"/>
              <a:t>.  </a:t>
            </a:r>
            <a:r>
              <a:rPr lang="ru-RU" sz="1400" dirty="0" smtClean="0"/>
              <a:t>По рассказу </a:t>
            </a:r>
            <a:r>
              <a:rPr lang="ru-RU" sz="1400" dirty="0" err="1" smtClean="0"/>
              <a:t>Витрувия</a:t>
            </a:r>
            <a:r>
              <a:rPr lang="ru-RU" sz="1400" dirty="0" smtClean="0"/>
              <a:t>, вавилонский астроном </a:t>
            </a:r>
            <a:r>
              <a:rPr lang="ru-RU" sz="1400" dirty="0" err="1" smtClean="0"/>
              <a:t>Берос</a:t>
            </a:r>
            <a:r>
              <a:rPr lang="ru-RU" sz="1400" dirty="0" smtClean="0"/>
              <a:t>, поселившийся в VI в. до н. э. на острове Косе, познакомил греков с вавилонскими солнечными часами, имевшими форму сферической чаши — так называемым </a:t>
            </a:r>
            <a:r>
              <a:rPr lang="ru-RU" sz="1400" dirty="0" err="1" smtClean="0"/>
              <a:t>скафисом</a:t>
            </a:r>
            <a:r>
              <a:rPr lang="ru-RU" sz="1400" dirty="0" smtClean="0"/>
              <a:t>. Эти солнечные часы были усовершенствованы Анаксимандром и Анаксименом. В середине XVIII ст. при раскопках в Италии нашли именно такой инструмент, какой описан у </a:t>
            </a:r>
            <a:r>
              <a:rPr lang="ru-RU" sz="1400" dirty="0" err="1" smtClean="0"/>
              <a:t>Витрувия</a:t>
            </a:r>
            <a:r>
              <a:rPr lang="ru-RU" sz="1400" dirty="0" smtClean="0"/>
              <a:t>. Древние греки и римляне, как и египтяне, делили промежуток времени от восхода до заката Солнца на 12 часов, и поэтому их час </a:t>
            </a:r>
            <a:r>
              <a:rPr lang="ru-RU" sz="1400" dirty="0" smtClean="0"/>
              <a:t>был </a:t>
            </a:r>
            <a:r>
              <a:rPr lang="ru-RU" sz="1400" dirty="0" smtClean="0"/>
              <a:t>различной длины в зависимости от времени года. Поверхность выемки в солнечных часах и «часовые» линии на них подбирались так, чтобы конец тени прута указывал час. Угол, под которым срезана верхняя часть камня, зависит от широты места, для которого изготовлены часы. Последующие геометры и астрономы (</a:t>
            </a:r>
            <a:r>
              <a:rPr lang="ru-RU" sz="1400" dirty="0" err="1" smtClean="0"/>
              <a:t>Евдокс</a:t>
            </a:r>
            <a:r>
              <a:rPr lang="ru-RU" sz="1400" dirty="0" smtClean="0"/>
              <a:t>, </a:t>
            </a:r>
            <a:r>
              <a:rPr lang="ru-RU" sz="1400" dirty="0" err="1" smtClean="0"/>
              <a:t>Аполлоний</a:t>
            </a:r>
            <a:r>
              <a:rPr lang="ru-RU" sz="1400" dirty="0" smtClean="0"/>
              <a:t>, Аристарх) придумывали разные формы солнечных часов. Иногда гномон, отбрасывающий тень, располагался параллельно оси земли.</a:t>
            </a:r>
          </a:p>
          <a:p>
            <a:pPr>
              <a:buNone/>
            </a:pPr>
            <a:r>
              <a:rPr lang="ru-RU" sz="1400" dirty="0" smtClean="0"/>
              <a:t>В Рим первые солнечные часы были привезены консулом Валерием </a:t>
            </a:r>
            <a:r>
              <a:rPr lang="ru-RU" sz="1400" dirty="0" err="1" smtClean="0"/>
              <a:t>Массала</a:t>
            </a:r>
            <a:r>
              <a:rPr lang="ru-RU" sz="1400" dirty="0" smtClean="0"/>
              <a:t> из Сицилии в 263 г. до н. э. Устроенные для более южной широты, они показывали час неверно. Для широты Рима первые часы устроены около 170 года </a:t>
            </a:r>
            <a:r>
              <a:rPr lang="ru-RU" sz="1400" dirty="0" err="1" smtClean="0"/>
              <a:t>Марцием</a:t>
            </a:r>
            <a:r>
              <a:rPr lang="ru-RU" sz="1400" dirty="0" smtClean="0"/>
              <a:t> </a:t>
            </a:r>
            <a:r>
              <a:rPr lang="ru-RU" sz="1400" dirty="0" smtClean="0"/>
              <a:t>Филиппом.</a:t>
            </a:r>
            <a:endParaRPr lang="ru-RU" sz="1400" dirty="0" smtClean="0"/>
          </a:p>
          <a:p>
            <a:pPr>
              <a:buNone/>
            </a:pPr>
            <a:r>
              <a:rPr lang="ru-RU" sz="1400" dirty="0" smtClean="0"/>
              <a:t>Древняя Русь </a:t>
            </a:r>
            <a:r>
              <a:rPr lang="ru-RU" sz="1400" dirty="0" smtClean="0"/>
              <a:t>.</a:t>
            </a:r>
            <a:r>
              <a:rPr lang="ru-RU" sz="1400" dirty="0" smtClean="0"/>
              <a:t> </a:t>
            </a:r>
            <a:r>
              <a:rPr lang="ru-RU" sz="1400" dirty="0" smtClean="0"/>
              <a:t>В древнерусских летописях часто указывался час какого-то события, это наводило на мысль, что в то время на Руси уже использовались определенные инструменты или объекты для измерения времени </a:t>
            </a:r>
            <a:r>
              <a:rPr lang="ru-RU" sz="1400" dirty="0" smtClean="0"/>
              <a:t>. </a:t>
            </a:r>
            <a:r>
              <a:rPr lang="ru-RU" sz="1400" dirty="0" smtClean="0"/>
              <a:t>Черниговский художник Георгий Петраш обратил внимание на закономерности в освещении Солнцем ниш северо-западной башни </a:t>
            </a:r>
            <a:r>
              <a:rPr lang="ru-RU" sz="1400" dirty="0" err="1" smtClean="0"/>
              <a:t>Спасо-Преображенского</a:t>
            </a:r>
            <a:r>
              <a:rPr lang="ru-RU" sz="1400" dirty="0" smtClean="0"/>
              <a:t> собора в Чернигове и на странный узор («меандры») над ними. На основании </a:t>
            </a:r>
            <a:r>
              <a:rPr lang="ru-RU" sz="1400" dirty="0" smtClean="0"/>
              <a:t>их </a:t>
            </a:r>
            <a:r>
              <a:rPr lang="ru-RU" sz="1400" dirty="0" smtClean="0"/>
              <a:t>изучения он высказал предположение, что башня представляет собой солнечные часы, в которых час дня определяется освещением соответствующей ниши, а меандры служат для определения пятиминутного интервал. </a:t>
            </a:r>
            <a:r>
              <a:rPr lang="ru-RU" sz="1400" dirty="0" smtClean="0"/>
              <a:t> Б</a:t>
            </a:r>
            <a:r>
              <a:rPr lang="ru-RU" sz="1400" dirty="0" smtClean="0"/>
              <a:t>ыл </a:t>
            </a:r>
            <a:r>
              <a:rPr lang="ru-RU" sz="1400" dirty="0" smtClean="0"/>
              <a:t>сделан вывод, что солнечные часы в Древней Руси применяли еще в XI веке.</a:t>
            </a:r>
          </a:p>
          <a:p>
            <a:pPr>
              <a:buNone/>
            </a:pPr>
            <a:r>
              <a:rPr lang="ru-RU" sz="1400" dirty="0" smtClean="0"/>
              <a:t>В XVI веке в России появились западноевропейские портативные солнечные часы. На 1980 год в советских музеях было семь таких часов. Самые ранние из них относятся к 1556 году и хранятся в Эрмитаже, они были предназначены для ношения на шее и представляют собой горизонтальные солнечные часы с секторным гномоном для указания времени, компасом для ориентации часов в направлении север—юг и отвесом на гномоне для придания часам горизонтального положения. Все эти элементы установлены на плате, которая может отклоняться от горизонтального положения, обеспечивая возможность использования часов не на одной, а в интервале широт: 47—57 градусов</a:t>
            </a:r>
            <a:endParaRPr lang="ru-RU"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mtClean="0"/>
              <a:t>Солнечные часы Накано в Токио (Япония)</a:t>
            </a:r>
            <a:endParaRPr lang="ru-RU" dirty="0"/>
          </a:p>
        </p:txBody>
      </p:sp>
      <p:pic>
        <p:nvPicPr>
          <p:cNvPr id="1026" name="Picture 2"/>
          <p:cNvPicPr>
            <a:picLocks noGrp="1" noChangeAspect="1" noChangeArrowheads="1"/>
          </p:cNvPicPr>
          <p:nvPr>
            <p:ph sz="half" idx="1"/>
          </p:nvPr>
        </p:nvPicPr>
        <p:blipFill>
          <a:blip r:embed="rId2" cstate="print"/>
          <a:srcRect/>
          <a:stretch>
            <a:fillRect/>
          </a:stretch>
        </p:blipFill>
        <p:spPr>
          <a:xfrm>
            <a:off x="539552" y="1600200"/>
            <a:ext cx="3635245" cy="4061047"/>
          </a:xfrm>
        </p:spPr>
      </p:pic>
      <p:pic>
        <p:nvPicPr>
          <p:cNvPr id="20482" name="Picture 2"/>
          <p:cNvPicPr>
            <a:picLocks noGrp="1" noChangeAspect="1" noChangeArrowheads="1"/>
          </p:cNvPicPr>
          <p:nvPr>
            <p:ph sz="half" idx="2"/>
          </p:nvPr>
        </p:nvPicPr>
        <p:blipFill>
          <a:blip r:embed="rId3" cstate="print"/>
          <a:srcRect/>
          <a:stretch>
            <a:fillRect/>
          </a:stretch>
        </p:blipFill>
        <p:spPr>
          <a:xfrm>
            <a:off x="4648200" y="1628801"/>
            <a:ext cx="4038600" cy="4032448"/>
          </a:xfrm>
        </p:spPr>
      </p:pic>
      <p:sp>
        <p:nvSpPr>
          <p:cNvPr id="8" name="Прямоугольник 7"/>
          <p:cNvSpPr/>
          <p:nvPr/>
        </p:nvSpPr>
        <p:spPr>
          <a:xfrm>
            <a:off x="251520" y="5733256"/>
            <a:ext cx="4248472" cy="923330"/>
          </a:xfrm>
          <a:prstGeom prst="rect">
            <a:avLst/>
          </a:prstGeom>
        </p:spPr>
        <p:txBody>
          <a:bodyPr wrap="square">
            <a:spAutoFit/>
          </a:bodyPr>
          <a:lstStyle/>
          <a:p>
            <a:r>
              <a:rPr lang="ru-RU" dirty="0" smtClean="0"/>
              <a:t>Эти музыкальные часы сделаны в стиле средневековых колонн. Каждая колона скрывает в себе часовой механизм.</a:t>
            </a:r>
            <a:endParaRPr lang="ru-RU" dirty="0"/>
          </a:p>
        </p:txBody>
      </p:sp>
      <p:sp>
        <p:nvSpPr>
          <p:cNvPr id="11" name="Прямоугольник 10"/>
          <p:cNvSpPr/>
          <p:nvPr/>
        </p:nvSpPr>
        <p:spPr>
          <a:xfrm>
            <a:off x="4644008" y="6021288"/>
            <a:ext cx="4248471" cy="369332"/>
          </a:xfrm>
          <a:prstGeom prst="rect">
            <a:avLst/>
          </a:prstGeom>
        </p:spPr>
        <p:txBody>
          <a:bodyPr wrap="square">
            <a:spAutoFit/>
          </a:bodyPr>
          <a:lstStyle/>
          <a:p>
            <a:r>
              <a:rPr lang="ru-RU" dirty="0" smtClean="0"/>
              <a:t>Шуточные часы для влюбленных</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88640"/>
            <a:ext cx="8229600" cy="792088"/>
          </a:xfrm>
        </p:spPr>
        <p:txBody>
          <a:bodyPr/>
          <a:lstStyle/>
          <a:p>
            <a:r>
              <a:rPr lang="ru-RU" dirty="0" smtClean="0"/>
              <a:t>Экваториальные солнечные часы</a:t>
            </a:r>
            <a:endParaRPr lang="ru-RU" dirty="0"/>
          </a:p>
        </p:txBody>
      </p:sp>
      <p:sp>
        <p:nvSpPr>
          <p:cNvPr id="5" name="Содержимое 4"/>
          <p:cNvSpPr>
            <a:spLocks noGrp="1"/>
          </p:cNvSpPr>
          <p:nvPr>
            <p:ph sz="half" idx="1"/>
          </p:nvPr>
        </p:nvSpPr>
        <p:spPr>
          <a:xfrm>
            <a:off x="0" y="908720"/>
            <a:ext cx="4495800" cy="5949280"/>
          </a:xfrm>
        </p:spPr>
        <p:txBody>
          <a:bodyPr>
            <a:noAutofit/>
          </a:bodyPr>
          <a:lstStyle/>
          <a:p>
            <a:pPr>
              <a:buNone/>
            </a:pPr>
            <a:endParaRPr lang="ru-RU" sz="1100" dirty="0" smtClean="0"/>
          </a:p>
          <a:p>
            <a:pPr>
              <a:buNone/>
            </a:pPr>
            <a:endParaRPr lang="ru-RU" sz="1100" dirty="0" smtClean="0"/>
          </a:p>
          <a:p>
            <a:pPr>
              <a:buNone/>
            </a:pPr>
            <a:r>
              <a:rPr lang="ru-RU" sz="1400" dirty="0" smtClean="0"/>
              <a:t>Экваториальные солнечные часы состоят из </a:t>
            </a:r>
            <a:r>
              <a:rPr lang="ru-RU" sz="1400" dirty="0" err="1" smtClean="0"/>
              <a:t>кадрана</a:t>
            </a:r>
            <a:r>
              <a:rPr lang="ru-RU" sz="1400" dirty="0" smtClean="0"/>
              <a:t> (плоскость с часовыми делениями) и гномона. Часовые деления на </a:t>
            </a:r>
            <a:r>
              <a:rPr lang="ru-RU" sz="1400" dirty="0" err="1" smtClean="0"/>
              <a:t>кадран</a:t>
            </a:r>
            <a:r>
              <a:rPr lang="ru-RU" sz="1400" dirty="0" smtClean="0"/>
              <a:t> наносятся через равные угловые промежутки, как на циферблате обыкновенных часов, а гномон обычно представляет собой металлический стержень, устанавливаемый на </a:t>
            </a:r>
            <a:r>
              <a:rPr lang="ru-RU" sz="1400" dirty="0" err="1" smtClean="0"/>
              <a:t>кадране</a:t>
            </a:r>
            <a:r>
              <a:rPr lang="ru-RU" sz="1400" dirty="0" smtClean="0"/>
              <a:t> перпендикулярно его поверхности. Затем </a:t>
            </a:r>
            <a:r>
              <a:rPr lang="ru-RU" sz="1400" dirty="0" err="1" smtClean="0"/>
              <a:t>кадран</a:t>
            </a:r>
            <a:r>
              <a:rPr lang="ru-RU" sz="1400" dirty="0" smtClean="0"/>
              <a:t> ориентируется в горизонтальной плоскости так, чтобы прямая, соединяющая основание гномона и часовое деление, соответствующее полудню, была направлена параллельно полуденной линии в сторону юга — для Северного полушария, или в сторону севера — для Южного полушария, и наклоняется относительно плоскости горизонта, соответственно, в сторону севера или сторону юга на угол </a:t>
            </a:r>
            <a:r>
              <a:rPr lang="ru-RU" sz="1400" dirty="0" err="1" smtClean="0"/>
              <a:t>α</a:t>
            </a:r>
            <a:r>
              <a:rPr lang="ru-RU" sz="1400" dirty="0" smtClean="0"/>
              <a:t>=90°</a:t>
            </a:r>
            <a:r>
              <a:rPr lang="ru-RU" sz="1400" dirty="0" err="1" smtClean="0"/>
              <a:t>-φ</a:t>
            </a:r>
            <a:r>
              <a:rPr lang="ru-RU" sz="1400" dirty="0" smtClean="0"/>
              <a:t>, где </a:t>
            </a:r>
            <a:r>
              <a:rPr lang="ru-RU" sz="1400" dirty="0" err="1" smtClean="0"/>
              <a:t>φ </a:t>
            </a:r>
            <a:r>
              <a:rPr lang="ru-RU" sz="1400" dirty="0" smtClean="0"/>
              <a:t>— географическая широта места установки солнечных часов[8]. </a:t>
            </a:r>
            <a:r>
              <a:rPr lang="ru-RU" sz="1400" dirty="0" err="1" smtClean="0"/>
              <a:t>Кадран</a:t>
            </a:r>
            <a:r>
              <a:rPr lang="ru-RU" sz="1400" dirty="0" smtClean="0"/>
              <a:t> будет параллелен небесному экватору (отсюда — название этого типа солнечных часов), а поскольку небесная сфера в течение дня вращается равномерно, то и тень от гномона за любой час дня будет описывать равные углы (поэтому часовые деления и проводятся так же, как на циферблате обычных часов).</a:t>
            </a:r>
            <a:endParaRPr lang="ru-RU" sz="1400"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716016" y="980728"/>
            <a:ext cx="2448272" cy="2016224"/>
          </a:xfrm>
          <a:prstGeom prst="rect">
            <a:avLst/>
          </a:prstGeom>
          <a:noFill/>
          <a:ln w="9525">
            <a:noFill/>
            <a:miter lim="800000"/>
            <a:headEnd/>
            <a:tailEnd/>
          </a:ln>
        </p:spPr>
      </p:pic>
      <p:sp>
        <p:nvSpPr>
          <p:cNvPr id="8" name="Прямоугольник 7"/>
          <p:cNvSpPr/>
          <p:nvPr/>
        </p:nvSpPr>
        <p:spPr>
          <a:xfrm flipH="1">
            <a:off x="7308304" y="1412776"/>
            <a:ext cx="1656184" cy="1477328"/>
          </a:xfrm>
          <a:prstGeom prst="rect">
            <a:avLst/>
          </a:prstGeom>
        </p:spPr>
        <p:txBody>
          <a:bodyPr wrap="square">
            <a:spAutoFit/>
          </a:bodyPr>
          <a:lstStyle/>
          <a:p>
            <a:r>
              <a:rPr lang="ru-RU" dirty="0" smtClean="0"/>
              <a:t>Экваториальные солнечные часы для Северного полушария.</a:t>
            </a:r>
            <a:endParaRPr lang="ru-RU" dirty="0"/>
          </a:p>
        </p:txBody>
      </p:sp>
      <p:sp>
        <p:nvSpPr>
          <p:cNvPr id="9" name="Прямоугольник 8"/>
          <p:cNvSpPr/>
          <p:nvPr/>
        </p:nvSpPr>
        <p:spPr>
          <a:xfrm>
            <a:off x="4644008" y="2996952"/>
            <a:ext cx="4392488" cy="3785652"/>
          </a:xfrm>
          <a:prstGeom prst="rect">
            <a:avLst/>
          </a:prstGeom>
        </p:spPr>
        <p:txBody>
          <a:bodyPr wrap="square">
            <a:spAutoFit/>
          </a:bodyPr>
          <a:lstStyle/>
          <a:p>
            <a:r>
              <a:rPr lang="ru-RU" sz="1200" dirty="0" smtClean="0"/>
              <a:t>Равные угловые промежутки (t=15°) между соседними часовыми делениями, как на циферблате обычных часов, и перпендикулярность гномона </a:t>
            </a:r>
            <a:r>
              <a:rPr lang="ru-RU" sz="1200" dirty="0" err="1" smtClean="0"/>
              <a:t>кадрану</a:t>
            </a:r>
            <a:r>
              <a:rPr lang="ru-RU" sz="1200" dirty="0" smtClean="0"/>
              <a:t> являются основными преимуществами экваториальных солнечных часов над горизонтальными и вертикальными. Главный недостаток экваториальных солнечных часов — то, что они, в отличие от горизонтальных, будут работать только от дня весеннего равноденствия до дня осеннего равноденствия (в Северном полушарии весеннее равноденствие — в марте, осеннее — в сентябре, в Южном полушарии весеннее равноденствие — в сентябре[9], осеннее — в марте). В остальную часть года они работать не будут, поскольку Солнце будет находиться по другую сторону от плоскости небесного экватора, и вся верхняя поверхность </a:t>
            </a:r>
            <a:r>
              <a:rPr lang="ru-RU" sz="1200" dirty="0" err="1" smtClean="0"/>
              <a:t>кадрана</a:t>
            </a:r>
            <a:r>
              <a:rPr lang="ru-RU" sz="1200" dirty="0" smtClean="0"/>
              <a:t> будет в тени[8]. Конечно, этот недостаток можно устранить, если сделать </a:t>
            </a:r>
            <a:r>
              <a:rPr lang="ru-RU" sz="1200" dirty="0" err="1" smtClean="0"/>
              <a:t>кадран</a:t>
            </a:r>
            <a:r>
              <a:rPr lang="ru-RU" sz="1200" dirty="0" smtClean="0"/>
              <a:t> в виде пластины, нанести часовые деления и на верхнюю, и на нижнюю поверхность, а гномон продолжить под пластину, но и тогда в дни, близкие к дню весеннего или осеннего равноденствия солнечные часы не будут работать — Солнце будет светить на пластину не сверху и не снизу, а сбоку.</a:t>
            </a:r>
            <a:endParaRPr lang="ru-RU"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normAutofit fontScale="90000"/>
          </a:bodyPr>
          <a:lstStyle/>
          <a:p>
            <a:r>
              <a:rPr lang="ru-RU" dirty="0" smtClean="0"/>
              <a:t>Горизонтальные и вертикальные солнечные часы</a:t>
            </a:r>
            <a:endParaRPr lang="ru-RU" dirty="0"/>
          </a:p>
        </p:txBody>
      </p:sp>
      <p:sp>
        <p:nvSpPr>
          <p:cNvPr id="4" name="Содержимое 3"/>
          <p:cNvSpPr>
            <a:spLocks noGrp="1"/>
          </p:cNvSpPr>
          <p:nvPr>
            <p:ph sz="half" idx="2"/>
          </p:nvPr>
        </p:nvSpPr>
        <p:spPr>
          <a:xfrm>
            <a:off x="4427984" y="1196752"/>
            <a:ext cx="4716016" cy="5661248"/>
          </a:xfrm>
        </p:spPr>
        <p:txBody>
          <a:bodyPr>
            <a:noAutofit/>
          </a:bodyPr>
          <a:lstStyle/>
          <a:p>
            <a:pPr>
              <a:buNone/>
            </a:pPr>
            <a:r>
              <a:rPr lang="ru-RU" sz="1400" dirty="0" smtClean="0"/>
              <a:t>Горизонтальные</a:t>
            </a:r>
          </a:p>
          <a:p>
            <a:pPr>
              <a:buNone/>
            </a:pPr>
            <a:r>
              <a:rPr lang="ru-RU" sz="1400" dirty="0" smtClean="0"/>
              <a:t>Горизонтальные солнечные часы, так же, как и экваториальные, состоят из </a:t>
            </a:r>
            <a:r>
              <a:rPr lang="ru-RU" sz="1400" dirty="0" err="1" smtClean="0"/>
              <a:t>кадрана</a:t>
            </a:r>
            <a:r>
              <a:rPr lang="ru-RU" sz="1400" dirty="0" smtClean="0"/>
              <a:t> и гномона. Однако в данном случае </a:t>
            </a:r>
            <a:r>
              <a:rPr lang="ru-RU" sz="1400" dirty="0" err="1" smtClean="0"/>
              <a:t>кадран</a:t>
            </a:r>
            <a:r>
              <a:rPr lang="ru-RU" sz="1400" dirty="0" smtClean="0"/>
              <a:t> устанавливается параллельно плоскости горизонта. Чаще всего гномон представляет собой треугольник, перпендикулярный плоскости </a:t>
            </a:r>
            <a:r>
              <a:rPr lang="ru-RU" sz="1400" dirty="0" err="1" smtClean="0"/>
              <a:t>кадрана</a:t>
            </a:r>
            <a:r>
              <a:rPr lang="ru-RU" sz="1400" dirty="0" smtClean="0"/>
              <a:t>, а одна из его сторон наклонена к ней на угол, равный географической широте места установки часов. Линия пересечения гномона и </a:t>
            </a:r>
            <a:r>
              <a:rPr lang="ru-RU" sz="1400" dirty="0" err="1" smtClean="0"/>
              <a:t>кадрана</a:t>
            </a:r>
            <a:r>
              <a:rPr lang="ru-RU" sz="1400" dirty="0" smtClean="0"/>
              <a:t> направляется параллельно полуденной линии — </a:t>
            </a:r>
            <a:r>
              <a:rPr lang="ru-RU" sz="1400" dirty="0" err="1" smtClean="0"/>
              <a:t>линии</a:t>
            </a:r>
            <a:r>
              <a:rPr lang="ru-RU" sz="1400" dirty="0" smtClean="0"/>
              <a:t>, вдоль которой в данном месте направлена тень вертикального стержня[10].</a:t>
            </a:r>
          </a:p>
          <a:p>
            <a:pPr>
              <a:buNone/>
            </a:pPr>
            <a:r>
              <a:rPr lang="ru-RU" sz="1400" dirty="0" smtClean="0"/>
              <a:t>Если обозначить географическую широту места установки часов через </a:t>
            </a:r>
            <a:r>
              <a:rPr lang="ru-RU" sz="1400" dirty="0" err="1" smtClean="0"/>
              <a:t>φ</a:t>
            </a:r>
            <a:r>
              <a:rPr lang="ru-RU" sz="1400" dirty="0" smtClean="0"/>
              <a:t>, количество часов до полудня (после полудня) через </a:t>
            </a:r>
            <a:r>
              <a:rPr lang="ru-RU" sz="1400" dirty="0" err="1" smtClean="0"/>
              <a:t>m</a:t>
            </a:r>
            <a:r>
              <a:rPr lang="ru-RU" sz="1400" dirty="0" smtClean="0"/>
              <a:t>, то угол между полуденной линией и соответствующим часовым делением на часах </a:t>
            </a:r>
            <a:r>
              <a:rPr lang="ru-RU" sz="1400" dirty="0" err="1" smtClean="0"/>
              <a:t>α </a:t>
            </a:r>
            <a:r>
              <a:rPr lang="ru-RU" sz="1400" dirty="0" smtClean="0"/>
              <a:t>можно определить по формуле</a:t>
            </a:r>
          </a:p>
          <a:p>
            <a:pPr>
              <a:buNone/>
            </a:pPr>
            <a:r>
              <a:rPr lang="ru-RU" sz="1400" dirty="0" smtClean="0"/>
              <a:t>Вертикальные</a:t>
            </a:r>
          </a:p>
          <a:p>
            <a:pPr>
              <a:buNone/>
            </a:pPr>
            <a:r>
              <a:rPr lang="ru-RU" sz="1400" dirty="0" smtClean="0"/>
              <a:t>В Московском планетарии установлены вертикальные солнечные часы показывающие время и дату.</a:t>
            </a:r>
          </a:p>
          <a:p>
            <a:pPr>
              <a:buNone/>
            </a:pPr>
            <a:r>
              <a:rPr lang="ru-RU" sz="1400" dirty="0" smtClean="0"/>
              <a:t>Солнечные часы в филателии</a:t>
            </a:r>
          </a:p>
          <a:p>
            <a:pPr>
              <a:buNone/>
            </a:pPr>
            <a:r>
              <a:rPr lang="ru-RU" sz="1400" dirty="0" smtClean="0"/>
              <a:t>Солнечным часам в Санто-Доминго, установленным в 1753 году была посвящена серия почтовых марок Доминиканской республики 1931 года[11].</a:t>
            </a:r>
            <a:endParaRPr lang="ru-RU" sz="1400"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179512" y="1556792"/>
            <a:ext cx="4032448" cy="2520280"/>
          </a:xfrm>
          <a:prstGeom prst="rect">
            <a:avLst/>
          </a:prstGeom>
          <a:noFill/>
          <a:ln w="9525">
            <a:noFill/>
            <a:miter lim="800000"/>
            <a:headEnd/>
            <a:tailEnd/>
          </a:ln>
        </p:spPr>
      </p:pic>
      <p:sp>
        <p:nvSpPr>
          <p:cNvPr id="6" name="Прямоугольник 5"/>
          <p:cNvSpPr/>
          <p:nvPr/>
        </p:nvSpPr>
        <p:spPr>
          <a:xfrm>
            <a:off x="251520" y="4149080"/>
            <a:ext cx="3888432" cy="2585323"/>
          </a:xfrm>
          <a:prstGeom prst="rect">
            <a:avLst/>
          </a:prstGeom>
        </p:spPr>
        <p:txBody>
          <a:bodyPr wrap="square">
            <a:spAutoFit/>
          </a:bodyPr>
          <a:lstStyle/>
          <a:p>
            <a:r>
              <a:rPr lang="ru-RU" dirty="0" smtClean="0"/>
              <a:t>Горизонтальные солнечные часы в городе Перт, Австралия, с характерными для Южного полушария особенностями: тень в полдень — на юге, а </a:t>
            </a:r>
            <a:r>
              <a:rPr lang="ru-RU" dirty="0" err="1" smtClean="0"/>
              <a:t>Cолнце</a:t>
            </a:r>
            <a:r>
              <a:rPr lang="ru-RU" dirty="0" smtClean="0"/>
              <a:t> — на севере; видимый путь </a:t>
            </a:r>
            <a:r>
              <a:rPr lang="ru-RU" dirty="0" err="1" smtClean="0"/>
              <a:t>Cолнца</a:t>
            </a:r>
            <a:r>
              <a:rPr lang="ru-RU" dirty="0" smtClean="0"/>
              <a:t> по небосводу проходит справа налево, поэтому нумерация часов идёт против часовой стрелки.</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5338936" cy="908720"/>
          </a:xfrm>
        </p:spPr>
        <p:txBody>
          <a:bodyPr/>
          <a:lstStyle/>
          <a:p>
            <a:r>
              <a:rPr lang="ru-RU" dirty="0" err="1" smtClean="0"/>
              <a:t>Ноктурлабиум</a:t>
            </a:r>
            <a:endParaRPr lang="ru-RU" dirty="0"/>
          </a:p>
        </p:txBody>
      </p:sp>
      <p:sp>
        <p:nvSpPr>
          <p:cNvPr id="3" name="Содержимое 2"/>
          <p:cNvSpPr>
            <a:spLocks noGrp="1"/>
          </p:cNvSpPr>
          <p:nvPr>
            <p:ph sz="half" idx="1"/>
          </p:nvPr>
        </p:nvSpPr>
        <p:spPr>
          <a:xfrm>
            <a:off x="0" y="764704"/>
            <a:ext cx="4495800" cy="6093296"/>
          </a:xfrm>
        </p:spPr>
        <p:txBody>
          <a:bodyPr>
            <a:noAutofit/>
          </a:bodyPr>
          <a:lstStyle/>
          <a:p>
            <a:pPr>
              <a:buNone/>
            </a:pPr>
            <a:r>
              <a:rPr lang="ru-RU" sz="1600" dirty="0" smtClean="0"/>
              <a:t>Через </a:t>
            </a:r>
            <a:r>
              <a:rPr lang="ru-RU" sz="1600" dirty="0" smtClean="0"/>
              <a:t>отверстие в середине визируют на полярную звезду и устанавливают рычаг-указатель так, чтобы он показывал в направление определённой незаходящей звезды. Теперь на серебряном кольце можно считать время (на фотографии 8 часов вечера).</a:t>
            </a:r>
          </a:p>
          <a:p>
            <a:pPr>
              <a:buNone/>
            </a:pPr>
            <a:r>
              <a:rPr lang="ru-RU" sz="1600" dirty="0" err="1" smtClean="0"/>
              <a:t>Ноктурлабиум</a:t>
            </a:r>
            <a:r>
              <a:rPr lang="ru-RU" sz="1600" dirty="0" smtClean="0"/>
              <a:t> </a:t>
            </a:r>
            <a:r>
              <a:rPr lang="ru-RU" sz="1600" dirty="0" smtClean="0"/>
              <a:t>— инструмент, с помощью которого по позиции звёзд можно определить время.</a:t>
            </a:r>
          </a:p>
          <a:p>
            <a:pPr>
              <a:buNone/>
            </a:pPr>
            <a:r>
              <a:rPr lang="ru-RU" sz="1600" dirty="0" smtClean="0"/>
              <a:t>Поскольку солнечные часы работают только днём, для измерения времени ночью раньше использовали </a:t>
            </a:r>
            <a:r>
              <a:rPr lang="ru-RU" sz="1600" dirty="0" err="1" smtClean="0"/>
              <a:t>ноктурлабиум</a:t>
            </a:r>
            <a:r>
              <a:rPr lang="ru-RU" sz="1600" dirty="0" smtClean="0"/>
              <a:t>.</a:t>
            </a:r>
          </a:p>
          <a:p>
            <a:pPr>
              <a:buNone/>
            </a:pPr>
            <a:r>
              <a:rPr lang="ru-RU" sz="1600" dirty="0" err="1" smtClean="0"/>
              <a:t>Ноктурлабиум</a:t>
            </a:r>
            <a:r>
              <a:rPr lang="ru-RU" sz="1600" dirty="0" smtClean="0"/>
              <a:t> можно использовать только в северном полушарии, так как должна быть видна полярная звезда. В качестве </a:t>
            </a:r>
            <a:r>
              <a:rPr lang="ru-RU" sz="1600" dirty="0" err="1" smtClean="0"/>
              <a:t>референтной</a:t>
            </a:r>
            <a:r>
              <a:rPr lang="ru-RU" sz="1600" dirty="0" smtClean="0"/>
              <a:t> звезды могут служить звезды Большой медведицы, </a:t>
            </a:r>
            <a:r>
              <a:rPr lang="ru-RU" sz="1600" dirty="0" err="1" smtClean="0"/>
              <a:t>Кохаб</a:t>
            </a:r>
            <a:r>
              <a:rPr lang="ru-RU" sz="1600" dirty="0" smtClean="0"/>
              <a:t> в Малой медведице или </a:t>
            </a:r>
            <a:r>
              <a:rPr lang="ru-RU" sz="1600" dirty="0" err="1" smtClean="0"/>
              <a:t>Шедар</a:t>
            </a:r>
            <a:r>
              <a:rPr lang="ru-RU" sz="1600" dirty="0" smtClean="0"/>
              <a:t> в Кассиопее.</a:t>
            </a:r>
          </a:p>
          <a:p>
            <a:pPr>
              <a:buNone/>
            </a:pPr>
            <a:r>
              <a:rPr lang="ru-RU" sz="1600" dirty="0" smtClean="0"/>
              <a:t>Одно из первых упоминании инструмента можно найти в труде </a:t>
            </a:r>
            <a:r>
              <a:rPr lang="ru-RU" sz="1600" dirty="0" err="1" smtClean="0"/>
              <a:t>Arte</a:t>
            </a:r>
            <a:r>
              <a:rPr lang="ru-RU" sz="1600" dirty="0" smtClean="0"/>
              <a:t> </a:t>
            </a:r>
            <a:r>
              <a:rPr lang="ru-RU" sz="1600" dirty="0" err="1" smtClean="0"/>
              <a:t>de</a:t>
            </a:r>
            <a:r>
              <a:rPr lang="ru-RU" sz="1600" dirty="0" smtClean="0"/>
              <a:t> </a:t>
            </a:r>
            <a:r>
              <a:rPr lang="ru-RU" sz="1600" dirty="0" err="1" smtClean="0"/>
              <a:t>Navegar</a:t>
            </a:r>
            <a:r>
              <a:rPr lang="ru-RU" sz="1600" dirty="0" smtClean="0"/>
              <a:t> 1551 года испанского учёного Мартина Кортеса де </a:t>
            </a:r>
            <a:r>
              <a:rPr lang="ru-RU" sz="1600" dirty="0" err="1" smtClean="0"/>
              <a:t>Альбакара</a:t>
            </a:r>
            <a:r>
              <a:rPr lang="ru-RU" sz="1600" dirty="0" smtClean="0"/>
              <a:t>.[1]</a:t>
            </a:r>
            <a:endParaRPr lang="ru-RU" sz="1600" dirty="0"/>
          </a:p>
        </p:txBody>
      </p:sp>
      <p:sp>
        <p:nvSpPr>
          <p:cNvPr id="4" name="Содержимое 3"/>
          <p:cNvSpPr>
            <a:spLocks noGrp="1"/>
          </p:cNvSpPr>
          <p:nvPr>
            <p:ph sz="half" idx="2"/>
          </p:nvPr>
        </p:nvSpPr>
        <p:spPr>
          <a:xfrm>
            <a:off x="4648200" y="3068960"/>
            <a:ext cx="4038600" cy="3789040"/>
          </a:xfrm>
        </p:spPr>
        <p:txBody>
          <a:bodyPr>
            <a:normAutofit fontScale="70000" lnSpcReduction="20000"/>
          </a:bodyPr>
          <a:lstStyle/>
          <a:p>
            <a:pPr>
              <a:buNone/>
            </a:pPr>
            <a:endParaRPr lang="ru-RU" dirty="0" smtClean="0"/>
          </a:p>
          <a:p>
            <a:pPr>
              <a:buNone/>
            </a:pPr>
            <a:endParaRPr lang="ru-RU" dirty="0" smtClean="0"/>
          </a:p>
          <a:p>
            <a:pPr>
              <a:buNone/>
            </a:pPr>
            <a:r>
              <a:rPr lang="ru-RU" dirty="0" smtClean="0"/>
              <a:t> </a:t>
            </a:r>
            <a:r>
              <a:rPr lang="ru-RU" dirty="0" smtClean="0"/>
              <a:t>Функционирующий </a:t>
            </a:r>
            <a:r>
              <a:rPr lang="ru-RU" dirty="0" err="1" smtClean="0"/>
              <a:t>ноктурлабиум</a:t>
            </a:r>
            <a:r>
              <a:rPr lang="ru-RU" dirty="0" smtClean="0"/>
              <a:t> диаметром в 5 см. На внешнем кольце занесены названия месяцев. Внутреннее серебряное кольцо имеет шкалу времени и указатель в виде маленького треугольника, который устанавливает напротив нужного месяца. (На фотографии установлено начало октября)</a:t>
            </a:r>
          </a:p>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5652120" y="332656"/>
            <a:ext cx="2520280" cy="28670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6808</Words>
  <Application>Microsoft Office PowerPoint</Application>
  <PresentationFormat>Экран (4:3)</PresentationFormat>
  <Paragraphs>242</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Библиотечный проект «Часы – необходимый атрибут жизни»</vt:lpstr>
      <vt:lpstr>Коммунальное заведение Учебно-воспитательное учреждение № 32</vt:lpstr>
      <vt:lpstr>СОЛНЕЧНЫЕ ЧАСЫ</vt:lpstr>
      <vt:lpstr>СОЛНЕЧНЫЕ ЧАСЫ</vt:lpstr>
      <vt:lpstr>Солнечные часы</vt:lpstr>
      <vt:lpstr>Солнечные часы Накано в Токио (Япония)</vt:lpstr>
      <vt:lpstr>Экваториальные солнечные часы</vt:lpstr>
      <vt:lpstr>Горизонтальные и вертикальные солнечные часы</vt:lpstr>
      <vt:lpstr>Ноктурлабиум</vt:lpstr>
      <vt:lpstr>ВОДЯНЫЕ ЧАСЫ</vt:lpstr>
      <vt:lpstr>ВОДЯНЫЕ ЧАСЫ</vt:lpstr>
      <vt:lpstr>Водяные часы</vt:lpstr>
      <vt:lpstr>Огненные часы</vt:lpstr>
      <vt:lpstr>Песочные часы</vt:lpstr>
      <vt:lpstr>Песочные часы</vt:lpstr>
      <vt:lpstr>Механические часы</vt:lpstr>
      <vt:lpstr>Механические часы</vt:lpstr>
      <vt:lpstr>Механические часы</vt:lpstr>
      <vt:lpstr>Механические часы</vt:lpstr>
      <vt:lpstr>Механические часы                </vt:lpstr>
      <vt:lpstr>Кварцевые часы</vt:lpstr>
      <vt:lpstr>Кварцевые часы</vt:lpstr>
      <vt:lpstr>Электрические часы</vt:lpstr>
      <vt:lpstr>Электронные часы</vt:lpstr>
      <vt:lpstr>Астрономические часы</vt:lpstr>
      <vt:lpstr>Астрономические часы</vt:lpstr>
      <vt:lpstr>Атомные часы</vt:lpstr>
      <vt:lpstr>Атомные часы</vt:lpstr>
      <vt:lpstr>Механический будильник</vt:lpstr>
      <vt:lpstr>Секундомер</vt:lpstr>
      <vt:lpstr>Таймер</vt:lpstr>
      <vt:lpstr>Шахматные часы</vt:lpstr>
      <vt:lpstr>Часы с кукушкой</vt:lpstr>
      <vt:lpstr>Часы-необходимый атрибут жизни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83</cp:revision>
  <dcterms:created xsi:type="dcterms:W3CDTF">2012-10-06T13:22:45Z</dcterms:created>
  <dcterms:modified xsi:type="dcterms:W3CDTF">2014-03-11T20:05:23Z</dcterms:modified>
</cp:coreProperties>
</file>