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67" r:id="rId3"/>
    <p:sldId id="268" r:id="rId4"/>
    <p:sldId id="269" r:id="rId5"/>
    <p:sldId id="274" r:id="rId6"/>
    <p:sldId id="271" r:id="rId7"/>
    <p:sldId id="275" r:id="rId8"/>
    <p:sldId id="272" r:id="rId9"/>
    <p:sldId id="281" r:id="rId10"/>
    <p:sldId id="279" r:id="rId11"/>
    <p:sldId id="282" r:id="rId12"/>
    <p:sldId id="277" r:id="rId13"/>
    <p:sldId id="283" r:id="rId14"/>
    <p:sldId id="278" r:id="rId15"/>
    <p:sldId id="284" r:id="rId16"/>
    <p:sldId id="285" r:id="rId17"/>
    <p:sldId id="286" r:id="rId18"/>
    <p:sldId id="287" r:id="rId19"/>
    <p:sldId id="290" r:id="rId20"/>
    <p:sldId id="291" r:id="rId21"/>
    <p:sldId id="292" r:id="rId22"/>
    <p:sldId id="293" r:id="rId23"/>
    <p:sldId id="294" r:id="rId24"/>
    <p:sldId id="288" r:id="rId25"/>
    <p:sldId id="289" r:id="rId26"/>
    <p:sldId id="295" r:id="rId27"/>
    <p:sldId id="296" r:id="rId28"/>
    <p:sldId id="297" r:id="rId29"/>
    <p:sldId id="309" r:id="rId30"/>
    <p:sldId id="311" r:id="rId31"/>
    <p:sldId id="302" r:id="rId32"/>
    <p:sldId id="301" r:id="rId33"/>
    <p:sldId id="307" r:id="rId34"/>
    <p:sldId id="303" r:id="rId35"/>
    <p:sldId id="312" r:id="rId36"/>
    <p:sldId id="315" r:id="rId37"/>
    <p:sldId id="263"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FF66"/>
    <a:srgbClr val="FF9900"/>
    <a:srgbClr val="FFFF00"/>
    <a:srgbClr val="FF99CC"/>
    <a:srgbClr val="FFFFFF"/>
    <a:srgbClr val="FFCCFF"/>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2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77B741F-9276-40D8-BA48-C450F8BD5AA3}" type="datetimeFigureOut">
              <a:rPr lang="ru-RU"/>
              <a:pPr>
                <a:defRPr/>
              </a:pPr>
              <a:t>29.07.2004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4B75177-CA04-41D8-856C-1F80B870891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10F77C-1081-464A-AB54-31F3218F8F9E}" type="slidenum">
              <a:rPr lang="ru-RU"/>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CF94898-C2FC-45A2-A1DC-9D6552C2AD3E}" type="datetimeFigureOut">
              <a:rPr lang="ru-RU"/>
              <a:pPr>
                <a:defRPr/>
              </a:pPr>
              <a:t>29.07.2004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A0B863-660C-4043-9BD6-DEF5FB1B14A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4175DC-AA3E-4AEF-803A-F1F29147D196}" type="datetimeFigureOut">
              <a:rPr lang="ru-RU"/>
              <a:pPr>
                <a:defRPr/>
              </a:pPr>
              <a:t>29.07.2004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E78989-D530-4B14-81A4-07256D37E46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39C4DD9-38A7-42D5-86DF-AEBD4E24C137}" type="datetimeFigureOut">
              <a:rPr lang="ru-RU"/>
              <a:pPr>
                <a:defRPr/>
              </a:pPr>
              <a:t>29.07.2004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EFC445-A0A2-4B77-9FD3-001A79A8CAF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8E9C23-08E8-49AB-B822-9143E42C5287}" type="datetimeFigureOut">
              <a:rPr lang="ru-RU"/>
              <a:pPr>
                <a:defRPr/>
              </a:pPr>
              <a:t>29.07.2004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D427F5-E8FC-4D08-8DE3-A747734788B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FF8FF16-272A-4EE3-A547-754DF4D3BC8C}" type="datetimeFigureOut">
              <a:rPr lang="ru-RU"/>
              <a:pPr>
                <a:defRPr/>
              </a:pPr>
              <a:t>29.07.2004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59FCAA-E706-4CF7-B754-24F74B2F624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E418CC4-E04A-41A8-8727-F63DC3B3CA79}" type="datetimeFigureOut">
              <a:rPr lang="ru-RU"/>
              <a:pPr>
                <a:defRPr/>
              </a:pPr>
              <a:t>29.07.2004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0E7DD64-1F1F-4C55-BF93-318950C8D38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810FC0D-F649-47FB-8CA2-9152235C156D}" type="datetimeFigureOut">
              <a:rPr lang="ru-RU"/>
              <a:pPr>
                <a:defRPr/>
              </a:pPr>
              <a:t>29.07.2004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E11EB66-F916-4504-91FF-1404DF89F85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A545560-B315-4023-A763-6CE4EB629EA3}" type="datetimeFigureOut">
              <a:rPr lang="ru-RU"/>
              <a:pPr>
                <a:defRPr/>
              </a:pPr>
              <a:t>29.07.2004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8C3B753-90D9-4343-9370-5DC0D10D2E9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DC1F6A0-F03A-4531-81A2-7241867E72ED}" type="datetimeFigureOut">
              <a:rPr lang="ru-RU"/>
              <a:pPr>
                <a:defRPr/>
              </a:pPr>
              <a:t>29.07.2004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1C59DF9-855F-4819-8D1F-EF185A575C8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A5B201-D440-4128-A5C4-3705DBC80CDD}" type="datetimeFigureOut">
              <a:rPr lang="ru-RU"/>
              <a:pPr>
                <a:defRPr/>
              </a:pPr>
              <a:t>29.07.2004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B980AE5-E27A-4950-B978-2E8736E933E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D1352C-A86B-4C81-A5E2-E23AF6F3FE3F}" type="datetimeFigureOut">
              <a:rPr lang="ru-RU"/>
              <a:pPr>
                <a:defRPr/>
              </a:pPr>
              <a:t>29.07.2004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BBFAAFF-7223-4CAD-A20D-FF3140C1234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5E034FB-77AD-4474-83C6-70BA59B45A8D}" type="datetimeFigureOut">
              <a:rPr lang="ru-RU"/>
              <a:pPr>
                <a:defRPr/>
              </a:pPr>
              <a:t>29.07.2004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F68A04F-8DAF-4EB6-91E9-9873FE2AA3D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13.gi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gif"/><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2.gif"/><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2.gif"/><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1.gif"/></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gif"/></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38.gif"/></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gif"/><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hyperlink" Target="http://polvetv.by/news.php?razdel=%D0%9A%D0%BE%D0%BD%D0%BA%D1%83%D1%80%D1%81%D1%8B%20%D0%B8%20%D0%BF%D1%80%D0%B5%D0%BC%D0%B8%D0%B8" TargetMode="External"/><Relationship Id="rId2" Type="http://schemas.openxmlformats.org/officeDocument/2006/relationships/hyperlink" Target="http://polvetv.by/index.php" TargetMode="External"/><Relationship Id="rId1" Type="http://schemas.openxmlformats.org/officeDocument/2006/relationships/slideLayout" Target="../slideLayouts/slideLayout4.xml"/><Relationship Id="rId6" Type="http://schemas.openxmlformats.org/officeDocument/2006/relationships/image" Target="../media/image46.gif"/><Relationship Id="rId5" Type="http://schemas.openxmlformats.org/officeDocument/2006/relationships/image" Target="../media/image37.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image" Target="../media/image51.gif"/><Relationship Id="rId5" Type="http://schemas.openxmlformats.org/officeDocument/2006/relationships/image" Target="../media/image50.png"/><Relationship Id="rId4" Type="http://schemas.openxmlformats.org/officeDocument/2006/relationships/image" Target="../media/image49.gif"/></Relationships>
</file>

<file path=ppt/slides/_rels/slide3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1.gif"/><Relationship Id="rId1" Type="http://schemas.openxmlformats.org/officeDocument/2006/relationships/slideLayout" Target="../slideLayouts/slideLayout4.xml"/><Relationship Id="rId5" Type="http://schemas.openxmlformats.org/officeDocument/2006/relationships/image" Target="../media/image46.gif"/><Relationship Id="rId4" Type="http://schemas.openxmlformats.org/officeDocument/2006/relationships/image" Target="../media/image8.gif"/></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31.gif"/></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8.gif"/><Relationship Id="rId5" Type="http://schemas.openxmlformats.org/officeDocument/2006/relationships/image" Target="../media/image13.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0"/>
            <a:ext cx="8229600" cy="1214438"/>
          </a:xfrm>
        </p:spPr>
        <p:txBody>
          <a:bodyPr/>
          <a:lstStyle/>
          <a:p>
            <a:pPr eaLnBrk="1" hangingPunct="1"/>
            <a:r>
              <a:rPr lang="uk-UA" sz="6600" b="1" smtClean="0"/>
              <a:t>Перо поета</a:t>
            </a:r>
          </a:p>
        </p:txBody>
      </p:sp>
      <p:pic>
        <p:nvPicPr>
          <p:cNvPr id="14339" name="Picture 3" descr="C:\Documents and Settings\Admin\Рабочий стол\иммсими.JPEG"/>
          <p:cNvPicPr>
            <a:picLocks noChangeAspect="1" noChangeArrowheads="1"/>
          </p:cNvPicPr>
          <p:nvPr/>
        </p:nvPicPr>
        <p:blipFill>
          <a:blip r:embed="rId2" cstate="print"/>
          <a:srcRect/>
          <a:stretch>
            <a:fillRect/>
          </a:stretch>
        </p:blipFill>
        <p:spPr bwMode="auto">
          <a:xfrm>
            <a:off x="500063" y="1214438"/>
            <a:ext cx="8143875" cy="5286375"/>
          </a:xfrm>
          <a:prstGeom prst="rect">
            <a:avLst/>
          </a:prstGeom>
          <a:noFill/>
          <a:ln w="9525">
            <a:noFill/>
            <a:miter lim="800000"/>
            <a:headEnd/>
            <a:tailEnd/>
          </a:ln>
        </p:spPr>
      </p:pic>
      <p:pic>
        <p:nvPicPr>
          <p:cNvPr id="14340" name="Picture 28" descr="knigi-50"/>
          <p:cNvPicPr>
            <a:picLocks noChangeAspect="1" noChangeArrowheads="1" noCrop="1"/>
          </p:cNvPicPr>
          <p:nvPr/>
        </p:nvPicPr>
        <p:blipFill>
          <a:blip r:embed="rId3" cstate="print"/>
          <a:srcRect/>
          <a:stretch>
            <a:fillRect/>
          </a:stretch>
        </p:blipFill>
        <p:spPr bwMode="auto">
          <a:xfrm>
            <a:off x="6877050" y="0"/>
            <a:ext cx="1655763" cy="908050"/>
          </a:xfrm>
          <a:prstGeom prst="rect">
            <a:avLst/>
          </a:prstGeom>
          <a:noFill/>
          <a:ln w="9525">
            <a:noFill/>
            <a:miter lim="800000"/>
            <a:headEnd/>
            <a:tailEnd/>
          </a:ln>
        </p:spPr>
      </p:pic>
      <p:pic>
        <p:nvPicPr>
          <p:cNvPr id="14341" name="Picture 28" descr="knigi-50"/>
          <p:cNvPicPr>
            <a:picLocks noChangeAspect="1" noChangeArrowheads="1" noCrop="1"/>
          </p:cNvPicPr>
          <p:nvPr/>
        </p:nvPicPr>
        <p:blipFill>
          <a:blip r:embed="rId3" cstate="print"/>
          <a:srcRect/>
          <a:stretch>
            <a:fillRect/>
          </a:stretch>
        </p:blipFill>
        <p:spPr bwMode="auto">
          <a:xfrm>
            <a:off x="611188" y="0"/>
            <a:ext cx="1655762"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3554" name="Rectangle 12"/>
          <p:cNvSpPr>
            <a:spLocks noGrp="1"/>
          </p:cNvSpPr>
          <p:nvPr>
            <p:ph type="title"/>
          </p:nvPr>
        </p:nvSpPr>
        <p:spPr>
          <a:xfrm>
            <a:off x="457200" y="274638"/>
            <a:ext cx="8229600" cy="993775"/>
          </a:xfrm>
        </p:spPr>
        <p:txBody>
          <a:bodyPr/>
          <a:lstStyle/>
          <a:p>
            <a:r>
              <a:rPr lang="uk-UA" sz="4000" b="1" smtClean="0"/>
              <a:t>1-й розділ: Переклади</a:t>
            </a:r>
            <a:br>
              <a:rPr lang="uk-UA" sz="4000" b="1" smtClean="0"/>
            </a:br>
            <a:r>
              <a:rPr lang="uk-UA" sz="4000" b="1" smtClean="0"/>
              <a:t> із Тараса Шевченка</a:t>
            </a:r>
            <a:endParaRPr lang="ru-RU" sz="4000" b="1" smtClean="0"/>
          </a:p>
        </p:txBody>
      </p:sp>
      <p:sp>
        <p:nvSpPr>
          <p:cNvPr id="23555" name="Rectangle 14"/>
          <p:cNvSpPr>
            <a:spLocks noGrp="1"/>
          </p:cNvSpPr>
          <p:nvPr>
            <p:ph type="body" sz="half" idx="2"/>
          </p:nvPr>
        </p:nvSpPr>
        <p:spPr>
          <a:xfrm>
            <a:off x="4427538" y="1628775"/>
            <a:ext cx="4495800" cy="4525963"/>
          </a:xfrm>
        </p:spPr>
        <p:txBody>
          <a:bodyPr/>
          <a:lstStyle/>
          <a:p>
            <a:pPr>
              <a:buFont typeface="Arial" charset="0"/>
              <a:buNone/>
            </a:pPr>
            <a:r>
              <a:rPr lang="uk-UA" sz="1800" smtClean="0"/>
              <a:t>      </a:t>
            </a:r>
            <a:r>
              <a:rPr lang="uk-UA" sz="1800" b="1" smtClean="0"/>
              <a:t>Дуже важко перекладати відомих поетів, тим більше Шевченка. Т. Г.. Але Корнійцу це вдалося.</a:t>
            </a:r>
            <a:r>
              <a:rPr lang="uk-UA" sz="1800" smtClean="0"/>
              <a:t> Він зміг передати душу поета, його мову, стиль, літературні прийоми. Ці переклади зроблені для неукраїномовних читачів, щоб вони змогли зрозуміти поезію Шевченка, любов Великого Кобзаря до України, до народу, його прагнення бачити рідну Україну незалежною, а народ – щасливим. Саме “</a:t>
            </a:r>
            <a:r>
              <a:rPr lang="uk-UA" sz="1800" b="1" smtClean="0"/>
              <a:t>Заповіт” Шевченка</a:t>
            </a:r>
            <a:r>
              <a:rPr lang="uk-UA" sz="1800" smtClean="0"/>
              <a:t> розкриває любов поета до рідної землі, ЇЇ “ланів широкополих”, “ревучого Дніпра”.  Корнієць В. П. зміг показати все це в перекладі “Заповіта” на російську мову. </a:t>
            </a:r>
            <a:endParaRPr lang="ru-RU" sz="1800" smtClean="0"/>
          </a:p>
        </p:txBody>
      </p:sp>
      <p:pic>
        <p:nvPicPr>
          <p:cNvPr id="23556" name="Picture 15"/>
          <p:cNvPicPr>
            <a:picLocks noGrp="1" noChangeAspect="1" noChangeArrowheads="1"/>
          </p:cNvPicPr>
          <p:nvPr>
            <p:ph type="body" sz="half" idx="1"/>
          </p:nvPr>
        </p:nvPicPr>
        <p:blipFill>
          <a:blip r:embed="rId2" cstate="print"/>
          <a:srcRect/>
          <a:stretch>
            <a:fillRect/>
          </a:stretch>
        </p:blipFill>
        <p:spPr>
          <a:xfrm>
            <a:off x="179388" y="2276475"/>
            <a:ext cx="4248150" cy="3240088"/>
          </a:xfrm>
        </p:spPr>
      </p:pic>
      <p:sp>
        <p:nvSpPr>
          <p:cNvPr id="23557" name="Rectangle 16"/>
          <p:cNvSpPr>
            <a:spLocks noChangeArrowheads="1"/>
          </p:cNvSpPr>
          <p:nvPr/>
        </p:nvSpPr>
        <p:spPr bwMode="auto">
          <a:xfrm>
            <a:off x="611188" y="5734050"/>
            <a:ext cx="3600450" cy="366713"/>
          </a:xfrm>
          <a:prstGeom prst="rect">
            <a:avLst/>
          </a:prstGeom>
          <a:noFill/>
          <a:ln w="9525">
            <a:noFill/>
            <a:miter lim="800000"/>
            <a:headEnd/>
            <a:tailEnd/>
          </a:ln>
        </p:spPr>
        <p:txBody>
          <a:bodyPr>
            <a:spAutoFit/>
          </a:bodyPr>
          <a:lstStyle/>
          <a:p>
            <a:r>
              <a:rPr lang="uk-UA"/>
              <a:t>“Заповіт” Т. Г. Шевченка</a:t>
            </a:r>
            <a:endParaRPr lang="ru-RU"/>
          </a:p>
        </p:txBody>
      </p:sp>
      <p:pic>
        <p:nvPicPr>
          <p:cNvPr id="23558" name="Picture 25" descr="48824146_637903rg01jhmdmp"/>
          <p:cNvPicPr>
            <a:picLocks noChangeAspect="1" noChangeArrowheads="1"/>
          </p:cNvPicPr>
          <p:nvPr/>
        </p:nvPicPr>
        <p:blipFill>
          <a:blip r:embed="rId3" cstate="print"/>
          <a:srcRect/>
          <a:stretch>
            <a:fillRect/>
          </a:stretch>
        </p:blipFill>
        <p:spPr bwMode="auto">
          <a:xfrm>
            <a:off x="179388" y="6237288"/>
            <a:ext cx="8636000" cy="466725"/>
          </a:xfrm>
          <a:prstGeom prst="rect">
            <a:avLst/>
          </a:prstGeom>
          <a:noFill/>
          <a:ln w="9525">
            <a:noFill/>
            <a:miter lim="800000"/>
            <a:headEnd/>
            <a:tailEnd/>
          </a:ln>
        </p:spPr>
      </p:pic>
      <p:pic>
        <p:nvPicPr>
          <p:cNvPr id="23559" name="Picture 25" descr="48824146_637903rg01jhmdmp"/>
          <p:cNvPicPr>
            <a:picLocks noChangeAspect="1" noChangeArrowheads="1"/>
          </p:cNvPicPr>
          <p:nvPr/>
        </p:nvPicPr>
        <p:blipFill>
          <a:blip r:embed="rId3" cstate="print"/>
          <a:srcRect/>
          <a:stretch>
            <a:fillRect/>
          </a:stretch>
        </p:blipFill>
        <p:spPr bwMode="auto">
          <a:xfrm>
            <a:off x="250825" y="1557338"/>
            <a:ext cx="4176713" cy="466725"/>
          </a:xfrm>
          <a:prstGeom prst="rect">
            <a:avLst/>
          </a:prstGeom>
          <a:noFill/>
          <a:ln w="9525">
            <a:noFill/>
            <a:miter lim="800000"/>
            <a:headEnd/>
            <a:tailEnd/>
          </a:ln>
        </p:spPr>
      </p:pic>
      <p:pic>
        <p:nvPicPr>
          <p:cNvPr id="23560" name="Picture 9" descr="052a"/>
          <p:cNvPicPr>
            <a:picLocks noChangeAspect="1" noChangeArrowheads="1" noCrop="1"/>
          </p:cNvPicPr>
          <p:nvPr/>
        </p:nvPicPr>
        <p:blipFill>
          <a:blip r:embed="rId4" cstate="print"/>
          <a:srcRect/>
          <a:stretch>
            <a:fillRect/>
          </a:stretch>
        </p:blipFill>
        <p:spPr bwMode="auto">
          <a:xfrm>
            <a:off x="7380288" y="188913"/>
            <a:ext cx="1439862" cy="1223962"/>
          </a:xfrm>
          <a:prstGeom prst="rect">
            <a:avLst/>
          </a:prstGeom>
          <a:noFill/>
          <a:ln w="9525">
            <a:noFill/>
            <a:miter lim="800000"/>
            <a:headEnd/>
            <a:tailEnd/>
          </a:ln>
        </p:spPr>
      </p:pic>
      <p:pic>
        <p:nvPicPr>
          <p:cNvPr id="23561" name="Picture 9" descr="052a"/>
          <p:cNvPicPr>
            <a:picLocks noChangeAspect="1" noChangeArrowheads="1" noCrop="1"/>
          </p:cNvPicPr>
          <p:nvPr/>
        </p:nvPicPr>
        <p:blipFill>
          <a:blip r:embed="rId4" cstate="print"/>
          <a:srcRect/>
          <a:stretch>
            <a:fillRect/>
          </a:stretch>
        </p:blipFill>
        <p:spPr bwMode="auto">
          <a:xfrm>
            <a:off x="323850" y="115888"/>
            <a:ext cx="1439863"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4578" name="Rectangle 4"/>
          <p:cNvSpPr>
            <a:spLocks noGrp="1"/>
          </p:cNvSpPr>
          <p:nvPr>
            <p:ph type="title"/>
          </p:nvPr>
        </p:nvSpPr>
        <p:spPr/>
        <p:txBody>
          <a:bodyPr/>
          <a:lstStyle/>
          <a:p>
            <a:r>
              <a:rPr lang="uk-UA" sz="4000" b="1" smtClean="0"/>
              <a:t>1-й розділ: Переклади</a:t>
            </a:r>
            <a:br>
              <a:rPr lang="uk-UA" sz="4000" b="1" smtClean="0"/>
            </a:br>
            <a:r>
              <a:rPr lang="uk-UA" sz="4000" b="1" smtClean="0"/>
              <a:t> із Тараса Шевченка</a:t>
            </a:r>
            <a:endParaRPr lang="ru-RU" sz="4000" b="1" smtClean="0"/>
          </a:p>
        </p:txBody>
      </p:sp>
      <p:sp>
        <p:nvSpPr>
          <p:cNvPr id="24579" name="Rectangle 5"/>
          <p:cNvSpPr>
            <a:spLocks noGrp="1"/>
          </p:cNvSpPr>
          <p:nvPr>
            <p:ph type="body" sz="half" idx="1"/>
          </p:nvPr>
        </p:nvSpPr>
        <p:spPr>
          <a:xfrm>
            <a:off x="250825" y="2133600"/>
            <a:ext cx="4537075" cy="4032250"/>
          </a:xfrm>
        </p:spPr>
        <p:txBody>
          <a:bodyPr/>
          <a:lstStyle/>
          <a:p>
            <a:pPr>
              <a:lnSpc>
                <a:spcPct val="90000"/>
              </a:lnSpc>
              <a:buFont typeface="Arial" charset="0"/>
              <a:buNone/>
            </a:pPr>
            <a:r>
              <a:rPr lang="uk-UA" sz="1800" smtClean="0"/>
              <a:t> “</a:t>
            </a:r>
            <a:r>
              <a:rPr lang="uk-UA" sz="1800" b="1" smtClean="0"/>
              <a:t>Лілея”, “Сон” Т. Г. Шевченка </a:t>
            </a:r>
            <a:r>
              <a:rPr lang="uk-UA" sz="1800" smtClean="0"/>
              <a:t>– дуже сучасні твори, які спонукають нас замислитися над тим злом, яке творили пани раніше в відношенні до простого народу, над тим злом, яке існує в нашому суспільстві зараз …</a:t>
            </a:r>
          </a:p>
          <a:p>
            <a:pPr>
              <a:lnSpc>
                <a:spcPct val="90000"/>
              </a:lnSpc>
              <a:buFont typeface="Arial" charset="0"/>
              <a:buNone/>
            </a:pPr>
            <a:r>
              <a:rPr lang="uk-UA" sz="1800" b="1" smtClean="0"/>
              <a:t>Корнієць перекладає слова Шевченка з великою майстерністю:</a:t>
            </a:r>
          </a:p>
          <a:p>
            <a:pPr>
              <a:lnSpc>
                <a:spcPct val="90000"/>
              </a:lnSpc>
              <a:buFont typeface="Arial" charset="0"/>
              <a:buNone/>
            </a:pPr>
            <a:r>
              <a:rPr lang="ru-RU" sz="1800" smtClean="0"/>
              <a:t>            «У каждого своя доля</a:t>
            </a:r>
          </a:p>
          <a:p>
            <a:pPr>
              <a:lnSpc>
                <a:spcPct val="90000"/>
              </a:lnSpc>
              <a:buFont typeface="Arial" charset="0"/>
              <a:buNone/>
            </a:pPr>
            <a:r>
              <a:rPr lang="ru-RU" sz="1800" smtClean="0"/>
              <a:t>            И свой путь широкий:</a:t>
            </a:r>
          </a:p>
          <a:p>
            <a:pPr>
              <a:lnSpc>
                <a:spcPct val="90000"/>
              </a:lnSpc>
              <a:buFont typeface="Arial" charset="0"/>
              <a:buNone/>
            </a:pPr>
            <a:r>
              <a:rPr lang="ru-RU" sz="1800" smtClean="0"/>
              <a:t>            Этот строит, тот ломает,</a:t>
            </a:r>
          </a:p>
          <a:p>
            <a:pPr>
              <a:lnSpc>
                <a:spcPct val="90000"/>
              </a:lnSpc>
              <a:buFont typeface="Arial" charset="0"/>
              <a:buNone/>
            </a:pPr>
            <a:r>
              <a:rPr lang="ru-RU" sz="1800" smtClean="0"/>
              <a:t>           Тот несытым оком</a:t>
            </a:r>
          </a:p>
          <a:p>
            <a:pPr>
              <a:lnSpc>
                <a:spcPct val="90000"/>
              </a:lnSpc>
              <a:buFont typeface="Arial" charset="0"/>
              <a:buNone/>
            </a:pPr>
            <a:r>
              <a:rPr lang="ru-RU" sz="1800" smtClean="0"/>
              <a:t>           За край света смотрит жадно…»</a:t>
            </a:r>
          </a:p>
          <a:p>
            <a:pPr>
              <a:lnSpc>
                <a:spcPct val="90000"/>
              </a:lnSpc>
              <a:buFont typeface="Arial" charset="0"/>
              <a:buNone/>
            </a:pPr>
            <a:r>
              <a:rPr lang="ru-RU" sz="1800" smtClean="0"/>
              <a:t>Ду</a:t>
            </a:r>
            <a:r>
              <a:rPr lang="uk-UA" sz="1800" smtClean="0"/>
              <a:t>же сучасно, правдиво!</a:t>
            </a:r>
            <a:endParaRPr lang="ru-RU" sz="1800" smtClean="0"/>
          </a:p>
        </p:txBody>
      </p:sp>
      <p:sp>
        <p:nvSpPr>
          <p:cNvPr id="24580" name="Rectangle 6"/>
          <p:cNvSpPr>
            <a:spLocks noGrp="1"/>
          </p:cNvSpPr>
          <p:nvPr>
            <p:ph type="body" sz="half" idx="2"/>
          </p:nvPr>
        </p:nvSpPr>
        <p:spPr>
          <a:xfrm>
            <a:off x="5364163" y="2060575"/>
            <a:ext cx="2808287" cy="4065588"/>
          </a:xfrm>
        </p:spPr>
        <p:txBody>
          <a:bodyPr/>
          <a:lstStyle/>
          <a:p>
            <a:pPr>
              <a:lnSpc>
                <a:spcPct val="90000"/>
              </a:lnSpc>
            </a:pPr>
            <a:endParaRPr lang="ru-RU" smtClean="0"/>
          </a:p>
        </p:txBody>
      </p:sp>
      <p:pic>
        <p:nvPicPr>
          <p:cNvPr id="24581" name="Picture 8"/>
          <p:cNvPicPr>
            <a:picLocks noChangeAspect="1" noChangeArrowheads="1"/>
          </p:cNvPicPr>
          <p:nvPr/>
        </p:nvPicPr>
        <p:blipFill>
          <a:blip r:embed="rId2" cstate="print"/>
          <a:srcRect/>
          <a:stretch>
            <a:fillRect/>
          </a:stretch>
        </p:blipFill>
        <p:spPr bwMode="auto">
          <a:xfrm>
            <a:off x="4932363" y="4149725"/>
            <a:ext cx="4016375" cy="2479675"/>
          </a:xfrm>
          <a:prstGeom prst="rect">
            <a:avLst/>
          </a:prstGeom>
          <a:noFill/>
          <a:ln w="9525">
            <a:noFill/>
            <a:miter lim="800000"/>
            <a:headEnd/>
            <a:tailEnd/>
          </a:ln>
        </p:spPr>
      </p:pic>
      <p:pic>
        <p:nvPicPr>
          <p:cNvPr id="24582" name="Picture 9"/>
          <p:cNvPicPr>
            <a:picLocks noChangeAspect="1" noChangeArrowheads="1"/>
          </p:cNvPicPr>
          <p:nvPr/>
        </p:nvPicPr>
        <p:blipFill>
          <a:blip r:embed="rId3" cstate="print"/>
          <a:srcRect/>
          <a:stretch>
            <a:fillRect/>
          </a:stretch>
        </p:blipFill>
        <p:spPr bwMode="auto">
          <a:xfrm>
            <a:off x="4932363" y="1557338"/>
            <a:ext cx="4011612" cy="2449512"/>
          </a:xfrm>
          <a:prstGeom prst="rect">
            <a:avLst/>
          </a:prstGeom>
          <a:noFill/>
          <a:ln w="9525">
            <a:noFill/>
            <a:miter lim="800000"/>
            <a:headEnd/>
            <a:tailEnd/>
          </a:ln>
        </p:spPr>
      </p:pic>
      <p:pic>
        <p:nvPicPr>
          <p:cNvPr id="24583" name="Picture 25" descr="48824146_637903rg01jhmdmp"/>
          <p:cNvPicPr>
            <a:picLocks noChangeAspect="1" noChangeArrowheads="1"/>
          </p:cNvPicPr>
          <p:nvPr/>
        </p:nvPicPr>
        <p:blipFill>
          <a:blip r:embed="rId4" cstate="print"/>
          <a:srcRect/>
          <a:stretch>
            <a:fillRect/>
          </a:stretch>
        </p:blipFill>
        <p:spPr bwMode="auto">
          <a:xfrm>
            <a:off x="250825" y="1557338"/>
            <a:ext cx="4176713" cy="466725"/>
          </a:xfrm>
          <a:prstGeom prst="rect">
            <a:avLst/>
          </a:prstGeom>
          <a:noFill/>
          <a:ln w="9525">
            <a:noFill/>
            <a:miter lim="800000"/>
            <a:headEnd/>
            <a:tailEnd/>
          </a:ln>
        </p:spPr>
      </p:pic>
      <p:pic>
        <p:nvPicPr>
          <p:cNvPr id="24584" name="Picture 25" descr="48824146_637903rg01jhmdmp"/>
          <p:cNvPicPr>
            <a:picLocks noChangeAspect="1" noChangeArrowheads="1"/>
          </p:cNvPicPr>
          <p:nvPr/>
        </p:nvPicPr>
        <p:blipFill>
          <a:blip r:embed="rId4" cstate="print"/>
          <a:srcRect/>
          <a:stretch>
            <a:fillRect/>
          </a:stretch>
        </p:blipFill>
        <p:spPr bwMode="auto">
          <a:xfrm>
            <a:off x="179388" y="6165850"/>
            <a:ext cx="4176712" cy="466725"/>
          </a:xfrm>
          <a:prstGeom prst="rect">
            <a:avLst/>
          </a:prstGeom>
          <a:noFill/>
          <a:ln w="9525">
            <a:noFill/>
            <a:miter lim="800000"/>
            <a:headEnd/>
            <a:tailEnd/>
          </a:ln>
        </p:spPr>
      </p:pic>
      <p:pic>
        <p:nvPicPr>
          <p:cNvPr id="24585" name="Picture 9" descr="052a"/>
          <p:cNvPicPr>
            <a:picLocks noChangeAspect="1" noChangeArrowheads="1" noCrop="1"/>
          </p:cNvPicPr>
          <p:nvPr/>
        </p:nvPicPr>
        <p:blipFill>
          <a:blip r:embed="rId5" cstate="print"/>
          <a:srcRect/>
          <a:stretch>
            <a:fillRect/>
          </a:stretch>
        </p:blipFill>
        <p:spPr bwMode="auto">
          <a:xfrm>
            <a:off x="395288" y="115888"/>
            <a:ext cx="1439862" cy="1223962"/>
          </a:xfrm>
          <a:prstGeom prst="rect">
            <a:avLst/>
          </a:prstGeom>
          <a:noFill/>
          <a:ln w="9525">
            <a:noFill/>
            <a:miter lim="800000"/>
            <a:headEnd/>
            <a:tailEnd/>
          </a:ln>
        </p:spPr>
      </p:pic>
      <p:pic>
        <p:nvPicPr>
          <p:cNvPr id="24586" name="Picture 9" descr="052a"/>
          <p:cNvPicPr>
            <a:picLocks noChangeAspect="1" noChangeArrowheads="1" noCrop="1"/>
          </p:cNvPicPr>
          <p:nvPr/>
        </p:nvPicPr>
        <p:blipFill>
          <a:blip r:embed="rId5" cstate="print"/>
          <a:srcRect/>
          <a:stretch>
            <a:fillRect/>
          </a:stretch>
        </p:blipFill>
        <p:spPr bwMode="auto">
          <a:xfrm>
            <a:off x="7524750" y="115888"/>
            <a:ext cx="1439863"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5602" name="Rectangle 4"/>
          <p:cNvSpPr>
            <a:spLocks noGrp="1"/>
          </p:cNvSpPr>
          <p:nvPr>
            <p:ph type="title"/>
          </p:nvPr>
        </p:nvSpPr>
        <p:spPr/>
        <p:txBody>
          <a:bodyPr/>
          <a:lstStyle/>
          <a:p>
            <a:r>
              <a:rPr lang="uk-UA" sz="4000" b="1" smtClean="0"/>
              <a:t>1-й розділ: Переклади</a:t>
            </a:r>
            <a:br>
              <a:rPr lang="uk-UA" sz="4000" b="1" smtClean="0"/>
            </a:br>
            <a:r>
              <a:rPr lang="uk-UA" sz="4000" b="1" smtClean="0"/>
              <a:t> із Тараса Шевченка</a:t>
            </a:r>
            <a:endParaRPr lang="ru-RU" sz="4000" b="1" smtClean="0"/>
          </a:p>
        </p:txBody>
      </p:sp>
      <p:sp>
        <p:nvSpPr>
          <p:cNvPr id="25603" name="Rectangle 5"/>
          <p:cNvSpPr>
            <a:spLocks noGrp="1"/>
          </p:cNvSpPr>
          <p:nvPr>
            <p:ph type="body" sz="half" idx="1"/>
          </p:nvPr>
        </p:nvSpPr>
        <p:spPr>
          <a:xfrm>
            <a:off x="1258888" y="2708275"/>
            <a:ext cx="2017712" cy="2665413"/>
          </a:xfrm>
        </p:spPr>
        <p:txBody>
          <a:bodyPr/>
          <a:lstStyle/>
          <a:p>
            <a:endParaRPr lang="ru-RU" smtClean="0"/>
          </a:p>
        </p:txBody>
      </p:sp>
      <p:sp>
        <p:nvSpPr>
          <p:cNvPr id="25604" name="Rectangle 6"/>
          <p:cNvSpPr>
            <a:spLocks noGrp="1"/>
          </p:cNvSpPr>
          <p:nvPr>
            <p:ph type="body" sz="half" idx="2"/>
          </p:nvPr>
        </p:nvSpPr>
        <p:spPr>
          <a:xfrm>
            <a:off x="4741863" y="1844675"/>
            <a:ext cx="4402137" cy="4608513"/>
          </a:xfrm>
        </p:spPr>
        <p:txBody>
          <a:bodyPr/>
          <a:lstStyle/>
          <a:p>
            <a:pPr>
              <a:buFont typeface="Arial" charset="0"/>
              <a:buNone/>
            </a:pPr>
            <a:endParaRPr lang="uk-UA" sz="1800" smtClean="0"/>
          </a:p>
          <a:p>
            <a:pPr>
              <a:buFont typeface="Arial" charset="0"/>
              <a:buNone/>
            </a:pPr>
            <a:r>
              <a:rPr lang="uk-UA" sz="1800" smtClean="0"/>
              <a:t>Ми бачимо і </a:t>
            </a:r>
            <a:r>
              <a:rPr lang="uk-UA" sz="1800" b="1" smtClean="0"/>
              <a:t>переклад уривка із Поеми “Єретик” Т. Г. Шевченка</a:t>
            </a:r>
            <a:r>
              <a:rPr lang="uk-UA" sz="1800" smtClean="0"/>
              <a:t>, який також відображає проблеми нашого сьогодення. Як правдиві ці строки!</a:t>
            </a:r>
          </a:p>
          <a:p>
            <a:pPr>
              <a:buFont typeface="Arial" charset="0"/>
              <a:buNone/>
            </a:pPr>
            <a:r>
              <a:rPr lang="ru-RU" sz="1800" smtClean="0"/>
              <a:t>         «Кругом неправда и неволя,</a:t>
            </a:r>
          </a:p>
          <a:p>
            <a:pPr>
              <a:buFont typeface="Arial" charset="0"/>
              <a:buNone/>
            </a:pPr>
            <a:r>
              <a:rPr lang="ru-RU" sz="1800" smtClean="0"/>
              <a:t>         Народ замученный молчит.</a:t>
            </a:r>
          </a:p>
          <a:p>
            <a:pPr>
              <a:buFont typeface="Arial" charset="0"/>
              <a:buNone/>
            </a:pPr>
            <a:r>
              <a:rPr lang="ru-RU" sz="1800" smtClean="0"/>
              <a:t>         И на апостольском престоле</a:t>
            </a:r>
          </a:p>
          <a:p>
            <a:pPr>
              <a:buFont typeface="Arial" charset="0"/>
              <a:buNone/>
            </a:pPr>
            <a:r>
              <a:rPr lang="ru-RU" sz="1800" smtClean="0"/>
              <a:t>         Чернец откормленный сидит.</a:t>
            </a:r>
          </a:p>
          <a:p>
            <a:pPr>
              <a:buFont typeface="Arial" charset="0"/>
              <a:buNone/>
            </a:pPr>
            <a:r>
              <a:rPr lang="ru-RU" sz="1800" smtClean="0"/>
              <a:t>         Людскою кровью он торгует</a:t>
            </a:r>
          </a:p>
          <a:p>
            <a:pPr>
              <a:buFont typeface="Arial" charset="0"/>
              <a:buNone/>
            </a:pPr>
            <a:r>
              <a:rPr lang="ru-RU" sz="1800" smtClean="0"/>
              <a:t>         И рай за мзду в наем сдает!</a:t>
            </a:r>
          </a:p>
          <a:p>
            <a:pPr>
              <a:buFont typeface="Arial" charset="0"/>
              <a:buNone/>
            </a:pPr>
            <a:r>
              <a:rPr lang="ru-RU" sz="1800" smtClean="0"/>
              <a:t>         О царь небесный! Суд твой всуе</a:t>
            </a:r>
          </a:p>
          <a:p>
            <a:pPr>
              <a:buFont typeface="Arial" charset="0"/>
              <a:buNone/>
            </a:pPr>
            <a:r>
              <a:rPr lang="ru-RU" sz="1800" smtClean="0"/>
              <a:t>         И всуе царствие твое!..»</a:t>
            </a:r>
          </a:p>
        </p:txBody>
      </p:sp>
      <p:pic>
        <p:nvPicPr>
          <p:cNvPr id="25605" name="Picture 9" descr="052a"/>
          <p:cNvPicPr>
            <a:picLocks noChangeAspect="1" noChangeArrowheads="1" noCrop="1"/>
          </p:cNvPicPr>
          <p:nvPr/>
        </p:nvPicPr>
        <p:blipFill>
          <a:blip r:embed="rId2" cstate="print"/>
          <a:srcRect/>
          <a:stretch>
            <a:fillRect/>
          </a:stretch>
        </p:blipFill>
        <p:spPr bwMode="auto">
          <a:xfrm>
            <a:off x="323850" y="188913"/>
            <a:ext cx="1439863" cy="1223962"/>
          </a:xfrm>
          <a:prstGeom prst="rect">
            <a:avLst/>
          </a:prstGeom>
          <a:noFill/>
          <a:ln w="9525">
            <a:noFill/>
            <a:miter lim="800000"/>
            <a:headEnd/>
            <a:tailEnd/>
          </a:ln>
        </p:spPr>
      </p:pic>
      <p:pic>
        <p:nvPicPr>
          <p:cNvPr id="25606" name="Picture 9" descr="052a"/>
          <p:cNvPicPr>
            <a:picLocks noChangeAspect="1" noChangeArrowheads="1" noCrop="1"/>
          </p:cNvPicPr>
          <p:nvPr/>
        </p:nvPicPr>
        <p:blipFill>
          <a:blip r:embed="rId2" cstate="print"/>
          <a:srcRect/>
          <a:stretch>
            <a:fillRect/>
          </a:stretch>
        </p:blipFill>
        <p:spPr bwMode="auto">
          <a:xfrm>
            <a:off x="7524750" y="115888"/>
            <a:ext cx="1439863" cy="1223962"/>
          </a:xfrm>
          <a:prstGeom prst="rect">
            <a:avLst/>
          </a:prstGeom>
          <a:noFill/>
          <a:ln w="9525">
            <a:noFill/>
            <a:miter lim="800000"/>
            <a:headEnd/>
            <a:tailEnd/>
          </a:ln>
        </p:spPr>
      </p:pic>
      <p:pic>
        <p:nvPicPr>
          <p:cNvPr id="25607" name="Picture 9"/>
          <p:cNvPicPr>
            <a:picLocks noChangeAspect="1" noChangeArrowheads="1"/>
          </p:cNvPicPr>
          <p:nvPr/>
        </p:nvPicPr>
        <p:blipFill>
          <a:blip r:embed="rId3" cstate="print"/>
          <a:srcRect/>
          <a:stretch>
            <a:fillRect/>
          </a:stretch>
        </p:blipFill>
        <p:spPr bwMode="auto">
          <a:xfrm>
            <a:off x="395288" y="1844675"/>
            <a:ext cx="3738562" cy="4579938"/>
          </a:xfrm>
          <a:prstGeom prst="rect">
            <a:avLst/>
          </a:prstGeom>
          <a:noFill/>
          <a:ln w="9525">
            <a:noFill/>
            <a:miter lim="800000"/>
            <a:headEnd/>
            <a:tailEnd/>
          </a:ln>
        </p:spPr>
      </p:pic>
      <p:pic>
        <p:nvPicPr>
          <p:cNvPr id="25608" name="Picture 25" descr="48824146_637903rg01jhmdmp"/>
          <p:cNvPicPr>
            <a:picLocks noChangeAspect="1" noChangeArrowheads="1"/>
          </p:cNvPicPr>
          <p:nvPr/>
        </p:nvPicPr>
        <p:blipFill>
          <a:blip r:embed="rId4" cstate="print"/>
          <a:srcRect/>
          <a:stretch>
            <a:fillRect/>
          </a:stretch>
        </p:blipFill>
        <p:spPr bwMode="auto">
          <a:xfrm>
            <a:off x="4643438" y="1628775"/>
            <a:ext cx="4176712" cy="466725"/>
          </a:xfrm>
          <a:prstGeom prst="rect">
            <a:avLst/>
          </a:prstGeom>
          <a:noFill/>
          <a:ln w="9525">
            <a:noFill/>
            <a:miter lim="800000"/>
            <a:headEnd/>
            <a:tailEnd/>
          </a:ln>
        </p:spPr>
      </p:pic>
      <p:pic>
        <p:nvPicPr>
          <p:cNvPr id="25609" name="Picture 25" descr="48824146_637903rg01jhmdmp"/>
          <p:cNvPicPr>
            <a:picLocks noChangeAspect="1" noChangeArrowheads="1"/>
          </p:cNvPicPr>
          <p:nvPr/>
        </p:nvPicPr>
        <p:blipFill>
          <a:blip r:embed="rId4" cstate="print"/>
          <a:srcRect/>
          <a:stretch>
            <a:fillRect/>
          </a:stretch>
        </p:blipFill>
        <p:spPr bwMode="auto">
          <a:xfrm>
            <a:off x="4643438" y="6165850"/>
            <a:ext cx="4176712" cy="46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6626" name="Rectangle 4"/>
          <p:cNvSpPr>
            <a:spLocks noGrp="1"/>
          </p:cNvSpPr>
          <p:nvPr>
            <p:ph type="title"/>
          </p:nvPr>
        </p:nvSpPr>
        <p:spPr/>
        <p:txBody>
          <a:bodyPr/>
          <a:lstStyle/>
          <a:p>
            <a:r>
              <a:rPr lang="uk-UA" sz="4000" b="1" smtClean="0"/>
              <a:t>1-й розділ: Переклади</a:t>
            </a:r>
            <a:br>
              <a:rPr lang="uk-UA" sz="4000" b="1" smtClean="0"/>
            </a:br>
            <a:r>
              <a:rPr lang="uk-UA" sz="4000" b="1" smtClean="0"/>
              <a:t> із Тараса Шевченка</a:t>
            </a:r>
            <a:endParaRPr lang="ru-RU" sz="4000" b="1" smtClean="0"/>
          </a:p>
        </p:txBody>
      </p:sp>
      <p:sp>
        <p:nvSpPr>
          <p:cNvPr id="26627" name="Rectangle 5"/>
          <p:cNvSpPr>
            <a:spLocks noGrp="1"/>
          </p:cNvSpPr>
          <p:nvPr>
            <p:ph type="body" sz="half" idx="1"/>
          </p:nvPr>
        </p:nvSpPr>
        <p:spPr>
          <a:xfrm>
            <a:off x="0" y="1989138"/>
            <a:ext cx="5219700" cy="4137025"/>
          </a:xfrm>
        </p:spPr>
        <p:txBody>
          <a:bodyPr/>
          <a:lstStyle/>
          <a:p>
            <a:pPr>
              <a:lnSpc>
                <a:spcPct val="90000"/>
              </a:lnSpc>
              <a:buFont typeface="Arial" charset="0"/>
              <a:buNone/>
            </a:pPr>
            <a:r>
              <a:rPr lang="ru-RU" sz="1600" smtClean="0"/>
              <a:t>       </a:t>
            </a:r>
          </a:p>
          <a:p>
            <a:pPr>
              <a:lnSpc>
                <a:spcPct val="90000"/>
              </a:lnSpc>
              <a:buFont typeface="Arial" charset="0"/>
              <a:buNone/>
            </a:pPr>
            <a:r>
              <a:rPr lang="ru-RU" sz="1600" smtClean="0"/>
              <a:t> </a:t>
            </a:r>
            <a:r>
              <a:rPr lang="ru-RU" sz="1800" smtClean="0"/>
              <a:t>Шевченко Т. Г. </a:t>
            </a:r>
            <a:r>
              <a:rPr lang="uk-UA" sz="1800" smtClean="0"/>
              <a:t>любить свою рідну Україну, цінує її, хоче, щоб вона була вільною і незалежною. І поет В. П. Корнієць , перекладаючи </a:t>
            </a:r>
            <a:r>
              <a:rPr lang="uk-UA" sz="1800" b="1" smtClean="0"/>
              <a:t>вірш Великого Кобзаря “В казематі”, </a:t>
            </a:r>
            <a:r>
              <a:rPr lang="uk-UA" sz="1800" smtClean="0"/>
              <a:t>передає всю силу цієї любові до України і до українців. І в цих строках відчувається і громадянська позиція самого Валерія Петровича, його бажання бачити український народ щасливим, його небайдужість до долі України.</a:t>
            </a:r>
          </a:p>
          <a:p>
            <a:pPr>
              <a:lnSpc>
                <a:spcPct val="90000"/>
              </a:lnSpc>
              <a:buFont typeface="Arial" charset="0"/>
              <a:buNone/>
            </a:pPr>
            <a:r>
              <a:rPr lang="ru-RU" sz="1800" b="1" smtClean="0"/>
              <a:t>             «Но нет! Не безразлично мне,</a:t>
            </a:r>
          </a:p>
          <a:p>
            <a:pPr>
              <a:lnSpc>
                <a:spcPct val="90000"/>
              </a:lnSpc>
              <a:buFont typeface="Arial" charset="0"/>
              <a:buNone/>
            </a:pPr>
            <a:r>
              <a:rPr lang="ru-RU" sz="1800" b="1" smtClean="0"/>
              <a:t>             Что Украину злые люди</a:t>
            </a:r>
          </a:p>
          <a:p>
            <a:pPr>
              <a:lnSpc>
                <a:spcPct val="90000"/>
              </a:lnSpc>
              <a:buFont typeface="Arial" charset="0"/>
              <a:buNone/>
            </a:pPr>
            <a:r>
              <a:rPr lang="ru-RU" sz="1800" b="1" smtClean="0"/>
              <a:t>             Приспят лукаво и в огне</a:t>
            </a:r>
          </a:p>
          <a:p>
            <a:pPr>
              <a:lnSpc>
                <a:spcPct val="90000"/>
              </a:lnSpc>
              <a:buFont typeface="Arial" charset="0"/>
              <a:buNone/>
            </a:pPr>
            <a:r>
              <a:rPr lang="ru-RU" sz="1800" b="1" smtClean="0"/>
              <a:t>             Ее, обворовав, разбудят…</a:t>
            </a:r>
          </a:p>
          <a:p>
            <a:pPr>
              <a:lnSpc>
                <a:spcPct val="90000"/>
              </a:lnSpc>
              <a:buFont typeface="Arial" charset="0"/>
              <a:buNone/>
            </a:pPr>
            <a:r>
              <a:rPr lang="ru-RU" sz="1800" b="1" smtClean="0"/>
              <a:t>             Ох, нет! Не безразлично мне!»</a:t>
            </a:r>
          </a:p>
        </p:txBody>
      </p:sp>
      <p:pic>
        <p:nvPicPr>
          <p:cNvPr id="26628" name="Picture 7"/>
          <p:cNvPicPr>
            <a:picLocks noGrp="1" noChangeAspect="1" noChangeArrowheads="1"/>
          </p:cNvPicPr>
          <p:nvPr>
            <p:ph type="body" sz="half" idx="2"/>
          </p:nvPr>
        </p:nvPicPr>
        <p:blipFill>
          <a:blip r:embed="rId2" cstate="print"/>
          <a:srcRect/>
          <a:stretch>
            <a:fillRect/>
          </a:stretch>
        </p:blipFill>
        <p:spPr>
          <a:xfrm>
            <a:off x="5292725" y="4005263"/>
            <a:ext cx="3605213" cy="2592387"/>
          </a:xfrm>
        </p:spPr>
      </p:pic>
      <p:pic>
        <p:nvPicPr>
          <p:cNvPr id="26629" name="Picture 9" descr="052a"/>
          <p:cNvPicPr>
            <a:picLocks noChangeAspect="1" noChangeArrowheads="1" noCrop="1"/>
          </p:cNvPicPr>
          <p:nvPr/>
        </p:nvPicPr>
        <p:blipFill>
          <a:blip r:embed="rId3" cstate="print"/>
          <a:srcRect/>
          <a:stretch>
            <a:fillRect/>
          </a:stretch>
        </p:blipFill>
        <p:spPr bwMode="auto">
          <a:xfrm>
            <a:off x="250825" y="188913"/>
            <a:ext cx="1439863" cy="1223962"/>
          </a:xfrm>
          <a:prstGeom prst="rect">
            <a:avLst/>
          </a:prstGeom>
          <a:noFill/>
          <a:ln w="9525">
            <a:noFill/>
            <a:miter lim="800000"/>
            <a:headEnd/>
            <a:tailEnd/>
          </a:ln>
        </p:spPr>
      </p:pic>
      <p:pic>
        <p:nvPicPr>
          <p:cNvPr id="26630" name="Picture 9" descr="052a"/>
          <p:cNvPicPr>
            <a:picLocks noChangeAspect="1" noChangeArrowheads="1" noCrop="1"/>
          </p:cNvPicPr>
          <p:nvPr/>
        </p:nvPicPr>
        <p:blipFill>
          <a:blip r:embed="rId3" cstate="print"/>
          <a:srcRect/>
          <a:stretch>
            <a:fillRect/>
          </a:stretch>
        </p:blipFill>
        <p:spPr bwMode="auto">
          <a:xfrm>
            <a:off x="7451725" y="188913"/>
            <a:ext cx="1439863" cy="1223962"/>
          </a:xfrm>
          <a:prstGeom prst="rect">
            <a:avLst/>
          </a:prstGeom>
          <a:noFill/>
          <a:ln w="9525">
            <a:noFill/>
            <a:miter lim="800000"/>
            <a:headEnd/>
            <a:tailEnd/>
          </a:ln>
        </p:spPr>
      </p:pic>
      <p:pic>
        <p:nvPicPr>
          <p:cNvPr id="26631" name="Picture 25" descr="48824146_637903rg01jhmdmp"/>
          <p:cNvPicPr>
            <a:picLocks noChangeAspect="1" noChangeArrowheads="1"/>
          </p:cNvPicPr>
          <p:nvPr/>
        </p:nvPicPr>
        <p:blipFill>
          <a:blip r:embed="rId4" cstate="print"/>
          <a:srcRect/>
          <a:stretch>
            <a:fillRect/>
          </a:stretch>
        </p:blipFill>
        <p:spPr bwMode="auto">
          <a:xfrm>
            <a:off x="571500" y="1714500"/>
            <a:ext cx="4176713" cy="466725"/>
          </a:xfrm>
          <a:prstGeom prst="rect">
            <a:avLst/>
          </a:prstGeom>
          <a:noFill/>
          <a:ln w="9525">
            <a:noFill/>
            <a:miter lim="800000"/>
            <a:headEnd/>
            <a:tailEnd/>
          </a:ln>
        </p:spPr>
      </p:pic>
      <p:pic>
        <p:nvPicPr>
          <p:cNvPr id="26632" name="Picture 25" descr="48824146_637903rg01jhmdmp"/>
          <p:cNvPicPr>
            <a:picLocks noChangeAspect="1" noChangeArrowheads="1"/>
          </p:cNvPicPr>
          <p:nvPr/>
        </p:nvPicPr>
        <p:blipFill>
          <a:blip r:embed="rId4" cstate="print"/>
          <a:srcRect/>
          <a:stretch>
            <a:fillRect/>
          </a:stretch>
        </p:blipFill>
        <p:spPr bwMode="auto">
          <a:xfrm>
            <a:off x="539750" y="6237288"/>
            <a:ext cx="4176713" cy="466725"/>
          </a:xfrm>
          <a:prstGeom prst="rect">
            <a:avLst/>
          </a:prstGeom>
          <a:noFill/>
          <a:ln w="9525">
            <a:noFill/>
            <a:miter lim="800000"/>
            <a:headEnd/>
            <a:tailEnd/>
          </a:ln>
        </p:spPr>
      </p:pic>
      <p:pic>
        <p:nvPicPr>
          <p:cNvPr id="26633" name="Picture 12"/>
          <p:cNvPicPr>
            <a:picLocks noChangeAspect="1" noChangeArrowheads="1"/>
          </p:cNvPicPr>
          <p:nvPr/>
        </p:nvPicPr>
        <p:blipFill>
          <a:blip r:embed="rId5" cstate="print"/>
          <a:srcRect/>
          <a:stretch>
            <a:fillRect/>
          </a:stretch>
        </p:blipFill>
        <p:spPr bwMode="auto">
          <a:xfrm>
            <a:off x="5292725" y="1628775"/>
            <a:ext cx="3576638"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7650" name="Rectangle 4"/>
          <p:cNvSpPr>
            <a:spLocks noGrp="1"/>
          </p:cNvSpPr>
          <p:nvPr>
            <p:ph type="title"/>
          </p:nvPr>
        </p:nvSpPr>
        <p:spPr>
          <a:xfrm>
            <a:off x="457200" y="188913"/>
            <a:ext cx="8229600" cy="936625"/>
          </a:xfrm>
        </p:spPr>
        <p:txBody>
          <a:bodyPr/>
          <a:lstStyle/>
          <a:p>
            <a:r>
              <a:rPr lang="ru-RU" b="1" smtClean="0"/>
              <a:t>2</a:t>
            </a:r>
            <a:r>
              <a:rPr lang="uk-UA" b="1" smtClean="0"/>
              <a:t>-й розділ: Вінок Тарасу</a:t>
            </a:r>
            <a:endParaRPr lang="ru-RU" b="1" smtClean="0"/>
          </a:p>
        </p:txBody>
      </p:sp>
      <p:sp>
        <p:nvSpPr>
          <p:cNvPr id="27651" name="Rectangle 5"/>
          <p:cNvSpPr>
            <a:spLocks noGrp="1"/>
          </p:cNvSpPr>
          <p:nvPr>
            <p:ph type="body" sz="half" idx="1"/>
          </p:nvPr>
        </p:nvSpPr>
        <p:spPr>
          <a:xfrm>
            <a:off x="457200" y="2565400"/>
            <a:ext cx="2530475" cy="2951163"/>
          </a:xfrm>
        </p:spPr>
        <p:txBody>
          <a:bodyPr/>
          <a:lstStyle/>
          <a:p>
            <a:pPr>
              <a:lnSpc>
                <a:spcPct val="90000"/>
              </a:lnSpc>
            </a:pPr>
            <a:endParaRPr lang="ru-RU" smtClean="0"/>
          </a:p>
        </p:txBody>
      </p:sp>
      <p:sp>
        <p:nvSpPr>
          <p:cNvPr id="27652" name="Rectangle 6"/>
          <p:cNvSpPr>
            <a:spLocks noGrp="1"/>
          </p:cNvSpPr>
          <p:nvPr>
            <p:ph type="body" sz="half" idx="2"/>
          </p:nvPr>
        </p:nvSpPr>
        <p:spPr>
          <a:xfrm>
            <a:off x="4140200" y="1600200"/>
            <a:ext cx="5003800" cy="4525963"/>
          </a:xfrm>
        </p:spPr>
        <p:txBody>
          <a:bodyPr/>
          <a:lstStyle/>
          <a:p>
            <a:pPr>
              <a:lnSpc>
                <a:spcPct val="90000"/>
              </a:lnSpc>
              <a:buFont typeface="Arial" charset="0"/>
              <a:buNone/>
            </a:pPr>
            <a:r>
              <a:rPr lang="uk-UA" sz="1800" smtClean="0"/>
              <a:t> </a:t>
            </a:r>
          </a:p>
          <a:p>
            <a:pPr>
              <a:lnSpc>
                <a:spcPct val="90000"/>
              </a:lnSpc>
              <a:buFont typeface="Arial" charset="0"/>
              <a:buNone/>
            </a:pPr>
            <a:r>
              <a:rPr lang="uk-UA" sz="1800" b="1" smtClean="0"/>
              <a:t>      Серед великих досягнень В. Корнійця – його переклади творів видатних поетів: В. Симоненка, Б. Олійника, Л. Костенко,  О. Журливої, А. Корінь, В. Гончаренка, Л. Народового та інших.</a:t>
            </a:r>
            <a:r>
              <a:rPr lang="uk-UA" sz="1800" smtClean="0"/>
              <a:t> Серед перекладів Корнійця є наступні:</a:t>
            </a:r>
          </a:p>
          <a:p>
            <a:pPr>
              <a:lnSpc>
                <a:spcPct val="90000"/>
              </a:lnSpc>
              <a:buFontTx/>
              <a:buChar char="-"/>
            </a:pPr>
            <a:r>
              <a:rPr lang="uk-UA" sz="1800" b="1" smtClean="0"/>
              <a:t>Переклад вірша Є. Маланюка “Шевченко”, </a:t>
            </a:r>
            <a:r>
              <a:rPr lang="uk-UA" sz="1800" smtClean="0"/>
              <a:t>в якому він з</a:t>
            </a:r>
            <a:r>
              <a:rPr lang="en-US" sz="1800" smtClean="0"/>
              <a:t>`</a:t>
            </a:r>
            <a:r>
              <a:rPr lang="uk-UA" sz="1800" smtClean="0"/>
              <a:t>ясовує питання: хто є Шевченко для нас?</a:t>
            </a:r>
          </a:p>
          <a:p>
            <a:pPr>
              <a:lnSpc>
                <a:spcPct val="90000"/>
              </a:lnSpc>
              <a:buFontTx/>
              <a:buChar char="-"/>
            </a:pPr>
            <a:r>
              <a:rPr lang="uk-UA" sz="1800" b="1" smtClean="0"/>
              <a:t>Переклад вірша М. Сингаївського “ Шевченко і Лермонтов”</a:t>
            </a:r>
            <a:r>
              <a:rPr lang="uk-UA" sz="1800" smtClean="0"/>
              <a:t>, в якому стверджується, що “народ</a:t>
            </a:r>
            <a:r>
              <a:rPr lang="ru-RU" sz="1800" smtClean="0"/>
              <a:t> бессмертен Кобзарями»</a:t>
            </a:r>
          </a:p>
          <a:p>
            <a:pPr>
              <a:lnSpc>
                <a:spcPct val="90000"/>
              </a:lnSpc>
              <a:buFontTx/>
              <a:buChar char="-"/>
            </a:pPr>
            <a:r>
              <a:rPr lang="uk-UA" sz="1800" b="1" smtClean="0"/>
              <a:t>Переклад вірша Л. Костенко “Повернення Шевченка”,</a:t>
            </a:r>
            <a:r>
              <a:rPr lang="uk-UA" sz="1800" smtClean="0"/>
              <a:t> де автор показує тяготи життя, які довелось витримати поету, а також любов друзів  до Шевченка, їх підтримку…</a:t>
            </a:r>
            <a:endParaRPr lang="ru-RU" sz="1800" smtClean="0"/>
          </a:p>
        </p:txBody>
      </p:sp>
      <p:pic>
        <p:nvPicPr>
          <p:cNvPr id="27653" name="Picture 14" descr="10140216_4377890_red1"/>
          <p:cNvPicPr>
            <a:picLocks noChangeAspect="1" noChangeArrowheads="1" noCrop="1"/>
          </p:cNvPicPr>
          <p:nvPr/>
        </p:nvPicPr>
        <p:blipFill>
          <a:blip r:embed="rId2" cstate="print"/>
          <a:srcRect/>
          <a:stretch>
            <a:fillRect/>
          </a:stretch>
        </p:blipFill>
        <p:spPr bwMode="auto">
          <a:xfrm>
            <a:off x="214313" y="6357938"/>
            <a:ext cx="8713787" cy="360362"/>
          </a:xfrm>
          <a:prstGeom prst="rect">
            <a:avLst/>
          </a:prstGeom>
          <a:noFill/>
          <a:ln w="9525">
            <a:noFill/>
            <a:miter lim="800000"/>
            <a:headEnd/>
            <a:tailEnd/>
          </a:ln>
        </p:spPr>
      </p:pic>
      <p:pic>
        <p:nvPicPr>
          <p:cNvPr id="27654" name="Picture 14" descr="10140216_4377890_red1"/>
          <p:cNvPicPr>
            <a:picLocks noChangeAspect="1" noChangeArrowheads="1" noCrop="1"/>
          </p:cNvPicPr>
          <p:nvPr/>
        </p:nvPicPr>
        <p:blipFill>
          <a:blip r:embed="rId2" cstate="print"/>
          <a:srcRect/>
          <a:stretch>
            <a:fillRect/>
          </a:stretch>
        </p:blipFill>
        <p:spPr bwMode="auto">
          <a:xfrm>
            <a:off x="179388" y="1268413"/>
            <a:ext cx="8640762" cy="360362"/>
          </a:xfrm>
          <a:prstGeom prst="rect">
            <a:avLst/>
          </a:prstGeom>
          <a:noFill/>
          <a:ln w="9525">
            <a:noFill/>
            <a:miter lim="800000"/>
            <a:headEnd/>
            <a:tailEnd/>
          </a:ln>
        </p:spPr>
      </p:pic>
      <p:pic>
        <p:nvPicPr>
          <p:cNvPr id="27655" name="Picture 14" descr="knigi-37"/>
          <p:cNvPicPr>
            <a:picLocks noChangeAspect="1" noChangeArrowheads="1" noCrop="1"/>
          </p:cNvPicPr>
          <p:nvPr/>
        </p:nvPicPr>
        <p:blipFill>
          <a:blip r:embed="rId3" cstate="print"/>
          <a:srcRect/>
          <a:stretch>
            <a:fillRect/>
          </a:stretch>
        </p:blipFill>
        <p:spPr bwMode="auto">
          <a:xfrm>
            <a:off x="250825" y="115888"/>
            <a:ext cx="952500" cy="952500"/>
          </a:xfrm>
          <a:prstGeom prst="rect">
            <a:avLst/>
          </a:prstGeom>
          <a:noFill/>
          <a:ln w="9525">
            <a:noFill/>
            <a:miter lim="800000"/>
            <a:headEnd/>
            <a:tailEnd/>
          </a:ln>
        </p:spPr>
      </p:pic>
      <p:pic>
        <p:nvPicPr>
          <p:cNvPr id="27656" name="Picture 14" descr="knigi-37"/>
          <p:cNvPicPr>
            <a:picLocks noChangeAspect="1" noChangeArrowheads="1" noCrop="1"/>
          </p:cNvPicPr>
          <p:nvPr/>
        </p:nvPicPr>
        <p:blipFill>
          <a:blip r:embed="rId3" cstate="print"/>
          <a:srcRect/>
          <a:stretch>
            <a:fillRect/>
          </a:stretch>
        </p:blipFill>
        <p:spPr bwMode="auto">
          <a:xfrm>
            <a:off x="7812088" y="188913"/>
            <a:ext cx="952500" cy="952500"/>
          </a:xfrm>
          <a:prstGeom prst="rect">
            <a:avLst/>
          </a:prstGeom>
          <a:noFill/>
          <a:ln w="9525">
            <a:noFill/>
            <a:miter lim="800000"/>
            <a:headEnd/>
            <a:tailEnd/>
          </a:ln>
        </p:spPr>
      </p:pic>
      <p:pic>
        <p:nvPicPr>
          <p:cNvPr id="27657" name="Picture 12"/>
          <p:cNvPicPr>
            <a:picLocks noChangeAspect="1" noChangeArrowheads="1"/>
          </p:cNvPicPr>
          <p:nvPr/>
        </p:nvPicPr>
        <p:blipFill>
          <a:blip r:embed="rId4" cstate="print"/>
          <a:srcRect/>
          <a:stretch>
            <a:fillRect/>
          </a:stretch>
        </p:blipFill>
        <p:spPr bwMode="auto">
          <a:xfrm>
            <a:off x="179388" y="1844675"/>
            <a:ext cx="39624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8674" name="Rectangle 4"/>
          <p:cNvSpPr>
            <a:spLocks noGrp="1"/>
          </p:cNvSpPr>
          <p:nvPr>
            <p:ph type="title"/>
          </p:nvPr>
        </p:nvSpPr>
        <p:spPr>
          <a:xfrm>
            <a:off x="457200" y="0"/>
            <a:ext cx="8229600" cy="1417638"/>
          </a:xfrm>
        </p:spPr>
        <p:txBody>
          <a:bodyPr/>
          <a:lstStyle/>
          <a:p>
            <a:r>
              <a:rPr lang="ru-RU" b="1" smtClean="0"/>
              <a:t>2</a:t>
            </a:r>
            <a:r>
              <a:rPr lang="uk-UA" b="1" smtClean="0"/>
              <a:t>-й розділ: Вінок Тарасу</a:t>
            </a:r>
            <a:endParaRPr lang="ru-RU" b="1" smtClean="0"/>
          </a:p>
        </p:txBody>
      </p:sp>
      <p:sp>
        <p:nvSpPr>
          <p:cNvPr id="28675" name="Rectangle 5"/>
          <p:cNvSpPr>
            <a:spLocks noGrp="1"/>
          </p:cNvSpPr>
          <p:nvPr>
            <p:ph type="body" sz="half" idx="1"/>
          </p:nvPr>
        </p:nvSpPr>
        <p:spPr>
          <a:xfrm>
            <a:off x="179388" y="1773238"/>
            <a:ext cx="4752975" cy="4352925"/>
          </a:xfrm>
        </p:spPr>
        <p:txBody>
          <a:bodyPr/>
          <a:lstStyle/>
          <a:p>
            <a:pPr>
              <a:lnSpc>
                <a:spcPct val="90000"/>
              </a:lnSpc>
              <a:buFontTx/>
              <a:buChar char="-"/>
            </a:pPr>
            <a:r>
              <a:rPr lang="uk-UA" sz="1800" b="1" smtClean="0"/>
              <a:t>Переклад вірша В. Терена “І день іде”. </a:t>
            </a:r>
            <a:r>
              <a:rPr lang="uk-UA" sz="1800" smtClean="0"/>
              <a:t>Корнієць називає Шевченка </a:t>
            </a:r>
            <a:r>
              <a:rPr lang="ru-RU" sz="1800" smtClean="0"/>
              <a:t>«мыслителем с сердцем селянина,  «крипаком» с мыслителя челом»</a:t>
            </a:r>
          </a:p>
          <a:p>
            <a:pPr>
              <a:lnSpc>
                <a:spcPct val="90000"/>
              </a:lnSpc>
              <a:buFontTx/>
              <a:buChar char="-"/>
            </a:pPr>
            <a:r>
              <a:rPr lang="uk-UA" sz="1800" b="1" smtClean="0"/>
              <a:t>Переклад вірша С. Стороженка “Оренбурська пошта”.</a:t>
            </a:r>
            <a:r>
              <a:rPr lang="uk-UA" sz="1800" smtClean="0"/>
              <a:t> Ми бачимо, якою силою володіють навіть листи поета, яких побоюється охорона.</a:t>
            </a:r>
          </a:p>
          <a:p>
            <a:pPr>
              <a:lnSpc>
                <a:spcPct val="90000"/>
              </a:lnSpc>
              <a:buFontTx/>
              <a:buChar char="-"/>
            </a:pPr>
            <a:r>
              <a:rPr lang="uk-UA" sz="1800" b="1" smtClean="0"/>
              <a:t>Переклад вірша М. Вінграновського “Скажи мені, Дніпре”</a:t>
            </a:r>
            <a:r>
              <a:rPr lang="uk-UA" sz="1800" smtClean="0"/>
              <a:t>, в якому в образі великої ріки – обличчя  самого народу, його сили…</a:t>
            </a:r>
          </a:p>
          <a:p>
            <a:pPr>
              <a:lnSpc>
                <a:spcPct val="90000"/>
              </a:lnSpc>
              <a:buFontTx/>
              <a:buChar char="-"/>
            </a:pPr>
            <a:r>
              <a:rPr lang="uk-UA" sz="1800" smtClean="0"/>
              <a:t> </a:t>
            </a:r>
            <a:r>
              <a:rPr lang="uk-UA" sz="1800" b="1" smtClean="0"/>
              <a:t>Переклад вірша М. Сома “У вінок Тарасу Шевченку”, </a:t>
            </a:r>
            <a:r>
              <a:rPr lang="uk-UA" sz="1800" smtClean="0"/>
              <a:t>який стверджує, що народ ніколи не перестане любити Т. Шевченка.</a:t>
            </a:r>
            <a:endParaRPr lang="ru-RU" sz="1800" smtClean="0"/>
          </a:p>
        </p:txBody>
      </p:sp>
      <p:sp>
        <p:nvSpPr>
          <p:cNvPr id="28676" name="Rectangle 6"/>
          <p:cNvSpPr>
            <a:spLocks noGrp="1"/>
          </p:cNvSpPr>
          <p:nvPr>
            <p:ph type="body" sz="half" idx="2"/>
          </p:nvPr>
        </p:nvSpPr>
        <p:spPr>
          <a:xfrm>
            <a:off x="5580063" y="2492375"/>
            <a:ext cx="2592387" cy="2952750"/>
          </a:xfrm>
        </p:spPr>
        <p:txBody>
          <a:bodyPr/>
          <a:lstStyle/>
          <a:p>
            <a:pPr>
              <a:lnSpc>
                <a:spcPct val="90000"/>
              </a:lnSpc>
            </a:pPr>
            <a:endParaRPr lang="ru-RU" smtClean="0"/>
          </a:p>
        </p:txBody>
      </p:sp>
      <p:pic>
        <p:nvPicPr>
          <p:cNvPr id="28677" name="Picture 7"/>
          <p:cNvPicPr>
            <a:picLocks noChangeAspect="1" noChangeArrowheads="1"/>
          </p:cNvPicPr>
          <p:nvPr/>
        </p:nvPicPr>
        <p:blipFill>
          <a:blip r:embed="rId2" cstate="print"/>
          <a:srcRect/>
          <a:stretch>
            <a:fillRect/>
          </a:stretch>
        </p:blipFill>
        <p:spPr bwMode="auto">
          <a:xfrm>
            <a:off x="4932363" y="1773238"/>
            <a:ext cx="3833812" cy="4248150"/>
          </a:xfrm>
          <a:prstGeom prst="rect">
            <a:avLst/>
          </a:prstGeom>
          <a:noFill/>
          <a:ln w="9525">
            <a:noFill/>
            <a:miter lim="800000"/>
            <a:headEnd/>
            <a:tailEnd/>
          </a:ln>
        </p:spPr>
      </p:pic>
      <p:pic>
        <p:nvPicPr>
          <p:cNvPr id="28678" name="Picture 14" descr="10140216_4377890_red1"/>
          <p:cNvPicPr>
            <a:picLocks noChangeAspect="1" noChangeArrowheads="1" noCrop="1"/>
          </p:cNvPicPr>
          <p:nvPr/>
        </p:nvPicPr>
        <p:blipFill>
          <a:blip r:embed="rId3" cstate="print"/>
          <a:srcRect/>
          <a:stretch>
            <a:fillRect/>
          </a:stretch>
        </p:blipFill>
        <p:spPr bwMode="auto">
          <a:xfrm>
            <a:off x="179388" y="1268413"/>
            <a:ext cx="8640762" cy="360362"/>
          </a:xfrm>
          <a:prstGeom prst="rect">
            <a:avLst/>
          </a:prstGeom>
          <a:noFill/>
          <a:ln w="9525">
            <a:noFill/>
            <a:miter lim="800000"/>
            <a:headEnd/>
            <a:tailEnd/>
          </a:ln>
        </p:spPr>
      </p:pic>
      <p:pic>
        <p:nvPicPr>
          <p:cNvPr id="28679" name="Picture 14" descr="10140216_4377890_red1"/>
          <p:cNvPicPr>
            <a:picLocks noChangeAspect="1" noChangeArrowheads="1" noCrop="1"/>
          </p:cNvPicPr>
          <p:nvPr/>
        </p:nvPicPr>
        <p:blipFill>
          <a:blip r:embed="rId3" cstate="print"/>
          <a:srcRect/>
          <a:stretch>
            <a:fillRect/>
          </a:stretch>
        </p:blipFill>
        <p:spPr bwMode="auto">
          <a:xfrm>
            <a:off x="250825" y="6237288"/>
            <a:ext cx="8640763" cy="360362"/>
          </a:xfrm>
          <a:prstGeom prst="rect">
            <a:avLst/>
          </a:prstGeom>
          <a:noFill/>
          <a:ln w="9525">
            <a:noFill/>
            <a:miter lim="800000"/>
            <a:headEnd/>
            <a:tailEnd/>
          </a:ln>
        </p:spPr>
      </p:pic>
      <p:pic>
        <p:nvPicPr>
          <p:cNvPr id="28680" name="Picture 14" descr="knigi-37"/>
          <p:cNvPicPr>
            <a:picLocks noChangeAspect="1" noChangeArrowheads="1" noCrop="1"/>
          </p:cNvPicPr>
          <p:nvPr/>
        </p:nvPicPr>
        <p:blipFill>
          <a:blip r:embed="rId4" cstate="print"/>
          <a:srcRect/>
          <a:stretch>
            <a:fillRect/>
          </a:stretch>
        </p:blipFill>
        <p:spPr bwMode="auto">
          <a:xfrm>
            <a:off x="179388" y="188913"/>
            <a:ext cx="952500" cy="952500"/>
          </a:xfrm>
          <a:prstGeom prst="rect">
            <a:avLst/>
          </a:prstGeom>
          <a:noFill/>
          <a:ln w="9525">
            <a:noFill/>
            <a:miter lim="800000"/>
            <a:headEnd/>
            <a:tailEnd/>
          </a:ln>
        </p:spPr>
      </p:pic>
      <p:pic>
        <p:nvPicPr>
          <p:cNvPr id="28681" name="Picture 14" descr="knigi-37"/>
          <p:cNvPicPr>
            <a:picLocks noChangeAspect="1" noChangeArrowheads="1" noCrop="1"/>
          </p:cNvPicPr>
          <p:nvPr/>
        </p:nvPicPr>
        <p:blipFill>
          <a:blip r:embed="rId4" cstate="print"/>
          <a:srcRect/>
          <a:stretch>
            <a:fillRect/>
          </a:stretch>
        </p:blipFill>
        <p:spPr bwMode="auto">
          <a:xfrm>
            <a:off x="7885113" y="188913"/>
            <a:ext cx="9525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9698" name="Rectangle 4"/>
          <p:cNvSpPr>
            <a:spLocks noGrp="1"/>
          </p:cNvSpPr>
          <p:nvPr>
            <p:ph type="title"/>
          </p:nvPr>
        </p:nvSpPr>
        <p:spPr>
          <a:xfrm>
            <a:off x="457200" y="0"/>
            <a:ext cx="8229600" cy="1268413"/>
          </a:xfrm>
        </p:spPr>
        <p:txBody>
          <a:bodyPr/>
          <a:lstStyle/>
          <a:p>
            <a:r>
              <a:rPr lang="ru-RU" b="1" smtClean="0"/>
              <a:t>2</a:t>
            </a:r>
            <a:r>
              <a:rPr lang="uk-UA" b="1" smtClean="0"/>
              <a:t>-й розділ: Вінок Тарасу</a:t>
            </a:r>
            <a:endParaRPr lang="ru-RU" b="1" smtClean="0"/>
          </a:p>
        </p:txBody>
      </p:sp>
      <p:sp>
        <p:nvSpPr>
          <p:cNvPr id="29699" name="Rectangle 5"/>
          <p:cNvSpPr>
            <a:spLocks noGrp="1"/>
          </p:cNvSpPr>
          <p:nvPr>
            <p:ph type="body" sz="half" idx="1"/>
          </p:nvPr>
        </p:nvSpPr>
        <p:spPr>
          <a:xfrm>
            <a:off x="1116013" y="2781300"/>
            <a:ext cx="2447925" cy="2735263"/>
          </a:xfrm>
        </p:spPr>
        <p:txBody>
          <a:bodyPr/>
          <a:lstStyle/>
          <a:p>
            <a:endParaRPr lang="ru-RU" smtClean="0"/>
          </a:p>
        </p:txBody>
      </p:sp>
      <p:sp>
        <p:nvSpPr>
          <p:cNvPr id="29700" name="Rectangle 6"/>
          <p:cNvSpPr>
            <a:spLocks noGrp="1"/>
          </p:cNvSpPr>
          <p:nvPr>
            <p:ph type="body" sz="half" idx="2"/>
          </p:nvPr>
        </p:nvSpPr>
        <p:spPr>
          <a:xfrm>
            <a:off x="4643438" y="2060575"/>
            <a:ext cx="4176712" cy="4065588"/>
          </a:xfrm>
        </p:spPr>
        <p:txBody>
          <a:bodyPr/>
          <a:lstStyle/>
          <a:p>
            <a:pPr>
              <a:buFont typeface="Arial" charset="0"/>
              <a:buNone/>
            </a:pPr>
            <a:r>
              <a:rPr lang="uk-UA" sz="1800" smtClean="0"/>
              <a:t>Перекладаючи </a:t>
            </a:r>
            <a:r>
              <a:rPr lang="uk-UA" sz="1800" b="1" smtClean="0"/>
              <a:t>вірш В. Базилевського “Що дума Тарас Григорович…”</a:t>
            </a:r>
            <a:r>
              <a:rPr lang="uk-UA" sz="1800" smtClean="0"/>
              <a:t> Корнієць В. П. приводить роздуми поета біля пам</a:t>
            </a:r>
            <a:r>
              <a:rPr lang="en-US" sz="1800" smtClean="0"/>
              <a:t>`</a:t>
            </a:r>
            <a:r>
              <a:rPr lang="uk-UA" sz="1800" smtClean="0"/>
              <a:t>ятника Шевченку в Каніві.</a:t>
            </a:r>
          </a:p>
          <a:p>
            <a:pPr>
              <a:buFont typeface="Arial" charset="0"/>
              <a:buNone/>
            </a:pPr>
            <a:r>
              <a:rPr lang="uk-UA" sz="1800" smtClean="0"/>
              <a:t>А в перекладі </a:t>
            </a:r>
            <a:r>
              <a:rPr lang="uk-UA" sz="1800" b="1" smtClean="0"/>
              <a:t>вірша О. Журливої “Тарасу Шевченку” </a:t>
            </a:r>
            <a:r>
              <a:rPr lang="uk-UA" sz="1800" smtClean="0"/>
              <a:t>поет пише, що Великий Кобзар передбачив долю своєї країни. І народ віддячує своєму герою:</a:t>
            </a:r>
          </a:p>
          <a:p>
            <a:pPr>
              <a:buFont typeface="Arial" charset="0"/>
              <a:buNone/>
            </a:pPr>
            <a:r>
              <a:rPr lang="ru-RU" sz="1800" smtClean="0"/>
              <a:t>        «…и время, свой сдержав поток,</a:t>
            </a:r>
          </a:p>
          <a:p>
            <a:pPr>
              <a:buFont typeface="Arial" charset="0"/>
              <a:buNone/>
            </a:pPr>
            <a:r>
              <a:rPr lang="ru-RU" sz="1800" smtClean="0"/>
              <a:t>        Поэту в ореоле славы</a:t>
            </a:r>
          </a:p>
          <a:p>
            <a:pPr>
              <a:buFont typeface="Arial" charset="0"/>
              <a:buNone/>
            </a:pPr>
            <a:r>
              <a:rPr lang="ru-RU" sz="1800" smtClean="0"/>
              <a:t>        Кладет бессмертия венок…»</a:t>
            </a:r>
          </a:p>
        </p:txBody>
      </p:sp>
      <p:pic>
        <p:nvPicPr>
          <p:cNvPr id="29701" name="Picture 7"/>
          <p:cNvPicPr>
            <a:picLocks noChangeAspect="1" noChangeArrowheads="1"/>
          </p:cNvPicPr>
          <p:nvPr/>
        </p:nvPicPr>
        <p:blipFill>
          <a:blip r:embed="rId2" cstate="print"/>
          <a:srcRect/>
          <a:stretch>
            <a:fillRect/>
          </a:stretch>
        </p:blipFill>
        <p:spPr bwMode="auto">
          <a:xfrm>
            <a:off x="468313" y="1773238"/>
            <a:ext cx="3598862" cy="4267200"/>
          </a:xfrm>
          <a:prstGeom prst="rect">
            <a:avLst/>
          </a:prstGeom>
          <a:noFill/>
          <a:ln w="9525">
            <a:noFill/>
            <a:miter lim="800000"/>
            <a:headEnd/>
            <a:tailEnd/>
          </a:ln>
        </p:spPr>
      </p:pic>
      <p:pic>
        <p:nvPicPr>
          <p:cNvPr id="29702" name="Picture 14" descr="10140216_4377890_red1"/>
          <p:cNvPicPr>
            <a:picLocks noChangeAspect="1" noChangeArrowheads="1" noCrop="1"/>
          </p:cNvPicPr>
          <p:nvPr/>
        </p:nvPicPr>
        <p:blipFill>
          <a:blip r:embed="rId3" cstate="print"/>
          <a:srcRect/>
          <a:stretch>
            <a:fillRect/>
          </a:stretch>
        </p:blipFill>
        <p:spPr bwMode="auto">
          <a:xfrm>
            <a:off x="250825" y="6237288"/>
            <a:ext cx="8640763" cy="360362"/>
          </a:xfrm>
          <a:prstGeom prst="rect">
            <a:avLst/>
          </a:prstGeom>
          <a:noFill/>
          <a:ln w="9525">
            <a:noFill/>
            <a:miter lim="800000"/>
            <a:headEnd/>
            <a:tailEnd/>
          </a:ln>
        </p:spPr>
      </p:pic>
      <p:pic>
        <p:nvPicPr>
          <p:cNvPr id="29703" name="Picture 14" descr="10140216_4377890_red1"/>
          <p:cNvPicPr>
            <a:picLocks noChangeAspect="1" noChangeArrowheads="1" noCrop="1"/>
          </p:cNvPicPr>
          <p:nvPr/>
        </p:nvPicPr>
        <p:blipFill>
          <a:blip r:embed="rId3" cstate="print"/>
          <a:srcRect/>
          <a:stretch>
            <a:fillRect/>
          </a:stretch>
        </p:blipFill>
        <p:spPr bwMode="auto">
          <a:xfrm>
            <a:off x="250825" y="1268413"/>
            <a:ext cx="8640763" cy="360362"/>
          </a:xfrm>
          <a:prstGeom prst="rect">
            <a:avLst/>
          </a:prstGeom>
          <a:noFill/>
          <a:ln w="9525">
            <a:noFill/>
            <a:miter lim="800000"/>
            <a:headEnd/>
            <a:tailEnd/>
          </a:ln>
        </p:spPr>
      </p:pic>
      <p:pic>
        <p:nvPicPr>
          <p:cNvPr id="29704" name="Picture 14" descr="knigi-37"/>
          <p:cNvPicPr>
            <a:picLocks noChangeAspect="1" noChangeArrowheads="1" noCrop="1"/>
          </p:cNvPicPr>
          <p:nvPr/>
        </p:nvPicPr>
        <p:blipFill>
          <a:blip r:embed="rId4" cstate="print"/>
          <a:srcRect/>
          <a:stretch>
            <a:fillRect/>
          </a:stretch>
        </p:blipFill>
        <p:spPr bwMode="auto">
          <a:xfrm>
            <a:off x="179388" y="188913"/>
            <a:ext cx="952500" cy="952500"/>
          </a:xfrm>
          <a:prstGeom prst="rect">
            <a:avLst/>
          </a:prstGeom>
          <a:noFill/>
          <a:ln w="9525">
            <a:noFill/>
            <a:miter lim="800000"/>
            <a:headEnd/>
            <a:tailEnd/>
          </a:ln>
        </p:spPr>
      </p:pic>
      <p:pic>
        <p:nvPicPr>
          <p:cNvPr id="29705" name="Picture 14" descr="knigi-37"/>
          <p:cNvPicPr>
            <a:picLocks noChangeAspect="1" noChangeArrowheads="1" noCrop="1"/>
          </p:cNvPicPr>
          <p:nvPr/>
        </p:nvPicPr>
        <p:blipFill>
          <a:blip r:embed="rId4" cstate="print"/>
          <a:srcRect/>
          <a:stretch>
            <a:fillRect/>
          </a:stretch>
        </p:blipFill>
        <p:spPr bwMode="auto">
          <a:xfrm>
            <a:off x="7956550" y="188913"/>
            <a:ext cx="9525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30722" name="Rectangle 2"/>
          <p:cNvSpPr>
            <a:spLocks noGrp="1"/>
          </p:cNvSpPr>
          <p:nvPr>
            <p:ph type="title"/>
          </p:nvPr>
        </p:nvSpPr>
        <p:spPr>
          <a:xfrm>
            <a:off x="457200" y="115888"/>
            <a:ext cx="8229600" cy="1009650"/>
          </a:xfrm>
        </p:spPr>
        <p:txBody>
          <a:bodyPr/>
          <a:lstStyle/>
          <a:p>
            <a:r>
              <a:rPr lang="ru-RU" b="1" smtClean="0"/>
              <a:t>2</a:t>
            </a:r>
            <a:r>
              <a:rPr lang="uk-UA" b="1" smtClean="0"/>
              <a:t>-й розділ: Вінок Тарасу</a:t>
            </a:r>
            <a:endParaRPr lang="ru-RU" b="1" smtClean="0"/>
          </a:p>
        </p:txBody>
      </p:sp>
      <p:sp>
        <p:nvSpPr>
          <p:cNvPr id="30723" name="Rectangle 4"/>
          <p:cNvSpPr>
            <a:spLocks noGrp="1"/>
          </p:cNvSpPr>
          <p:nvPr>
            <p:ph type="body" sz="half" idx="1"/>
          </p:nvPr>
        </p:nvSpPr>
        <p:spPr>
          <a:xfrm>
            <a:off x="0" y="1773238"/>
            <a:ext cx="5364163" cy="4352925"/>
          </a:xfrm>
        </p:spPr>
        <p:txBody>
          <a:bodyPr/>
          <a:lstStyle/>
          <a:p>
            <a:pPr>
              <a:lnSpc>
                <a:spcPct val="90000"/>
              </a:lnSpc>
              <a:buFont typeface="Arial" charset="0"/>
              <a:buNone/>
            </a:pPr>
            <a:r>
              <a:rPr lang="uk-UA" sz="1800" b="1" smtClean="0"/>
              <a:t>Антоніна Корінь у вірші “А Україна – спить” </a:t>
            </a:r>
            <a:r>
              <a:rPr lang="uk-UA" sz="1800" smtClean="0"/>
              <a:t>пише про перегляд телепередачі, присвяченої річниці Шевченка… Її роздуми про те, що народ забув Заповіт Шевченка дуже актуальні в наш час. І Корніець В. П. недаремно переклав саме цей вірш. Його слова </a:t>
            </a:r>
            <a:r>
              <a:rPr lang="ru-RU" sz="1800" b="1" smtClean="0"/>
              <a:t>«А Украина спит. Уже? Еще?» </a:t>
            </a:r>
            <a:r>
              <a:rPr lang="uk-UA" sz="1800" smtClean="0"/>
              <a:t>звучать як призив діяти, боротися за свої права.</a:t>
            </a:r>
          </a:p>
          <a:p>
            <a:pPr>
              <a:lnSpc>
                <a:spcPct val="90000"/>
              </a:lnSpc>
              <a:buFont typeface="Arial" charset="0"/>
              <a:buNone/>
            </a:pPr>
            <a:r>
              <a:rPr lang="uk-UA" sz="1800" smtClean="0"/>
              <a:t>А в перекладі </a:t>
            </a:r>
            <a:r>
              <a:rPr lang="uk-UA" sz="1800" b="1" smtClean="0"/>
              <a:t>вірша Т. Журби “Навчи любити” </a:t>
            </a:r>
            <a:r>
              <a:rPr lang="uk-UA" sz="1800" smtClean="0"/>
              <a:t>поет пише про жорстокість тих, хто проливає безвинну кров, не думаючи про людей, про майбутнє нашої країни. З великою силою звучать слова поета:</a:t>
            </a:r>
          </a:p>
          <a:p>
            <a:pPr>
              <a:lnSpc>
                <a:spcPct val="90000"/>
              </a:lnSpc>
              <a:buFont typeface="Arial" charset="0"/>
              <a:buNone/>
            </a:pPr>
            <a:r>
              <a:rPr lang="ru-RU" sz="1800" smtClean="0"/>
              <a:t>              </a:t>
            </a:r>
            <a:r>
              <a:rPr lang="ru-RU" sz="1800" b="1" smtClean="0"/>
              <a:t>«Скажи, как прикончить</a:t>
            </a:r>
          </a:p>
          <a:p>
            <a:pPr>
              <a:lnSpc>
                <a:spcPct val="90000"/>
              </a:lnSpc>
              <a:buFont typeface="Arial" charset="0"/>
              <a:buNone/>
            </a:pPr>
            <a:r>
              <a:rPr lang="ru-RU" sz="1800" b="1" smtClean="0"/>
              <a:t>              Нам в собственном сердце Иуду,</a:t>
            </a:r>
          </a:p>
          <a:p>
            <a:pPr>
              <a:lnSpc>
                <a:spcPct val="90000"/>
              </a:lnSpc>
              <a:buFont typeface="Arial" charset="0"/>
              <a:buNone/>
            </a:pPr>
            <a:r>
              <a:rPr lang="ru-RU" sz="1800" b="1" smtClean="0"/>
              <a:t>              Ты жить научи нас,</a:t>
            </a:r>
          </a:p>
          <a:p>
            <a:pPr>
              <a:lnSpc>
                <a:spcPct val="90000"/>
              </a:lnSpc>
              <a:buFont typeface="Arial" charset="0"/>
              <a:buNone/>
            </a:pPr>
            <a:r>
              <a:rPr lang="ru-RU" sz="1800" b="1" smtClean="0"/>
              <a:t>              Отчизну, как ты, возлюбив.»</a:t>
            </a:r>
          </a:p>
        </p:txBody>
      </p:sp>
      <p:sp>
        <p:nvSpPr>
          <p:cNvPr id="30724" name="Rectangle 5"/>
          <p:cNvSpPr>
            <a:spLocks noGrp="1"/>
          </p:cNvSpPr>
          <p:nvPr>
            <p:ph type="body" sz="half" idx="2"/>
          </p:nvPr>
        </p:nvSpPr>
        <p:spPr>
          <a:xfrm>
            <a:off x="5940425" y="2276475"/>
            <a:ext cx="2674938" cy="3024188"/>
          </a:xfrm>
        </p:spPr>
        <p:txBody>
          <a:bodyPr/>
          <a:lstStyle/>
          <a:p>
            <a:pPr>
              <a:lnSpc>
                <a:spcPct val="90000"/>
              </a:lnSpc>
            </a:pPr>
            <a:endParaRPr lang="ru-RU" smtClean="0"/>
          </a:p>
        </p:txBody>
      </p:sp>
      <p:pic>
        <p:nvPicPr>
          <p:cNvPr id="30725" name="Picture 14" descr="10140216_4377890_red1"/>
          <p:cNvPicPr>
            <a:picLocks noChangeAspect="1" noChangeArrowheads="1" noCrop="1"/>
          </p:cNvPicPr>
          <p:nvPr/>
        </p:nvPicPr>
        <p:blipFill>
          <a:blip r:embed="rId2" cstate="print"/>
          <a:srcRect/>
          <a:stretch>
            <a:fillRect/>
          </a:stretch>
        </p:blipFill>
        <p:spPr bwMode="auto">
          <a:xfrm>
            <a:off x="250825" y="6237288"/>
            <a:ext cx="8640763" cy="360362"/>
          </a:xfrm>
          <a:prstGeom prst="rect">
            <a:avLst/>
          </a:prstGeom>
          <a:noFill/>
          <a:ln w="9525">
            <a:noFill/>
            <a:miter lim="800000"/>
            <a:headEnd/>
            <a:tailEnd/>
          </a:ln>
        </p:spPr>
      </p:pic>
      <p:pic>
        <p:nvPicPr>
          <p:cNvPr id="30726" name="Picture 14" descr="10140216_4377890_red1"/>
          <p:cNvPicPr>
            <a:picLocks noChangeAspect="1" noChangeArrowheads="1" noCrop="1"/>
          </p:cNvPicPr>
          <p:nvPr/>
        </p:nvPicPr>
        <p:blipFill>
          <a:blip r:embed="rId2" cstate="print"/>
          <a:srcRect/>
          <a:stretch>
            <a:fillRect/>
          </a:stretch>
        </p:blipFill>
        <p:spPr bwMode="auto">
          <a:xfrm>
            <a:off x="250825" y="1268413"/>
            <a:ext cx="8569325" cy="360362"/>
          </a:xfrm>
          <a:prstGeom prst="rect">
            <a:avLst/>
          </a:prstGeom>
          <a:noFill/>
          <a:ln w="9525">
            <a:noFill/>
            <a:miter lim="800000"/>
            <a:headEnd/>
            <a:tailEnd/>
          </a:ln>
        </p:spPr>
      </p:pic>
      <p:pic>
        <p:nvPicPr>
          <p:cNvPr id="30727" name="Picture 14" descr="knigi-37"/>
          <p:cNvPicPr>
            <a:picLocks noChangeAspect="1" noChangeArrowheads="1" noCrop="1"/>
          </p:cNvPicPr>
          <p:nvPr/>
        </p:nvPicPr>
        <p:blipFill>
          <a:blip r:embed="rId3" cstate="print"/>
          <a:srcRect/>
          <a:stretch>
            <a:fillRect/>
          </a:stretch>
        </p:blipFill>
        <p:spPr bwMode="auto">
          <a:xfrm>
            <a:off x="179388" y="188913"/>
            <a:ext cx="952500" cy="952500"/>
          </a:xfrm>
          <a:prstGeom prst="rect">
            <a:avLst/>
          </a:prstGeom>
          <a:noFill/>
          <a:ln w="9525">
            <a:noFill/>
            <a:miter lim="800000"/>
            <a:headEnd/>
            <a:tailEnd/>
          </a:ln>
        </p:spPr>
      </p:pic>
      <p:pic>
        <p:nvPicPr>
          <p:cNvPr id="30728" name="Picture 14" descr="knigi-37"/>
          <p:cNvPicPr>
            <a:picLocks noChangeAspect="1" noChangeArrowheads="1" noCrop="1"/>
          </p:cNvPicPr>
          <p:nvPr/>
        </p:nvPicPr>
        <p:blipFill>
          <a:blip r:embed="rId3" cstate="print"/>
          <a:srcRect/>
          <a:stretch>
            <a:fillRect/>
          </a:stretch>
        </p:blipFill>
        <p:spPr bwMode="auto">
          <a:xfrm>
            <a:off x="8027988" y="188913"/>
            <a:ext cx="952500" cy="952500"/>
          </a:xfrm>
          <a:prstGeom prst="rect">
            <a:avLst/>
          </a:prstGeom>
          <a:noFill/>
          <a:ln w="9525">
            <a:noFill/>
            <a:miter lim="800000"/>
            <a:headEnd/>
            <a:tailEnd/>
          </a:ln>
        </p:spPr>
      </p:pic>
      <p:pic>
        <p:nvPicPr>
          <p:cNvPr id="30729" name="Picture 10"/>
          <p:cNvPicPr>
            <a:picLocks noChangeAspect="1" noChangeArrowheads="1"/>
          </p:cNvPicPr>
          <p:nvPr/>
        </p:nvPicPr>
        <p:blipFill>
          <a:blip r:embed="rId4" cstate="print"/>
          <a:srcRect/>
          <a:stretch>
            <a:fillRect/>
          </a:stretch>
        </p:blipFill>
        <p:spPr bwMode="auto">
          <a:xfrm>
            <a:off x="5508625" y="1773238"/>
            <a:ext cx="3311525"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31746" name="Rectangle 4"/>
          <p:cNvSpPr>
            <a:spLocks noGrp="1"/>
          </p:cNvSpPr>
          <p:nvPr>
            <p:ph type="title"/>
          </p:nvPr>
        </p:nvSpPr>
        <p:spPr>
          <a:xfrm>
            <a:off x="457200" y="0"/>
            <a:ext cx="8229600" cy="1071563"/>
          </a:xfrm>
        </p:spPr>
        <p:txBody>
          <a:bodyPr/>
          <a:lstStyle/>
          <a:p>
            <a:r>
              <a:rPr lang="ru-RU" b="1" smtClean="0"/>
              <a:t>2</a:t>
            </a:r>
            <a:r>
              <a:rPr lang="uk-UA" b="1" smtClean="0"/>
              <a:t>-й розділ: Вінок Тарасу</a:t>
            </a:r>
            <a:endParaRPr lang="ru-RU" b="1" smtClean="0"/>
          </a:p>
        </p:txBody>
      </p:sp>
      <p:sp>
        <p:nvSpPr>
          <p:cNvPr id="31747" name="Rectangle 5"/>
          <p:cNvSpPr>
            <a:spLocks noGrp="1"/>
          </p:cNvSpPr>
          <p:nvPr>
            <p:ph type="body" sz="half" idx="1"/>
          </p:nvPr>
        </p:nvSpPr>
        <p:spPr>
          <a:xfrm>
            <a:off x="1187450" y="2492375"/>
            <a:ext cx="2016125" cy="2665413"/>
          </a:xfrm>
        </p:spPr>
        <p:txBody>
          <a:bodyPr/>
          <a:lstStyle/>
          <a:p>
            <a:endParaRPr lang="ru-RU" smtClean="0"/>
          </a:p>
        </p:txBody>
      </p:sp>
      <p:sp>
        <p:nvSpPr>
          <p:cNvPr id="31748" name="Rectangle 6"/>
          <p:cNvSpPr>
            <a:spLocks noGrp="1"/>
          </p:cNvSpPr>
          <p:nvPr>
            <p:ph type="body" sz="half" idx="2"/>
          </p:nvPr>
        </p:nvSpPr>
        <p:spPr>
          <a:xfrm>
            <a:off x="4067175" y="1844675"/>
            <a:ext cx="4752975" cy="4281488"/>
          </a:xfrm>
        </p:spPr>
        <p:txBody>
          <a:bodyPr/>
          <a:lstStyle/>
          <a:p>
            <a:pPr>
              <a:buFont typeface="Arial" charset="0"/>
              <a:buNone/>
            </a:pPr>
            <a:r>
              <a:rPr lang="uk-UA" sz="1800" smtClean="0"/>
              <a:t>Борис Олійник написав «</a:t>
            </a:r>
            <a:r>
              <a:rPr lang="uk-UA" sz="1800" b="1" smtClean="0"/>
              <a:t>Баладу про Шевченкове перо»</a:t>
            </a:r>
            <a:r>
              <a:rPr lang="uk-UA" sz="1800" smtClean="0"/>
              <a:t>, а Корніець переклав її на російську мову. Це роздуми скульптора про те, яким показати Великого Кобзаря. Поет з «Кобзарем» і пером в руках… Кому він зможе передати це перо? І чи знайдеться у нас така людина, яка буде нести Заповіт Шевченка через все своє життя, яка буде боротися за щастя українського народу, за його майбутнє? </a:t>
            </a:r>
            <a:r>
              <a:rPr lang="uk-UA" sz="1800" b="1" smtClean="0"/>
              <a:t>Перо поета має велику силу </a:t>
            </a:r>
            <a:r>
              <a:rPr lang="uk-UA" sz="1800" smtClean="0"/>
              <a:t>– силу слова, яка веде за собою, яка допомагає у житті…І від того, хто далі успадкує це перо, залежить майбутнє нашого народу, нашої України.</a:t>
            </a:r>
          </a:p>
        </p:txBody>
      </p:sp>
      <p:pic>
        <p:nvPicPr>
          <p:cNvPr id="31749" name="Picture 14" descr="10140216_4377890_red1"/>
          <p:cNvPicPr>
            <a:picLocks noChangeAspect="1" noChangeArrowheads="1" noCrop="1"/>
          </p:cNvPicPr>
          <p:nvPr/>
        </p:nvPicPr>
        <p:blipFill>
          <a:blip r:embed="rId3" cstate="print"/>
          <a:srcRect/>
          <a:stretch>
            <a:fillRect/>
          </a:stretch>
        </p:blipFill>
        <p:spPr bwMode="auto">
          <a:xfrm>
            <a:off x="250825" y="6237288"/>
            <a:ext cx="8640763" cy="360362"/>
          </a:xfrm>
          <a:prstGeom prst="rect">
            <a:avLst/>
          </a:prstGeom>
          <a:noFill/>
          <a:ln w="9525">
            <a:noFill/>
            <a:miter lim="800000"/>
            <a:headEnd/>
            <a:tailEnd/>
          </a:ln>
        </p:spPr>
      </p:pic>
      <p:pic>
        <p:nvPicPr>
          <p:cNvPr id="31750" name="Picture 14" descr="10140216_4377890_red1"/>
          <p:cNvPicPr>
            <a:picLocks noChangeAspect="1" noChangeArrowheads="1" noCrop="1"/>
          </p:cNvPicPr>
          <p:nvPr/>
        </p:nvPicPr>
        <p:blipFill>
          <a:blip r:embed="rId3" cstate="print"/>
          <a:srcRect/>
          <a:stretch>
            <a:fillRect/>
          </a:stretch>
        </p:blipFill>
        <p:spPr bwMode="auto">
          <a:xfrm>
            <a:off x="323850" y="1196975"/>
            <a:ext cx="8640763" cy="360363"/>
          </a:xfrm>
          <a:prstGeom prst="rect">
            <a:avLst/>
          </a:prstGeom>
          <a:noFill/>
          <a:ln w="9525">
            <a:noFill/>
            <a:miter lim="800000"/>
            <a:headEnd/>
            <a:tailEnd/>
          </a:ln>
        </p:spPr>
      </p:pic>
      <p:pic>
        <p:nvPicPr>
          <p:cNvPr id="31751" name="Picture 14" descr="knigi-37"/>
          <p:cNvPicPr>
            <a:picLocks noChangeAspect="1" noChangeArrowheads="1" noCrop="1"/>
          </p:cNvPicPr>
          <p:nvPr/>
        </p:nvPicPr>
        <p:blipFill>
          <a:blip r:embed="rId4" cstate="print"/>
          <a:srcRect/>
          <a:stretch>
            <a:fillRect/>
          </a:stretch>
        </p:blipFill>
        <p:spPr bwMode="auto">
          <a:xfrm>
            <a:off x="179388" y="188913"/>
            <a:ext cx="952500" cy="952500"/>
          </a:xfrm>
          <a:prstGeom prst="rect">
            <a:avLst/>
          </a:prstGeom>
          <a:noFill/>
          <a:ln w="9525">
            <a:noFill/>
            <a:miter lim="800000"/>
            <a:headEnd/>
            <a:tailEnd/>
          </a:ln>
        </p:spPr>
      </p:pic>
      <p:pic>
        <p:nvPicPr>
          <p:cNvPr id="31752" name="Picture 14" descr="knigi-37"/>
          <p:cNvPicPr>
            <a:picLocks noChangeAspect="1" noChangeArrowheads="1" noCrop="1"/>
          </p:cNvPicPr>
          <p:nvPr/>
        </p:nvPicPr>
        <p:blipFill>
          <a:blip r:embed="rId4" cstate="print"/>
          <a:srcRect/>
          <a:stretch>
            <a:fillRect/>
          </a:stretch>
        </p:blipFill>
        <p:spPr bwMode="auto">
          <a:xfrm>
            <a:off x="7956550" y="188913"/>
            <a:ext cx="952500" cy="952500"/>
          </a:xfrm>
          <a:prstGeom prst="rect">
            <a:avLst/>
          </a:prstGeom>
          <a:noFill/>
          <a:ln w="9525">
            <a:noFill/>
            <a:miter lim="800000"/>
            <a:headEnd/>
            <a:tailEnd/>
          </a:ln>
        </p:spPr>
      </p:pic>
      <p:pic>
        <p:nvPicPr>
          <p:cNvPr id="31753" name="Picture 11"/>
          <p:cNvPicPr>
            <a:picLocks noChangeAspect="1" noChangeArrowheads="1"/>
          </p:cNvPicPr>
          <p:nvPr/>
        </p:nvPicPr>
        <p:blipFill>
          <a:blip r:embed="rId5" cstate="print"/>
          <a:srcRect/>
          <a:stretch>
            <a:fillRect/>
          </a:stretch>
        </p:blipFill>
        <p:spPr bwMode="auto">
          <a:xfrm>
            <a:off x="285750" y="1714500"/>
            <a:ext cx="3600450" cy="2160588"/>
          </a:xfrm>
          <a:prstGeom prst="rect">
            <a:avLst/>
          </a:prstGeom>
          <a:noFill/>
          <a:ln w="9525">
            <a:noFill/>
            <a:miter lim="800000"/>
            <a:headEnd/>
            <a:tailEnd/>
          </a:ln>
        </p:spPr>
      </p:pic>
      <p:pic>
        <p:nvPicPr>
          <p:cNvPr id="31754" name="Picture 12"/>
          <p:cNvPicPr>
            <a:picLocks noChangeAspect="1" noChangeArrowheads="1"/>
          </p:cNvPicPr>
          <p:nvPr/>
        </p:nvPicPr>
        <p:blipFill>
          <a:blip r:embed="rId6" cstate="print"/>
          <a:srcRect/>
          <a:stretch>
            <a:fillRect/>
          </a:stretch>
        </p:blipFill>
        <p:spPr bwMode="auto">
          <a:xfrm>
            <a:off x="285750" y="4000500"/>
            <a:ext cx="3600450"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3794" name="Rectangle 4"/>
          <p:cNvSpPr>
            <a:spLocks noGrp="1"/>
          </p:cNvSpPr>
          <p:nvPr>
            <p:ph type="title"/>
          </p:nvPr>
        </p:nvSpPr>
        <p:spPr>
          <a:xfrm>
            <a:off x="457200" y="0"/>
            <a:ext cx="8229600" cy="1268413"/>
          </a:xfrm>
        </p:spPr>
        <p:txBody>
          <a:bodyPr/>
          <a:lstStyle/>
          <a:p>
            <a:r>
              <a:rPr lang="uk-UA" sz="4000" b="1" smtClean="0">
                <a:latin typeface="Arial" charset="0"/>
              </a:rPr>
              <a:t>3-й розділ: Микола Вінграновський</a:t>
            </a:r>
            <a:endParaRPr lang="ru-RU" sz="4000" b="1" smtClean="0">
              <a:latin typeface="Arial" charset="0"/>
            </a:endParaRPr>
          </a:p>
        </p:txBody>
      </p:sp>
      <p:sp>
        <p:nvSpPr>
          <p:cNvPr id="33795" name="Rectangle 5"/>
          <p:cNvSpPr>
            <a:spLocks noGrp="1"/>
          </p:cNvSpPr>
          <p:nvPr>
            <p:ph type="body" sz="half" idx="1"/>
          </p:nvPr>
        </p:nvSpPr>
        <p:spPr>
          <a:xfrm>
            <a:off x="179388" y="1989138"/>
            <a:ext cx="4968875" cy="4137025"/>
          </a:xfrm>
        </p:spPr>
        <p:txBody>
          <a:bodyPr/>
          <a:lstStyle/>
          <a:p>
            <a:pPr>
              <a:lnSpc>
                <a:spcPct val="90000"/>
              </a:lnSpc>
              <a:buFont typeface="Arial" charset="0"/>
              <a:buNone/>
            </a:pPr>
            <a:r>
              <a:rPr lang="uk-UA" sz="1600" smtClean="0">
                <a:latin typeface="Arial" charset="0"/>
              </a:rPr>
              <a:t>Природа, любов, життя, людина, суспільство, їх єдність…- всі ці поняття ми знаходимо </a:t>
            </a:r>
            <a:r>
              <a:rPr lang="uk-UA" sz="1600" b="1" smtClean="0">
                <a:latin typeface="Arial" charset="0"/>
              </a:rPr>
              <a:t>в творчості Вінграновського.</a:t>
            </a:r>
            <a:r>
              <a:rPr lang="uk-UA" sz="1600" smtClean="0">
                <a:latin typeface="Arial" charset="0"/>
              </a:rPr>
              <a:t> Любов до природи, до людини, до життя, до рідної України - головна тема творчості поета. Ця тема притаманна і Корнійцю В. П. Тому так багато у нього перекладів поезії Вінграновського. Тема єдністі людини з природою звучить в перекладах таких віршів, як:</a:t>
            </a:r>
          </a:p>
          <a:p>
            <a:pPr>
              <a:lnSpc>
                <a:spcPct val="90000"/>
              </a:lnSpc>
              <a:buFontTx/>
              <a:buChar char="-"/>
            </a:pPr>
            <a:r>
              <a:rPr lang="uk-UA" sz="1600" b="1" smtClean="0">
                <a:latin typeface="Arial" charset="0"/>
              </a:rPr>
              <a:t>“До нас прийшов лелека”,</a:t>
            </a:r>
          </a:p>
          <a:p>
            <a:pPr>
              <a:lnSpc>
                <a:spcPct val="90000"/>
              </a:lnSpc>
              <a:buFontTx/>
              <a:buChar char="-"/>
            </a:pPr>
            <a:r>
              <a:rPr lang="uk-UA" sz="1600" b="1" smtClean="0">
                <a:latin typeface="Arial" charset="0"/>
              </a:rPr>
              <a:t>“Перепеленят перепилиці”,</a:t>
            </a:r>
          </a:p>
          <a:p>
            <a:pPr>
              <a:lnSpc>
                <a:spcPct val="90000"/>
              </a:lnSpc>
              <a:buFontTx/>
              <a:buChar char="-"/>
            </a:pPr>
            <a:r>
              <a:rPr lang="uk-UA" sz="1600" b="1" smtClean="0">
                <a:latin typeface="Arial" charset="0"/>
              </a:rPr>
              <a:t>“Молоденька хмаринка”,</a:t>
            </a:r>
          </a:p>
          <a:p>
            <a:pPr>
              <a:lnSpc>
                <a:spcPct val="90000"/>
              </a:lnSpc>
              <a:buFontTx/>
              <a:buChar char="-"/>
            </a:pPr>
            <a:r>
              <a:rPr lang="uk-UA" sz="1600" b="1" smtClean="0">
                <a:latin typeface="Arial" charset="0"/>
              </a:rPr>
              <a:t>“У лісі вже нічого не цвіте”,</a:t>
            </a:r>
          </a:p>
          <a:p>
            <a:pPr>
              <a:lnSpc>
                <a:spcPct val="90000"/>
              </a:lnSpc>
              <a:buFontTx/>
              <a:buChar char="-"/>
            </a:pPr>
            <a:r>
              <a:rPr lang="uk-UA" sz="1600" b="1" smtClean="0">
                <a:latin typeface="Arial" charset="0"/>
              </a:rPr>
              <a:t>“Запах вологий запах паші…”</a:t>
            </a:r>
          </a:p>
          <a:p>
            <a:pPr>
              <a:lnSpc>
                <a:spcPct val="90000"/>
              </a:lnSpc>
              <a:buFontTx/>
              <a:buChar char="-"/>
            </a:pPr>
            <a:r>
              <a:rPr lang="uk-UA" sz="1600" b="1" smtClean="0">
                <a:latin typeface="Arial" charset="0"/>
              </a:rPr>
              <a:t>“В ясновельможному тумані…”</a:t>
            </a:r>
            <a:endParaRPr lang="ru-RU" sz="1600" b="1" smtClean="0">
              <a:latin typeface="Arial" charset="0"/>
            </a:endParaRPr>
          </a:p>
        </p:txBody>
      </p:sp>
      <p:pic>
        <p:nvPicPr>
          <p:cNvPr id="33796" name="Picture 6"/>
          <p:cNvPicPr>
            <a:picLocks noGrp="1" noChangeAspect="1" noChangeArrowheads="1"/>
          </p:cNvPicPr>
          <p:nvPr>
            <p:ph type="body" sz="half" idx="2"/>
          </p:nvPr>
        </p:nvPicPr>
        <p:blipFill>
          <a:blip r:embed="rId2" cstate="print"/>
          <a:srcRect/>
          <a:stretch>
            <a:fillRect/>
          </a:stretch>
        </p:blipFill>
        <p:spPr>
          <a:xfrm>
            <a:off x="5435600" y="1412875"/>
            <a:ext cx="3390900" cy="4525963"/>
          </a:xfrm>
        </p:spPr>
      </p:pic>
      <p:pic>
        <p:nvPicPr>
          <p:cNvPr id="33797" name="Picture 15" descr="knigi-76"/>
          <p:cNvPicPr>
            <a:picLocks noChangeAspect="1" noChangeArrowheads="1" noCrop="1"/>
          </p:cNvPicPr>
          <p:nvPr/>
        </p:nvPicPr>
        <p:blipFill>
          <a:blip r:embed="rId3" cstate="print"/>
          <a:srcRect/>
          <a:stretch>
            <a:fillRect/>
          </a:stretch>
        </p:blipFill>
        <p:spPr bwMode="auto">
          <a:xfrm>
            <a:off x="395288" y="260350"/>
            <a:ext cx="1409700" cy="936625"/>
          </a:xfrm>
          <a:prstGeom prst="rect">
            <a:avLst/>
          </a:prstGeom>
          <a:noFill/>
          <a:ln w="9525">
            <a:noFill/>
            <a:miter lim="800000"/>
            <a:headEnd/>
            <a:tailEnd/>
          </a:ln>
        </p:spPr>
      </p:pic>
      <p:pic>
        <p:nvPicPr>
          <p:cNvPr id="33798" name="Picture 15" descr="knigi-76"/>
          <p:cNvPicPr>
            <a:picLocks noChangeAspect="1" noChangeArrowheads="1" noCrop="1"/>
          </p:cNvPicPr>
          <p:nvPr/>
        </p:nvPicPr>
        <p:blipFill>
          <a:blip r:embed="rId3" cstate="print"/>
          <a:srcRect/>
          <a:stretch>
            <a:fillRect/>
          </a:stretch>
        </p:blipFill>
        <p:spPr bwMode="auto">
          <a:xfrm>
            <a:off x="7380288" y="260350"/>
            <a:ext cx="1409700" cy="1008063"/>
          </a:xfrm>
          <a:prstGeom prst="rect">
            <a:avLst/>
          </a:prstGeom>
          <a:noFill/>
          <a:ln w="9525">
            <a:noFill/>
            <a:miter lim="800000"/>
            <a:headEnd/>
            <a:tailEnd/>
          </a:ln>
        </p:spPr>
      </p:pic>
      <p:pic>
        <p:nvPicPr>
          <p:cNvPr id="33799" name="Picture 11" descr="417"/>
          <p:cNvPicPr>
            <a:picLocks noChangeAspect="1" noChangeArrowheads="1" noCrop="1"/>
          </p:cNvPicPr>
          <p:nvPr/>
        </p:nvPicPr>
        <p:blipFill>
          <a:blip r:embed="rId4" cstate="print"/>
          <a:srcRect/>
          <a:stretch>
            <a:fillRect/>
          </a:stretch>
        </p:blipFill>
        <p:spPr bwMode="auto">
          <a:xfrm>
            <a:off x="395288" y="6165850"/>
            <a:ext cx="8497887" cy="431800"/>
          </a:xfrm>
          <a:prstGeom prst="rect">
            <a:avLst/>
          </a:prstGeom>
          <a:noFill/>
          <a:ln w="9525">
            <a:noFill/>
            <a:miter lim="800000"/>
            <a:headEnd/>
            <a:tailEnd/>
          </a:ln>
        </p:spPr>
      </p:pic>
      <p:pic>
        <p:nvPicPr>
          <p:cNvPr id="33800" name="Picture 11" descr="417"/>
          <p:cNvPicPr>
            <a:picLocks noChangeAspect="1" noChangeArrowheads="1" noCrop="1"/>
          </p:cNvPicPr>
          <p:nvPr/>
        </p:nvPicPr>
        <p:blipFill>
          <a:blip r:embed="rId4" cstate="print"/>
          <a:srcRect/>
          <a:stretch>
            <a:fillRect/>
          </a:stretch>
        </p:blipFill>
        <p:spPr bwMode="auto">
          <a:xfrm>
            <a:off x="323850" y="1484313"/>
            <a:ext cx="4752975" cy="3603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eaLnBrk="1" hangingPunct="1"/>
            <a:r>
              <a:rPr lang="uk-UA" sz="4000" b="1" dirty="0" smtClean="0"/>
              <a:t>200-річчю від дня народження Шевченко Т. Г. присвячено</a:t>
            </a:r>
          </a:p>
        </p:txBody>
      </p:sp>
      <p:sp>
        <p:nvSpPr>
          <p:cNvPr id="15363" name="Содержимое 3"/>
          <p:cNvSpPr>
            <a:spLocks noGrp="1"/>
          </p:cNvSpPr>
          <p:nvPr>
            <p:ph sz="half" idx="1"/>
          </p:nvPr>
        </p:nvSpPr>
        <p:spPr>
          <a:xfrm>
            <a:off x="1042988" y="1916113"/>
            <a:ext cx="2808287" cy="3960812"/>
          </a:xfrm>
        </p:spPr>
        <p:txBody>
          <a:bodyPr/>
          <a:lstStyle/>
          <a:p>
            <a:pPr eaLnBrk="1" hangingPunct="1"/>
            <a:endParaRPr lang="ru-RU" smtClean="0"/>
          </a:p>
        </p:txBody>
      </p:sp>
      <p:sp>
        <p:nvSpPr>
          <p:cNvPr id="15364" name="Содержимое 4"/>
          <p:cNvSpPr>
            <a:spLocks noGrp="1"/>
          </p:cNvSpPr>
          <p:nvPr>
            <p:ph sz="half" idx="2"/>
          </p:nvPr>
        </p:nvSpPr>
        <p:spPr>
          <a:xfrm>
            <a:off x="4648200" y="2214563"/>
            <a:ext cx="4038600" cy="3911600"/>
          </a:xfrm>
        </p:spPr>
        <p:txBody>
          <a:bodyPr/>
          <a:lstStyle/>
          <a:p>
            <a:pPr algn="ctr" eaLnBrk="1" hangingPunct="1">
              <a:buFont typeface="Arial" charset="0"/>
              <a:buNone/>
            </a:pPr>
            <a:r>
              <a:rPr lang="uk-UA" sz="3600" smtClean="0"/>
              <a:t>Презентація книги Кіровоградського  поета</a:t>
            </a:r>
          </a:p>
          <a:p>
            <a:pPr algn="ctr" eaLnBrk="1" hangingPunct="1">
              <a:buFont typeface="Arial" charset="0"/>
              <a:buNone/>
            </a:pPr>
            <a:r>
              <a:rPr lang="uk-UA" sz="3600" smtClean="0"/>
              <a:t> Корнійця</a:t>
            </a:r>
          </a:p>
          <a:p>
            <a:pPr algn="ctr" eaLnBrk="1" hangingPunct="1">
              <a:buFont typeface="Arial" charset="0"/>
              <a:buNone/>
            </a:pPr>
            <a:r>
              <a:rPr lang="uk-UA" sz="3600" smtClean="0"/>
              <a:t> Валерія Петровича «Перо поета»</a:t>
            </a:r>
          </a:p>
        </p:txBody>
      </p:sp>
      <p:pic>
        <p:nvPicPr>
          <p:cNvPr id="15365" name="Picture 6"/>
          <p:cNvPicPr>
            <a:picLocks noChangeAspect="1" noChangeArrowheads="1"/>
          </p:cNvPicPr>
          <p:nvPr/>
        </p:nvPicPr>
        <p:blipFill>
          <a:blip r:embed="rId2" cstate="print"/>
          <a:srcRect/>
          <a:stretch>
            <a:fillRect/>
          </a:stretch>
        </p:blipFill>
        <p:spPr bwMode="auto">
          <a:xfrm>
            <a:off x="755650" y="1844675"/>
            <a:ext cx="3384550" cy="4464050"/>
          </a:xfrm>
          <a:prstGeom prst="rect">
            <a:avLst/>
          </a:prstGeom>
          <a:noFill/>
          <a:ln w="9525">
            <a:noFill/>
            <a:miter lim="800000"/>
            <a:headEnd/>
            <a:tailEnd/>
          </a:ln>
        </p:spPr>
      </p:pic>
      <p:pic>
        <p:nvPicPr>
          <p:cNvPr id="15366" name="Picture 14" descr="10140216_4377890_red1"/>
          <p:cNvPicPr>
            <a:picLocks noChangeAspect="1" noChangeArrowheads="1" noCrop="1"/>
          </p:cNvPicPr>
          <p:nvPr/>
        </p:nvPicPr>
        <p:blipFill>
          <a:blip r:embed="rId3" cstate="print"/>
          <a:srcRect/>
          <a:stretch>
            <a:fillRect/>
          </a:stretch>
        </p:blipFill>
        <p:spPr bwMode="auto">
          <a:xfrm>
            <a:off x="4643438" y="6021388"/>
            <a:ext cx="4087812" cy="360362"/>
          </a:xfrm>
          <a:prstGeom prst="rect">
            <a:avLst/>
          </a:prstGeom>
          <a:noFill/>
          <a:ln w="9525">
            <a:noFill/>
            <a:miter lim="800000"/>
            <a:headEnd/>
            <a:tailEnd/>
          </a:ln>
        </p:spPr>
      </p:pic>
      <p:pic>
        <p:nvPicPr>
          <p:cNvPr id="15367" name="Picture 14" descr="10140216_4377890_red1"/>
          <p:cNvPicPr>
            <a:picLocks noChangeAspect="1" noChangeArrowheads="1" noCrop="1"/>
          </p:cNvPicPr>
          <p:nvPr/>
        </p:nvPicPr>
        <p:blipFill>
          <a:blip r:embed="rId3" cstate="print"/>
          <a:srcRect/>
          <a:stretch>
            <a:fillRect/>
          </a:stretch>
        </p:blipFill>
        <p:spPr bwMode="auto">
          <a:xfrm>
            <a:off x="4643438" y="1773238"/>
            <a:ext cx="4087812" cy="360362"/>
          </a:xfrm>
          <a:prstGeom prst="rect">
            <a:avLst/>
          </a:prstGeom>
          <a:noFill/>
          <a:ln w="9525">
            <a:noFill/>
            <a:miter lim="800000"/>
            <a:headEnd/>
            <a:tailEnd/>
          </a:ln>
        </p:spPr>
      </p:pic>
      <p:pic>
        <p:nvPicPr>
          <p:cNvPr id="15368" name="Picture 10" descr="8764b0322d31"/>
          <p:cNvPicPr>
            <a:picLocks noChangeAspect="1" noChangeArrowheads="1" noCrop="1"/>
          </p:cNvPicPr>
          <p:nvPr/>
        </p:nvPicPr>
        <p:blipFill>
          <a:blip r:embed="rId4" cstate="print"/>
          <a:srcRect/>
          <a:stretch>
            <a:fillRect/>
          </a:stretch>
        </p:blipFill>
        <p:spPr bwMode="auto">
          <a:xfrm>
            <a:off x="323850" y="188913"/>
            <a:ext cx="576263" cy="1584325"/>
          </a:xfrm>
          <a:prstGeom prst="rect">
            <a:avLst/>
          </a:prstGeom>
          <a:noFill/>
          <a:ln w="9525">
            <a:noFill/>
            <a:miter lim="800000"/>
            <a:headEnd/>
            <a:tailEnd/>
          </a:ln>
        </p:spPr>
      </p:pic>
      <p:pic>
        <p:nvPicPr>
          <p:cNvPr id="15369" name="Picture 10" descr="8764b0322d31"/>
          <p:cNvPicPr>
            <a:picLocks noChangeAspect="1" noChangeArrowheads="1" noCrop="1"/>
          </p:cNvPicPr>
          <p:nvPr/>
        </p:nvPicPr>
        <p:blipFill>
          <a:blip r:embed="rId4" cstate="print"/>
          <a:srcRect/>
          <a:stretch>
            <a:fillRect/>
          </a:stretch>
        </p:blipFill>
        <p:spPr bwMode="auto">
          <a:xfrm>
            <a:off x="4716463" y="3429000"/>
            <a:ext cx="576262" cy="1223963"/>
          </a:xfrm>
          <a:prstGeom prst="rect">
            <a:avLst/>
          </a:prstGeom>
          <a:noFill/>
          <a:ln w="9525">
            <a:noFill/>
            <a:miter lim="800000"/>
            <a:headEnd/>
            <a:tailEnd/>
          </a:ln>
        </p:spPr>
      </p:pic>
      <p:pic>
        <p:nvPicPr>
          <p:cNvPr id="15370" name="Picture 10" descr="8764b0322d31"/>
          <p:cNvPicPr>
            <a:picLocks noChangeAspect="1" noChangeArrowheads="1" noCrop="1"/>
          </p:cNvPicPr>
          <p:nvPr/>
        </p:nvPicPr>
        <p:blipFill>
          <a:blip r:embed="rId4" cstate="print"/>
          <a:srcRect/>
          <a:stretch>
            <a:fillRect/>
          </a:stretch>
        </p:blipFill>
        <p:spPr bwMode="auto">
          <a:xfrm>
            <a:off x="8243888" y="3429000"/>
            <a:ext cx="576262" cy="1223963"/>
          </a:xfrm>
          <a:prstGeom prst="rect">
            <a:avLst/>
          </a:prstGeom>
          <a:noFill/>
          <a:ln w="9525">
            <a:noFill/>
            <a:miter lim="800000"/>
            <a:headEnd/>
            <a:tailEnd/>
          </a:ln>
        </p:spPr>
      </p:pic>
      <p:pic>
        <p:nvPicPr>
          <p:cNvPr id="15371" name="Picture 10" descr="8764b0322d31"/>
          <p:cNvPicPr>
            <a:picLocks noChangeAspect="1" noChangeArrowheads="1" noCrop="1"/>
          </p:cNvPicPr>
          <p:nvPr/>
        </p:nvPicPr>
        <p:blipFill>
          <a:blip r:embed="rId4" cstate="print"/>
          <a:srcRect/>
          <a:stretch>
            <a:fillRect/>
          </a:stretch>
        </p:blipFill>
        <p:spPr bwMode="auto">
          <a:xfrm>
            <a:off x="8172450" y="188913"/>
            <a:ext cx="576263" cy="1511300"/>
          </a:xfrm>
          <a:prstGeom prst="rect">
            <a:avLst/>
          </a:prstGeom>
          <a:noFill/>
          <a:ln w="9525">
            <a:noFill/>
            <a:miter lim="800000"/>
            <a:headEnd/>
            <a:tailEnd/>
          </a:ln>
        </p:spPr>
      </p:pic>
      <p:pic>
        <p:nvPicPr>
          <p:cNvPr id="15372" name="Picture 10" descr="8764b0322d31"/>
          <p:cNvPicPr>
            <a:picLocks noChangeAspect="1" noChangeArrowheads="1" noCrop="1"/>
          </p:cNvPicPr>
          <p:nvPr/>
        </p:nvPicPr>
        <p:blipFill>
          <a:blip r:embed="rId4" cstate="print"/>
          <a:srcRect/>
          <a:stretch>
            <a:fillRect/>
          </a:stretch>
        </p:blipFill>
        <p:spPr bwMode="auto">
          <a:xfrm>
            <a:off x="107950" y="5445125"/>
            <a:ext cx="50482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4818" name="Rectangle 4"/>
          <p:cNvSpPr>
            <a:spLocks noGrp="1"/>
          </p:cNvSpPr>
          <p:nvPr>
            <p:ph type="title"/>
          </p:nvPr>
        </p:nvSpPr>
        <p:spPr>
          <a:xfrm>
            <a:off x="457200" y="0"/>
            <a:ext cx="8229600" cy="1285875"/>
          </a:xfrm>
        </p:spPr>
        <p:txBody>
          <a:bodyPr/>
          <a:lstStyle/>
          <a:p>
            <a:r>
              <a:rPr lang="uk-UA" sz="4000" b="1" smtClean="0">
                <a:latin typeface="Arial" charset="0"/>
              </a:rPr>
              <a:t>3-й розділ: Микола Вінграновський</a:t>
            </a:r>
            <a:endParaRPr lang="ru-RU" sz="4000" smtClean="0">
              <a:latin typeface="Arial" charset="0"/>
            </a:endParaRPr>
          </a:p>
        </p:txBody>
      </p:sp>
      <p:sp>
        <p:nvSpPr>
          <p:cNvPr id="34819" name="Rectangle 5"/>
          <p:cNvSpPr>
            <a:spLocks noGrp="1"/>
          </p:cNvSpPr>
          <p:nvPr>
            <p:ph type="body" sz="half" idx="1"/>
          </p:nvPr>
        </p:nvSpPr>
        <p:spPr>
          <a:xfrm>
            <a:off x="971550" y="2565400"/>
            <a:ext cx="2952750" cy="3024188"/>
          </a:xfrm>
        </p:spPr>
        <p:txBody>
          <a:bodyPr/>
          <a:lstStyle/>
          <a:p>
            <a:pPr>
              <a:lnSpc>
                <a:spcPct val="90000"/>
              </a:lnSpc>
            </a:pPr>
            <a:endParaRPr lang="ru-RU" smtClean="0"/>
          </a:p>
        </p:txBody>
      </p:sp>
      <p:sp>
        <p:nvSpPr>
          <p:cNvPr id="34820" name="Rectangle 6"/>
          <p:cNvSpPr>
            <a:spLocks noGrp="1"/>
          </p:cNvSpPr>
          <p:nvPr>
            <p:ph type="body" sz="half" idx="2"/>
          </p:nvPr>
        </p:nvSpPr>
        <p:spPr>
          <a:xfrm>
            <a:off x="4356100" y="1628775"/>
            <a:ext cx="4787900" cy="4392613"/>
          </a:xfrm>
        </p:spPr>
        <p:txBody>
          <a:bodyPr/>
          <a:lstStyle/>
          <a:p>
            <a:pPr>
              <a:lnSpc>
                <a:spcPct val="90000"/>
              </a:lnSpc>
              <a:buFont typeface="Arial" charset="0"/>
              <a:buNone/>
            </a:pPr>
            <a:r>
              <a:rPr lang="uk-UA" sz="1800" smtClean="0"/>
              <a:t>      Корнієць В. П. перекладає </a:t>
            </a:r>
            <a:r>
              <a:rPr lang="uk-UA" sz="1800" b="1" smtClean="0"/>
              <a:t>вірш “На міднім небі вечір прочорнів”,</a:t>
            </a:r>
            <a:r>
              <a:rPr lang="uk-UA" sz="1800" smtClean="0"/>
              <a:t> в якому стверджує, що природа і життя неповторні. Людина не повинна забувати за природу, за свою землю. Це стверджується в перекладах віршів Вінграновського “</a:t>
            </a:r>
            <a:r>
              <a:rPr lang="uk-UA" sz="1800" b="1" smtClean="0"/>
              <a:t>Люблю й, сумуючи, ловлю…”, “Спи, моя дитино золота…”, “Над гаєм грає птичий грай..” </a:t>
            </a:r>
            <a:r>
              <a:rPr lang="uk-UA" sz="1800" smtClean="0"/>
              <a:t>Біль за знущання над природою – це біль за народ, за Україну. Корнієць дуже вдало підбирає російські слова:</a:t>
            </a:r>
          </a:p>
          <a:p>
            <a:pPr>
              <a:lnSpc>
                <a:spcPct val="90000"/>
              </a:lnSpc>
              <a:buFontTx/>
              <a:buChar char="-"/>
            </a:pPr>
            <a:r>
              <a:rPr lang="ru-RU" sz="1800" smtClean="0"/>
              <a:t>   «И мир на грудь уж наступает…» /</a:t>
            </a:r>
            <a:r>
              <a:rPr lang="uk-UA" sz="1800" b="1" smtClean="0"/>
              <a:t>вірш “Рябко, і дощ, і з вітром цвіт…”/</a:t>
            </a:r>
          </a:p>
          <a:p>
            <a:pPr>
              <a:lnSpc>
                <a:spcPct val="90000"/>
              </a:lnSpc>
              <a:buFontTx/>
              <a:buChar char="-"/>
            </a:pPr>
            <a:r>
              <a:rPr lang="ru-RU" sz="1800" smtClean="0"/>
              <a:t>«И лишь слова, в былом легки,</a:t>
            </a:r>
          </a:p>
          <a:p>
            <a:pPr>
              <a:lnSpc>
                <a:spcPct val="90000"/>
              </a:lnSpc>
              <a:buFontTx/>
              <a:buNone/>
            </a:pPr>
            <a:r>
              <a:rPr lang="ru-RU" sz="1800" smtClean="0"/>
              <a:t>        Сегодня стылы и горьки…» /</a:t>
            </a:r>
            <a:r>
              <a:rPr lang="uk-UA" sz="1800" b="1" smtClean="0"/>
              <a:t>вірш “Я тій   сльозі сказав: не йди…”/</a:t>
            </a:r>
          </a:p>
          <a:p>
            <a:pPr>
              <a:lnSpc>
                <a:spcPct val="90000"/>
              </a:lnSpc>
              <a:buFontTx/>
              <a:buNone/>
            </a:pPr>
            <a:endParaRPr lang="uk-UA" sz="1800" smtClean="0"/>
          </a:p>
          <a:p>
            <a:pPr>
              <a:lnSpc>
                <a:spcPct val="90000"/>
              </a:lnSpc>
              <a:buFontTx/>
              <a:buChar char="-"/>
            </a:pPr>
            <a:endParaRPr lang="ru-RU" sz="1800" smtClean="0"/>
          </a:p>
        </p:txBody>
      </p:sp>
      <p:pic>
        <p:nvPicPr>
          <p:cNvPr id="34821" name="Picture 11" descr="417"/>
          <p:cNvPicPr>
            <a:picLocks noChangeAspect="1" noChangeArrowheads="1" noCrop="1"/>
          </p:cNvPicPr>
          <p:nvPr/>
        </p:nvPicPr>
        <p:blipFill>
          <a:blip r:embed="rId2" cstate="print"/>
          <a:srcRect/>
          <a:stretch>
            <a:fillRect/>
          </a:stretch>
        </p:blipFill>
        <p:spPr bwMode="auto">
          <a:xfrm>
            <a:off x="250825" y="1557338"/>
            <a:ext cx="4249738" cy="354012"/>
          </a:xfrm>
          <a:prstGeom prst="rect">
            <a:avLst/>
          </a:prstGeom>
          <a:noFill/>
          <a:ln w="9525">
            <a:noFill/>
            <a:miter lim="800000"/>
            <a:headEnd/>
            <a:tailEnd/>
          </a:ln>
        </p:spPr>
      </p:pic>
      <p:pic>
        <p:nvPicPr>
          <p:cNvPr id="34822" name="Picture 11" descr="417"/>
          <p:cNvPicPr>
            <a:picLocks noChangeAspect="1" noChangeArrowheads="1" noCrop="1"/>
          </p:cNvPicPr>
          <p:nvPr/>
        </p:nvPicPr>
        <p:blipFill>
          <a:blip r:embed="rId2" cstate="print"/>
          <a:srcRect/>
          <a:stretch>
            <a:fillRect/>
          </a:stretch>
        </p:blipFill>
        <p:spPr bwMode="auto">
          <a:xfrm>
            <a:off x="323850" y="6165850"/>
            <a:ext cx="8424863" cy="425450"/>
          </a:xfrm>
          <a:prstGeom prst="rect">
            <a:avLst/>
          </a:prstGeom>
          <a:noFill/>
          <a:ln w="9525">
            <a:noFill/>
            <a:miter lim="800000"/>
            <a:headEnd/>
            <a:tailEnd/>
          </a:ln>
        </p:spPr>
      </p:pic>
      <p:pic>
        <p:nvPicPr>
          <p:cNvPr id="34823" name="Picture 15" descr="knigi-76"/>
          <p:cNvPicPr>
            <a:picLocks noChangeAspect="1" noChangeArrowheads="1" noCrop="1"/>
          </p:cNvPicPr>
          <p:nvPr/>
        </p:nvPicPr>
        <p:blipFill>
          <a:blip r:embed="rId3" cstate="print"/>
          <a:srcRect/>
          <a:stretch>
            <a:fillRect/>
          </a:stretch>
        </p:blipFill>
        <p:spPr bwMode="auto">
          <a:xfrm>
            <a:off x="395288" y="260350"/>
            <a:ext cx="1409700" cy="936625"/>
          </a:xfrm>
          <a:prstGeom prst="rect">
            <a:avLst/>
          </a:prstGeom>
          <a:noFill/>
          <a:ln w="9525">
            <a:noFill/>
            <a:miter lim="800000"/>
            <a:headEnd/>
            <a:tailEnd/>
          </a:ln>
        </p:spPr>
      </p:pic>
      <p:pic>
        <p:nvPicPr>
          <p:cNvPr id="34824" name="Picture 15" descr="knigi-76"/>
          <p:cNvPicPr>
            <a:picLocks noChangeAspect="1" noChangeArrowheads="1" noCrop="1"/>
          </p:cNvPicPr>
          <p:nvPr/>
        </p:nvPicPr>
        <p:blipFill>
          <a:blip r:embed="rId3" cstate="print"/>
          <a:srcRect/>
          <a:stretch>
            <a:fillRect/>
          </a:stretch>
        </p:blipFill>
        <p:spPr bwMode="auto">
          <a:xfrm>
            <a:off x="7308850" y="333375"/>
            <a:ext cx="1409700" cy="936625"/>
          </a:xfrm>
          <a:prstGeom prst="rect">
            <a:avLst/>
          </a:prstGeom>
          <a:noFill/>
          <a:ln w="9525">
            <a:noFill/>
            <a:miter lim="800000"/>
            <a:headEnd/>
            <a:tailEnd/>
          </a:ln>
        </p:spPr>
      </p:pic>
      <p:pic>
        <p:nvPicPr>
          <p:cNvPr id="34825" name="Picture 11"/>
          <p:cNvPicPr>
            <a:picLocks noChangeAspect="1" noChangeArrowheads="1"/>
          </p:cNvPicPr>
          <p:nvPr/>
        </p:nvPicPr>
        <p:blipFill>
          <a:blip r:embed="rId4" cstate="print"/>
          <a:srcRect/>
          <a:stretch>
            <a:fillRect/>
          </a:stretch>
        </p:blipFill>
        <p:spPr bwMode="auto">
          <a:xfrm>
            <a:off x="611188" y="2060575"/>
            <a:ext cx="3455987" cy="38163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5842" name="Rectangle 4"/>
          <p:cNvSpPr>
            <a:spLocks noGrp="1"/>
          </p:cNvSpPr>
          <p:nvPr>
            <p:ph type="title"/>
          </p:nvPr>
        </p:nvSpPr>
        <p:spPr>
          <a:xfrm>
            <a:off x="611188" y="0"/>
            <a:ext cx="8075612" cy="1125538"/>
          </a:xfrm>
        </p:spPr>
        <p:txBody>
          <a:bodyPr/>
          <a:lstStyle/>
          <a:p>
            <a:r>
              <a:rPr lang="uk-UA" sz="4000" b="1" smtClean="0">
                <a:latin typeface="Arial" charset="0"/>
              </a:rPr>
              <a:t>3-й розділ: Микола Вінграновський</a:t>
            </a:r>
            <a:endParaRPr lang="ru-RU" sz="4000" b="1" smtClean="0">
              <a:latin typeface="Arial" charset="0"/>
            </a:endParaRPr>
          </a:p>
        </p:txBody>
      </p:sp>
      <p:sp>
        <p:nvSpPr>
          <p:cNvPr id="35843" name="Rectangle 5"/>
          <p:cNvSpPr>
            <a:spLocks noGrp="1"/>
          </p:cNvSpPr>
          <p:nvPr>
            <p:ph type="body" sz="half" idx="1"/>
          </p:nvPr>
        </p:nvSpPr>
        <p:spPr>
          <a:xfrm>
            <a:off x="179388" y="1989138"/>
            <a:ext cx="4968875" cy="4137025"/>
          </a:xfrm>
        </p:spPr>
        <p:txBody>
          <a:bodyPr/>
          <a:lstStyle/>
          <a:p>
            <a:pPr>
              <a:lnSpc>
                <a:spcPct val="90000"/>
              </a:lnSpc>
              <a:buFont typeface="Arial" charset="0"/>
              <a:buNone/>
            </a:pPr>
            <a:r>
              <a:rPr lang="uk-UA" sz="1800" smtClean="0"/>
              <a:t>Дуже незвичайні наступні слова:</a:t>
            </a:r>
          </a:p>
          <a:p>
            <a:pPr>
              <a:lnSpc>
                <a:spcPct val="90000"/>
              </a:lnSpc>
              <a:buFontTx/>
              <a:buChar char="-"/>
            </a:pPr>
            <a:r>
              <a:rPr lang="ru-RU" sz="1800" smtClean="0"/>
              <a:t>«И Украины слово – откровенье</a:t>
            </a:r>
          </a:p>
          <a:p>
            <a:pPr>
              <a:lnSpc>
                <a:spcPct val="90000"/>
              </a:lnSpc>
              <a:buFontTx/>
              <a:buNone/>
            </a:pPr>
            <a:r>
              <a:rPr lang="ru-RU" sz="1800" smtClean="0"/>
              <a:t>    Вдруг вспыхнет в горле порохом сухим» </a:t>
            </a:r>
            <a:r>
              <a:rPr lang="ru-RU" sz="1800" b="1" smtClean="0"/>
              <a:t>/Переклад в</a:t>
            </a:r>
            <a:r>
              <a:rPr lang="uk-UA" sz="1800" b="1" smtClean="0"/>
              <a:t>ірша “Ти, сивий лісе, в сутіні прозорій…”/</a:t>
            </a:r>
          </a:p>
          <a:p>
            <a:pPr>
              <a:lnSpc>
                <a:spcPct val="90000"/>
              </a:lnSpc>
              <a:buFontTx/>
              <a:buChar char="-"/>
            </a:pPr>
            <a:r>
              <a:rPr lang="ru-RU" sz="1800" smtClean="0"/>
              <a:t>«И взгляд тот самый, сине – серый,</a:t>
            </a:r>
          </a:p>
          <a:p>
            <a:pPr>
              <a:lnSpc>
                <a:spcPct val="90000"/>
              </a:lnSpc>
              <a:buFontTx/>
              <a:buNone/>
            </a:pPr>
            <a:r>
              <a:rPr lang="ru-RU" sz="1800" smtClean="0"/>
              <a:t>      Как ветра вздох в тени небес…» </a:t>
            </a:r>
            <a:r>
              <a:rPr lang="ru-RU" sz="1800" b="1" smtClean="0"/>
              <a:t>/Переклад вірша «Я дві пори в тобі люблю…»/</a:t>
            </a:r>
          </a:p>
          <a:p>
            <a:pPr>
              <a:lnSpc>
                <a:spcPct val="90000"/>
              </a:lnSpc>
              <a:buFontTx/>
              <a:buChar char="-"/>
            </a:pPr>
            <a:r>
              <a:rPr lang="ru-RU" sz="1800" smtClean="0"/>
              <a:t>«И Бог, и ты, и я – все счастья просят.</a:t>
            </a:r>
          </a:p>
          <a:p>
            <a:pPr>
              <a:lnSpc>
                <a:spcPct val="90000"/>
              </a:lnSpc>
              <a:buFontTx/>
              <a:buChar char="-"/>
            </a:pPr>
            <a:r>
              <a:rPr lang="ru-RU" sz="1800" smtClean="0"/>
              <a:t>Все просят счастья – как вода воды…»    </a:t>
            </a:r>
            <a:r>
              <a:rPr lang="ru-RU" sz="1800" b="1" smtClean="0"/>
              <a:t>/Переклад вірша «Широка </a:t>
            </a:r>
          </a:p>
          <a:p>
            <a:pPr>
              <a:lnSpc>
                <a:spcPct val="90000"/>
              </a:lnSpc>
              <a:buFont typeface="Arial" charset="0"/>
              <a:buNone/>
            </a:pPr>
            <a:r>
              <a:rPr lang="ru-RU" sz="1800" b="1" smtClean="0"/>
              <a:t>       ніч,  цвіркун над головою…»/</a:t>
            </a:r>
          </a:p>
          <a:p>
            <a:pPr>
              <a:lnSpc>
                <a:spcPct val="90000"/>
              </a:lnSpc>
              <a:buFontTx/>
              <a:buNone/>
            </a:pPr>
            <a:r>
              <a:rPr lang="uk-UA" sz="1800" smtClean="0"/>
              <a:t>Поет вміє вірно підібрати риму. Його мова дуже різноманітна, насичена, музична.</a:t>
            </a:r>
            <a:endParaRPr lang="ru-RU" sz="1800" smtClean="0"/>
          </a:p>
        </p:txBody>
      </p:sp>
      <p:sp>
        <p:nvSpPr>
          <p:cNvPr id="35844" name="Rectangle 6"/>
          <p:cNvSpPr>
            <a:spLocks noGrp="1"/>
          </p:cNvSpPr>
          <p:nvPr>
            <p:ph type="body" sz="half" idx="2"/>
          </p:nvPr>
        </p:nvSpPr>
        <p:spPr>
          <a:xfrm>
            <a:off x="5651500" y="2420938"/>
            <a:ext cx="2592388" cy="3128962"/>
          </a:xfrm>
        </p:spPr>
        <p:txBody>
          <a:bodyPr/>
          <a:lstStyle/>
          <a:p>
            <a:pPr>
              <a:lnSpc>
                <a:spcPct val="90000"/>
              </a:lnSpc>
            </a:pPr>
            <a:endParaRPr lang="ru-RU" smtClean="0"/>
          </a:p>
        </p:txBody>
      </p:sp>
      <p:pic>
        <p:nvPicPr>
          <p:cNvPr id="35845" name="Picture 11" descr="417"/>
          <p:cNvPicPr>
            <a:picLocks noChangeAspect="1" noChangeArrowheads="1" noCrop="1"/>
          </p:cNvPicPr>
          <p:nvPr/>
        </p:nvPicPr>
        <p:blipFill>
          <a:blip r:embed="rId2" cstate="print"/>
          <a:srcRect/>
          <a:stretch>
            <a:fillRect/>
          </a:stretch>
        </p:blipFill>
        <p:spPr bwMode="auto">
          <a:xfrm>
            <a:off x="323850" y="1341438"/>
            <a:ext cx="8569325" cy="503237"/>
          </a:xfrm>
          <a:prstGeom prst="rect">
            <a:avLst/>
          </a:prstGeom>
          <a:noFill/>
          <a:ln w="9525">
            <a:noFill/>
            <a:miter lim="800000"/>
            <a:headEnd/>
            <a:tailEnd/>
          </a:ln>
        </p:spPr>
      </p:pic>
      <p:pic>
        <p:nvPicPr>
          <p:cNvPr id="35846" name="Picture 11" descr="417"/>
          <p:cNvPicPr>
            <a:picLocks noChangeAspect="1" noChangeArrowheads="1" noCrop="1"/>
          </p:cNvPicPr>
          <p:nvPr/>
        </p:nvPicPr>
        <p:blipFill>
          <a:blip r:embed="rId2" cstate="print"/>
          <a:srcRect/>
          <a:stretch>
            <a:fillRect/>
          </a:stretch>
        </p:blipFill>
        <p:spPr bwMode="auto">
          <a:xfrm>
            <a:off x="250825" y="6165850"/>
            <a:ext cx="8569325" cy="498475"/>
          </a:xfrm>
          <a:prstGeom prst="rect">
            <a:avLst/>
          </a:prstGeom>
          <a:noFill/>
          <a:ln w="9525">
            <a:noFill/>
            <a:miter lim="800000"/>
            <a:headEnd/>
            <a:tailEnd/>
          </a:ln>
        </p:spPr>
      </p:pic>
      <p:pic>
        <p:nvPicPr>
          <p:cNvPr id="35847" name="Picture 15" descr="knigi-76"/>
          <p:cNvPicPr>
            <a:picLocks noChangeAspect="1" noChangeArrowheads="1" noCrop="1"/>
          </p:cNvPicPr>
          <p:nvPr/>
        </p:nvPicPr>
        <p:blipFill>
          <a:blip r:embed="rId3" cstate="print"/>
          <a:srcRect/>
          <a:stretch>
            <a:fillRect/>
          </a:stretch>
        </p:blipFill>
        <p:spPr bwMode="auto">
          <a:xfrm>
            <a:off x="395288" y="188913"/>
            <a:ext cx="1409700" cy="936625"/>
          </a:xfrm>
          <a:prstGeom prst="rect">
            <a:avLst/>
          </a:prstGeom>
          <a:noFill/>
          <a:ln w="9525">
            <a:noFill/>
            <a:miter lim="800000"/>
            <a:headEnd/>
            <a:tailEnd/>
          </a:ln>
        </p:spPr>
      </p:pic>
      <p:pic>
        <p:nvPicPr>
          <p:cNvPr id="35848" name="Picture 15" descr="knigi-76"/>
          <p:cNvPicPr>
            <a:picLocks noChangeAspect="1" noChangeArrowheads="1" noCrop="1"/>
          </p:cNvPicPr>
          <p:nvPr/>
        </p:nvPicPr>
        <p:blipFill>
          <a:blip r:embed="rId3" cstate="print"/>
          <a:srcRect/>
          <a:stretch>
            <a:fillRect/>
          </a:stretch>
        </p:blipFill>
        <p:spPr bwMode="auto">
          <a:xfrm>
            <a:off x="7308850" y="188913"/>
            <a:ext cx="1409700" cy="936625"/>
          </a:xfrm>
          <a:prstGeom prst="rect">
            <a:avLst/>
          </a:prstGeom>
          <a:noFill/>
          <a:ln w="9525">
            <a:noFill/>
            <a:miter lim="800000"/>
            <a:headEnd/>
            <a:tailEnd/>
          </a:ln>
        </p:spPr>
      </p:pic>
      <p:pic>
        <p:nvPicPr>
          <p:cNvPr id="35849" name="Picture 11"/>
          <p:cNvPicPr>
            <a:picLocks noChangeAspect="1" noChangeArrowheads="1"/>
          </p:cNvPicPr>
          <p:nvPr/>
        </p:nvPicPr>
        <p:blipFill>
          <a:blip r:embed="rId4" cstate="print"/>
          <a:srcRect/>
          <a:stretch>
            <a:fillRect/>
          </a:stretch>
        </p:blipFill>
        <p:spPr bwMode="auto">
          <a:xfrm>
            <a:off x="5148263" y="2060575"/>
            <a:ext cx="3744912" cy="39608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6866" name="Rectangle 4"/>
          <p:cNvSpPr>
            <a:spLocks noGrp="1"/>
          </p:cNvSpPr>
          <p:nvPr>
            <p:ph type="title"/>
          </p:nvPr>
        </p:nvSpPr>
        <p:spPr>
          <a:xfrm>
            <a:off x="457200" y="0"/>
            <a:ext cx="8229600" cy="1052513"/>
          </a:xfrm>
        </p:spPr>
        <p:txBody>
          <a:bodyPr/>
          <a:lstStyle/>
          <a:p>
            <a:r>
              <a:rPr lang="uk-UA" sz="4000" b="1" smtClean="0">
                <a:latin typeface="Arial" charset="0"/>
              </a:rPr>
              <a:t>3-й розділ: Микола Вінграновський</a:t>
            </a:r>
            <a:endParaRPr lang="ru-RU" sz="4000" smtClean="0">
              <a:latin typeface="Arial" charset="0"/>
            </a:endParaRPr>
          </a:p>
        </p:txBody>
      </p:sp>
      <p:pic>
        <p:nvPicPr>
          <p:cNvPr id="36867" name="Picture 5"/>
          <p:cNvPicPr>
            <a:picLocks noGrp="1" noChangeAspect="1" noChangeArrowheads="1"/>
          </p:cNvPicPr>
          <p:nvPr>
            <p:ph type="body" sz="half" idx="1"/>
          </p:nvPr>
        </p:nvPicPr>
        <p:blipFill>
          <a:blip r:embed="rId2" cstate="print"/>
          <a:srcRect/>
          <a:stretch>
            <a:fillRect/>
          </a:stretch>
        </p:blipFill>
        <p:spPr>
          <a:xfrm>
            <a:off x="395288" y="1844675"/>
            <a:ext cx="3384550" cy="4105275"/>
          </a:xfrm>
        </p:spPr>
      </p:pic>
      <p:sp>
        <p:nvSpPr>
          <p:cNvPr id="36868" name="Rectangle 6"/>
          <p:cNvSpPr>
            <a:spLocks noGrp="1"/>
          </p:cNvSpPr>
          <p:nvPr>
            <p:ph type="body" sz="half" idx="2"/>
          </p:nvPr>
        </p:nvSpPr>
        <p:spPr>
          <a:xfrm>
            <a:off x="3924300" y="1844675"/>
            <a:ext cx="5219700" cy="4310063"/>
          </a:xfrm>
        </p:spPr>
        <p:txBody>
          <a:bodyPr/>
          <a:lstStyle/>
          <a:p>
            <a:pPr>
              <a:lnSpc>
                <a:spcPct val="90000"/>
              </a:lnSpc>
              <a:buFont typeface="Arial" charset="0"/>
              <a:buNone/>
            </a:pPr>
            <a:r>
              <a:rPr lang="uk-UA" sz="1800" smtClean="0"/>
              <a:t>Поет відчуває всі тяготи життя:</a:t>
            </a:r>
          </a:p>
          <a:p>
            <a:pPr>
              <a:lnSpc>
                <a:spcPct val="90000"/>
              </a:lnSpc>
              <a:buFontTx/>
              <a:buChar char="-"/>
            </a:pPr>
            <a:r>
              <a:rPr lang="ru-RU" sz="1800" smtClean="0"/>
              <a:t>«Я задыхаюсь! Боль – в сто жил!</a:t>
            </a:r>
          </a:p>
          <a:p>
            <a:pPr>
              <a:lnSpc>
                <a:spcPct val="90000"/>
              </a:lnSpc>
              <a:buFontTx/>
              <a:buNone/>
            </a:pPr>
            <a:r>
              <a:rPr lang="ru-RU" sz="1800" smtClean="0"/>
              <a:t>       Я проклял черепа и кости.</a:t>
            </a:r>
          </a:p>
          <a:p>
            <a:pPr>
              <a:lnSpc>
                <a:spcPct val="90000"/>
              </a:lnSpc>
              <a:buFontTx/>
              <a:buNone/>
            </a:pPr>
            <a:r>
              <a:rPr lang="ru-RU" sz="1800" smtClean="0"/>
              <a:t>       И, фиолетовый от злости,</a:t>
            </a:r>
          </a:p>
          <a:p>
            <a:pPr>
              <a:lnSpc>
                <a:spcPct val="90000"/>
              </a:lnSpc>
              <a:buFontTx/>
              <a:buNone/>
            </a:pPr>
            <a:r>
              <a:rPr lang="ru-RU" sz="1800" smtClean="0"/>
              <a:t>      Ножами сердце обложил» </a:t>
            </a:r>
            <a:r>
              <a:rPr lang="ru-RU" sz="1800" b="1" smtClean="0"/>
              <a:t>/</a:t>
            </a:r>
            <a:r>
              <a:rPr lang="uk-UA" sz="1800" b="1" smtClean="0"/>
              <a:t>Переклад вірша “Учора ще я в цьому колі жив…”/</a:t>
            </a:r>
          </a:p>
          <a:p>
            <a:pPr>
              <a:lnSpc>
                <a:spcPct val="90000"/>
              </a:lnSpc>
              <a:buFontTx/>
              <a:buNone/>
            </a:pPr>
            <a:r>
              <a:rPr lang="uk-UA" sz="1800" smtClean="0"/>
              <a:t>Він вірить в силу слова, поезії, які можуть надихнути народ на боротьбу за свої права, за щасливе майбутнє своєї країни. Він готов віддати всього себе цій боротьбі, але слово - це святе! Воно повинно жити в віках!</a:t>
            </a:r>
          </a:p>
          <a:p>
            <a:pPr>
              <a:lnSpc>
                <a:spcPct val="90000"/>
              </a:lnSpc>
              <a:buFontTx/>
              <a:buChar char="-"/>
            </a:pPr>
            <a:r>
              <a:rPr lang="ru-RU" sz="1800" smtClean="0"/>
              <a:t>  </a:t>
            </a:r>
            <a:r>
              <a:rPr lang="ru-RU" sz="1800" b="1" smtClean="0"/>
              <a:t>«Тебе отдам я ни за грош –</a:t>
            </a:r>
          </a:p>
          <a:p>
            <a:pPr>
              <a:lnSpc>
                <a:spcPct val="90000"/>
              </a:lnSpc>
              <a:buFontTx/>
              <a:buNone/>
            </a:pPr>
            <a:r>
              <a:rPr lang="ru-RU" sz="1800" b="1" smtClean="0"/>
              <a:t>         Взлет юности и силу кремня,</a:t>
            </a:r>
          </a:p>
          <a:p>
            <a:pPr>
              <a:lnSpc>
                <a:spcPct val="90000"/>
              </a:lnSpc>
              <a:buFontTx/>
              <a:buNone/>
            </a:pPr>
            <a:r>
              <a:rPr lang="ru-RU" sz="1800" b="1" smtClean="0"/>
              <a:t>         И жизни сладостное бремя –</a:t>
            </a:r>
          </a:p>
          <a:p>
            <a:pPr>
              <a:lnSpc>
                <a:spcPct val="90000"/>
              </a:lnSpc>
              <a:buFontTx/>
              <a:buNone/>
            </a:pPr>
            <a:r>
              <a:rPr lang="ru-RU" sz="1800" b="1" smtClean="0"/>
              <a:t>         Лишь слова моего не трожь!»</a:t>
            </a:r>
          </a:p>
          <a:p>
            <a:pPr>
              <a:lnSpc>
                <a:spcPct val="90000"/>
              </a:lnSpc>
              <a:buFontTx/>
              <a:buChar char="-"/>
            </a:pPr>
            <a:endParaRPr lang="ru-RU" sz="1800" smtClean="0"/>
          </a:p>
        </p:txBody>
      </p:sp>
      <p:pic>
        <p:nvPicPr>
          <p:cNvPr id="36869" name="Picture 11" descr="417"/>
          <p:cNvPicPr>
            <a:picLocks noChangeAspect="1" noChangeArrowheads="1" noCrop="1"/>
          </p:cNvPicPr>
          <p:nvPr/>
        </p:nvPicPr>
        <p:blipFill>
          <a:blip r:embed="rId3" cstate="print"/>
          <a:srcRect/>
          <a:stretch>
            <a:fillRect/>
          </a:stretch>
        </p:blipFill>
        <p:spPr bwMode="auto">
          <a:xfrm>
            <a:off x="250825" y="1268413"/>
            <a:ext cx="8424863" cy="360362"/>
          </a:xfrm>
          <a:prstGeom prst="rect">
            <a:avLst/>
          </a:prstGeom>
          <a:noFill/>
          <a:ln w="9525">
            <a:noFill/>
            <a:miter lim="800000"/>
            <a:headEnd/>
            <a:tailEnd/>
          </a:ln>
        </p:spPr>
      </p:pic>
      <p:pic>
        <p:nvPicPr>
          <p:cNvPr id="36870" name="Picture 11" descr="417"/>
          <p:cNvPicPr>
            <a:picLocks noChangeAspect="1" noChangeArrowheads="1" noCrop="1"/>
          </p:cNvPicPr>
          <p:nvPr/>
        </p:nvPicPr>
        <p:blipFill>
          <a:blip r:embed="rId3" cstate="print"/>
          <a:srcRect/>
          <a:stretch>
            <a:fillRect/>
          </a:stretch>
        </p:blipFill>
        <p:spPr bwMode="auto">
          <a:xfrm>
            <a:off x="250825" y="6237288"/>
            <a:ext cx="8424863" cy="425450"/>
          </a:xfrm>
          <a:prstGeom prst="rect">
            <a:avLst/>
          </a:prstGeom>
          <a:noFill/>
          <a:ln w="9525">
            <a:noFill/>
            <a:miter lim="800000"/>
            <a:headEnd/>
            <a:tailEnd/>
          </a:ln>
        </p:spPr>
      </p:pic>
      <p:pic>
        <p:nvPicPr>
          <p:cNvPr id="36871" name="Picture 15" descr="knigi-76"/>
          <p:cNvPicPr>
            <a:picLocks noChangeAspect="1" noChangeArrowheads="1" noCrop="1"/>
          </p:cNvPicPr>
          <p:nvPr/>
        </p:nvPicPr>
        <p:blipFill>
          <a:blip r:embed="rId4" cstate="print"/>
          <a:srcRect/>
          <a:stretch>
            <a:fillRect/>
          </a:stretch>
        </p:blipFill>
        <p:spPr bwMode="auto">
          <a:xfrm>
            <a:off x="395288" y="188913"/>
            <a:ext cx="1409700" cy="936625"/>
          </a:xfrm>
          <a:prstGeom prst="rect">
            <a:avLst/>
          </a:prstGeom>
          <a:noFill/>
          <a:ln w="9525">
            <a:noFill/>
            <a:miter lim="800000"/>
            <a:headEnd/>
            <a:tailEnd/>
          </a:ln>
        </p:spPr>
      </p:pic>
      <p:pic>
        <p:nvPicPr>
          <p:cNvPr id="36872" name="Picture 15" descr="knigi-76"/>
          <p:cNvPicPr>
            <a:picLocks noChangeAspect="1" noChangeArrowheads="1" noCrop="1"/>
          </p:cNvPicPr>
          <p:nvPr/>
        </p:nvPicPr>
        <p:blipFill>
          <a:blip r:embed="rId4" cstate="print"/>
          <a:srcRect/>
          <a:stretch>
            <a:fillRect/>
          </a:stretch>
        </p:blipFill>
        <p:spPr bwMode="auto">
          <a:xfrm>
            <a:off x="7380288" y="115888"/>
            <a:ext cx="1409700" cy="9366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7890" name="Rectangle 4"/>
          <p:cNvSpPr>
            <a:spLocks noGrp="1"/>
          </p:cNvSpPr>
          <p:nvPr>
            <p:ph type="title"/>
          </p:nvPr>
        </p:nvSpPr>
        <p:spPr>
          <a:xfrm>
            <a:off x="457200" y="0"/>
            <a:ext cx="8229600" cy="1125538"/>
          </a:xfrm>
        </p:spPr>
        <p:txBody>
          <a:bodyPr/>
          <a:lstStyle/>
          <a:p>
            <a:r>
              <a:rPr lang="ru-RU" sz="4000" smtClean="0"/>
              <a:t> </a:t>
            </a:r>
            <a:r>
              <a:rPr lang="uk-UA" sz="4000" b="1" smtClean="0"/>
              <a:t>4-й розділ : Переклади із</a:t>
            </a:r>
            <a:br>
              <a:rPr lang="uk-UA" sz="4000" b="1" smtClean="0"/>
            </a:br>
            <a:r>
              <a:rPr lang="uk-UA" sz="4000" b="1" smtClean="0"/>
              <a:t>Бориса Олійника</a:t>
            </a:r>
            <a:endParaRPr lang="ru-RU" sz="4000" b="1" smtClean="0"/>
          </a:p>
        </p:txBody>
      </p:sp>
      <p:pic>
        <p:nvPicPr>
          <p:cNvPr id="37891" name="Picture 5"/>
          <p:cNvPicPr>
            <a:picLocks noGrp="1" noChangeAspect="1" noChangeArrowheads="1"/>
          </p:cNvPicPr>
          <p:nvPr>
            <p:ph type="body" sz="half" idx="1"/>
          </p:nvPr>
        </p:nvPicPr>
        <p:blipFill>
          <a:blip r:embed="rId2" cstate="print"/>
          <a:srcRect/>
          <a:stretch>
            <a:fillRect/>
          </a:stretch>
        </p:blipFill>
        <p:spPr>
          <a:xfrm>
            <a:off x="323850" y="1844675"/>
            <a:ext cx="3168650" cy="4033838"/>
          </a:xfrm>
        </p:spPr>
      </p:pic>
      <p:sp>
        <p:nvSpPr>
          <p:cNvPr id="37892" name="Rectangle 6"/>
          <p:cNvSpPr>
            <a:spLocks noGrp="1"/>
          </p:cNvSpPr>
          <p:nvPr>
            <p:ph type="body" sz="half" idx="2"/>
          </p:nvPr>
        </p:nvSpPr>
        <p:spPr>
          <a:xfrm>
            <a:off x="3563938" y="1557338"/>
            <a:ext cx="5400675" cy="4568825"/>
          </a:xfrm>
        </p:spPr>
        <p:txBody>
          <a:bodyPr/>
          <a:lstStyle/>
          <a:p>
            <a:pPr>
              <a:lnSpc>
                <a:spcPct val="90000"/>
              </a:lnSpc>
              <a:buFont typeface="Arial" charset="0"/>
              <a:buNone/>
            </a:pPr>
            <a:r>
              <a:rPr lang="uk-UA" smtClean="0"/>
              <a:t>    </a:t>
            </a:r>
            <a:r>
              <a:rPr lang="uk-UA" sz="1800" b="1" smtClean="0"/>
              <a:t>Вірші Б. Олійника </a:t>
            </a:r>
            <a:r>
              <a:rPr lang="uk-UA" sz="1800" smtClean="0"/>
              <a:t>– про життя, про людину, про Україну і її народ… Вони дуже сучасні. Тому Корнієць В.П. вирішив донести поезію Олійника до читачів. Він шукає справжню  правду, яку не можливо заховати:</a:t>
            </a:r>
          </a:p>
          <a:p>
            <a:pPr>
              <a:lnSpc>
                <a:spcPct val="90000"/>
              </a:lnSpc>
              <a:buFontTx/>
              <a:buChar char="-"/>
            </a:pPr>
            <a:r>
              <a:rPr lang="ru-RU" sz="1800" smtClean="0"/>
              <a:t>  « Запрячь! Хитри! Зарой хоть под забором – </a:t>
            </a:r>
          </a:p>
          <a:p>
            <a:pPr>
              <a:lnSpc>
                <a:spcPct val="90000"/>
              </a:lnSpc>
              <a:buFontTx/>
              <a:buNone/>
            </a:pPr>
            <a:r>
              <a:rPr lang="ru-RU" sz="1800" smtClean="0"/>
              <a:t>        Пуста игра с доверием людей!!!</a:t>
            </a:r>
          </a:p>
          <a:p>
            <a:pPr>
              <a:lnSpc>
                <a:spcPct val="90000"/>
              </a:lnSpc>
              <a:buFontTx/>
              <a:buNone/>
            </a:pPr>
            <a:r>
              <a:rPr lang="ru-RU" sz="1800" smtClean="0"/>
              <a:t>        Придет гранитным шагом командора</a:t>
            </a:r>
          </a:p>
          <a:p>
            <a:pPr>
              <a:lnSpc>
                <a:spcPct val="90000"/>
              </a:lnSpc>
              <a:buFontTx/>
              <a:buNone/>
            </a:pPr>
            <a:r>
              <a:rPr lang="ru-RU" sz="1800" smtClean="0"/>
              <a:t>        Вопрос неотвратимый: - Правда где?</a:t>
            </a:r>
          </a:p>
          <a:p>
            <a:pPr>
              <a:lnSpc>
                <a:spcPct val="90000"/>
              </a:lnSpc>
              <a:buFontTx/>
              <a:buNone/>
            </a:pPr>
            <a:r>
              <a:rPr lang="ru-RU" sz="1800" smtClean="0"/>
              <a:t>        И от нее не скрыться, как от плахи,</a:t>
            </a:r>
          </a:p>
          <a:p>
            <a:pPr>
              <a:lnSpc>
                <a:spcPct val="90000"/>
              </a:lnSpc>
              <a:buFontTx/>
              <a:buNone/>
            </a:pPr>
            <a:r>
              <a:rPr lang="ru-RU" sz="1800" smtClean="0"/>
              <a:t>        И в мавзолей не спрятаться уже.</a:t>
            </a:r>
          </a:p>
          <a:p>
            <a:pPr>
              <a:lnSpc>
                <a:spcPct val="90000"/>
              </a:lnSpc>
              <a:buFontTx/>
              <a:buNone/>
            </a:pPr>
            <a:r>
              <a:rPr lang="ru-RU" sz="1800" smtClean="0"/>
              <a:t>        И смерть не даст спасенья от расплаты</a:t>
            </a:r>
          </a:p>
          <a:p>
            <a:pPr>
              <a:lnSpc>
                <a:spcPct val="90000"/>
              </a:lnSpc>
              <a:buFontTx/>
              <a:buNone/>
            </a:pPr>
            <a:r>
              <a:rPr lang="ru-RU" sz="1800" smtClean="0"/>
              <a:t>        На долей уготованной меже.»</a:t>
            </a:r>
          </a:p>
          <a:p>
            <a:pPr>
              <a:lnSpc>
                <a:spcPct val="90000"/>
              </a:lnSpc>
              <a:buFontTx/>
              <a:buNone/>
            </a:pPr>
            <a:r>
              <a:rPr lang="ru-RU" sz="1800" smtClean="0"/>
              <a:t>       </a:t>
            </a:r>
            <a:r>
              <a:rPr lang="ru-RU" sz="1800" b="1" smtClean="0"/>
              <a:t>/</a:t>
            </a:r>
            <a:r>
              <a:rPr lang="uk-UA" sz="1800" b="1" smtClean="0"/>
              <a:t>Переклад вірша Бориса Олійника “Межа”/</a:t>
            </a:r>
            <a:endParaRPr lang="ru-RU" sz="1800" b="1" smtClean="0"/>
          </a:p>
        </p:txBody>
      </p:sp>
      <p:pic>
        <p:nvPicPr>
          <p:cNvPr id="37893" name="Picture 13" descr="9690585_Bezimeni2"/>
          <p:cNvPicPr>
            <a:picLocks noChangeAspect="1" noChangeArrowheads="1"/>
          </p:cNvPicPr>
          <p:nvPr/>
        </p:nvPicPr>
        <p:blipFill>
          <a:blip r:embed="rId3" cstate="print"/>
          <a:srcRect/>
          <a:stretch>
            <a:fillRect/>
          </a:stretch>
        </p:blipFill>
        <p:spPr bwMode="auto">
          <a:xfrm>
            <a:off x="250825" y="1125538"/>
            <a:ext cx="4249738" cy="504825"/>
          </a:xfrm>
          <a:prstGeom prst="rect">
            <a:avLst/>
          </a:prstGeom>
          <a:noFill/>
          <a:ln w="9525">
            <a:noFill/>
            <a:miter lim="800000"/>
            <a:headEnd/>
            <a:tailEnd/>
          </a:ln>
        </p:spPr>
      </p:pic>
      <p:pic>
        <p:nvPicPr>
          <p:cNvPr id="37894" name="Picture 13" descr="9690585_Bezimeni2"/>
          <p:cNvPicPr>
            <a:picLocks noChangeAspect="1" noChangeArrowheads="1"/>
          </p:cNvPicPr>
          <p:nvPr/>
        </p:nvPicPr>
        <p:blipFill>
          <a:blip r:embed="rId3" cstate="print"/>
          <a:srcRect/>
          <a:stretch>
            <a:fillRect/>
          </a:stretch>
        </p:blipFill>
        <p:spPr bwMode="auto">
          <a:xfrm>
            <a:off x="4716463" y="1125538"/>
            <a:ext cx="4249737" cy="504825"/>
          </a:xfrm>
          <a:prstGeom prst="rect">
            <a:avLst/>
          </a:prstGeom>
          <a:noFill/>
          <a:ln w="9525">
            <a:noFill/>
            <a:miter lim="800000"/>
            <a:headEnd/>
            <a:tailEnd/>
          </a:ln>
        </p:spPr>
      </p:pic>
      <p:pic>
        <p:nvPicPr>
          <p:cNvPr id="37895" name="Picture 13" descr="9690585_Bezimeni2"/>
          <p:cNvPicPr>
            <a:picLocks noChangeAspect="1" noChangeArrowheads="1"/>
          </p:cNvPicPr>
          <p:nvPr/>
        </p:nvPicPr>
        <p:blipFill>
          <a:blip r:embed="rId3" cstate="print"/>
          <a:srcRect/>
          <a:stretch>
            <a:fillRect/>
          </a:stretch>
        </p:blipFill>
        <p:spPr bwMode="auto">
          <a:xfrm>
            <a:off x="179388" y="6092825"/>
            <a:ext cx="4249737" cy="504825"/>
          </a:xfrm>
          <a:prstGeom prst="rect">
            <a:avLst/>
          </a:prstGeom>
          <a:noFill/>
          <a:ln w="9525">
            <a:noFill/>
            <a:miter lim="800000"/>
            <a:headEnd/>
            <a:tailEnd/>
          </a:ln>
        </p:spPr>
      </p:pic>
      <p:pic>
        <p:nvPicPr>
          <p:cNvPr id="37896" name="Picture 13" descr="9690585_Bezimeni2"/>
          <p:cNvPicPr>
            <a:picLocks noChangeAspect="1" noChangeArrowheads="1"/>
          </p:cNvPicPr>
          <p:nvPr/>
        </p:nvPicPr>
        <p:blipFill>
          <a:blip r:embed="rId3" cstate="print"/>
          <a:srcRect/>
          <a:stretch>
            <a:fillRect/>
          </a:stretch>
        </p:blipFill>
        <p:spPr bwMode="auto">
          <a:xfrm>
            <a:off x="4716463" y="6092825"/>
            <a:ext cx="4249737" cy="504825"/>
          </a:xfrm>
          <a:prstGeom prst="rect">
            <a:avLst/>
          </a:prstGeom>
          <a:noFill/>
          <a:ln w="9525">
            <a:noFill/>
            <a:miter lim="800000"/>
            <a:headEnd/>
            <a:tailEnd/>
          </a:ln>
        </p:spPr>
      </p:pic>
      <p:pic>
        <p:nvPicPr>
          <p:cNvPr id="37897" name="Picture 26" descr="knigi-88"/>
          <p:cNvPicPr>
            <a:picLocks noChangeAspect="1" noChangeArrowheads="1" noCrop="1"/>
          </p:cNvPicPr>
          <p:nvPr/>
        </p:nvPicPr>
        <p:blipFill>
          <a:blip r:embed="rId4" cstate="print"/>
          <a:srcRect/>
          <a:stretch>
            <a:fillRect/>
          </a:stretch>
        </p:blipFill>
        <p:spPr bwMode="auto">
          <a:xfrm>
            <a:off x="7667625" y="188913"/>
            <a:ext cx="1079500" cy="765175"/>
          </a:xfrm>
          <a:prstGeom prst="rect">
            <a:avLst/>
          </a:prstGeom>
          <a:noFill/>
          <a:ln w="9525">
            <a:noFill/>
            <a:miter lim="800000"/>
            <a:headEnd/>
            <a:tailEnd/>
          </a:ln>
        </p:spPr>
      </p:pic>
      <p:pic>
        <p:nvPicPr>
          <p:cNvPr id="37898" name="Picture 26" descr="knigi-88"/>
          <p:cNvPicPr>
            <a:picLocks noChangeAspect="1" noChangeArrowheads="1" noCrop="1"/>
          </p:cNvPicPr>
          <p:nvPr/>
        </p:nvPicPr>
        <p:blipFill>
          <a:blip r:embed="rId4" cstate="print"/>
          <a:srcRect/>
          <a:stretch>
            <a:fillRect/>
          </a:stretch>
        </p:blipFill>
        <p:spPr bwMode="auto">
          <a:xfrm>
            <a:off x="500063" y="214313"/>
            <a:ext cx="1079500" cy="765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8914" name="Rectangle 4"/>
          <p:cNvSpPr>
            <a:spLocks noGrp="1"/>
          </p:cNvSpPr>
          <p:nvPr>
            <p:ph type="title"/>
          </p:nvPr>
        </p:nvSpPr>
        <p:spPr>
          <a:xfrm>
            <a:off x="457200" y="0"/>
            <a:ext cx="8229600" cy="1052513"/>
          </a:xfrm>
        </p:spPr>
        <p:txBody>
          <a:bodyPr/>
          <a:lstStyle/>
          <a:p>
            <a:r>
              <a:rPr lang="uk-UA" sz="4000" b="1" smtClean="0"/>
              <a:t>4-й розділ : Переклади із</a:t>
            </a:r>
            <a:br>
              <a:rPr lang="uk-UA" sz="4000" b="1" smtClean="0"/>
            </a:br>
            <a:r>
              <a:rPr lang="uk-UA" sz="4000" b="1" smtClean="0"/>
              <a:t>Бориса Олійника</a:t>
            </a:r>
            <a:endParaRPr lang="ru-RU" sz="4000" b="1" smtClean="0"/>
          </a:p>
        </p:txBody>
      </p:sp>
      <p:sp>
        <p:nvSpPr>
          <p:cNvPr id="38915" name="Rectangle 5"/>
          <p:cNvSpPr>
            <a:spLocks noGrp="1"/>
          </p:cNvSpPr>
          <p:nvPr>
            <p:ph type="body" sz="half" idx="1"/>
          </p:nvPr>
        </p:nvSpPr>
        <p:spPr>
          <a:xfrm>
            <a:off x="0" y="1989138"/>
            <a:ext cx="5364163" cy="4137025"/>
          </a:xfrm>
        </p:spPr>
        <p:txBody>
          <a:bodyPr/>
          <a:lstStyle/>
          <a:p>
            <a:pPr>
              <a:buFont typeface="Arial" charset="0"/>
              <a:buNone/>
            </a:pPr>
            <a:r>
              <a:rPr lang="uk-UA" sz="1800" smtClean="0"/>
              <a:t>Справжню правду завжди переслідували. За неї люди боролися, віддавали своє життя, йшли на вогонь…</a:t>
            </a:r>
          </a:p>
          <a:p>
            <a:pPr>
              <a:buFont typeface="Arial" charset="0"/>
              <a:buNone/>
            </a:pPr>
            <a:r>
              <a:rPr lang="ru-RU" sz="1800" smtClean="0">
                <a:latin typeface="Arial" charset="0"/>
              </a:rPr>
              <a:t>        </a:t>
            </a:r>
            <a:r>
              <a:rPr lang="ru-RU" sz="1800" smtClean="0"/>
              <a:t>«Джордано Бруно, а зачем все это?</a:t>
            </a:r>
          </a:p>
          <a:p>
            <a:pPr>
              <a:buFont typeface="Arial" charset="0"/>
              <a:buNone/>
            </a:pPr>
            <a:r>
              <a:rPr lang="ru-RU" sz="1800" smtClean="0">
                <a:latin typeface="Arial" charset="0"/>
              </a:rPr>
              <a:t>        </a:t>
            </a:r>
            <a:r>
              <a:rPr lang="ru-RU" sz="1800" smtClean="0"/>
              <a:t>А зачем все это, Джордано Бруно?..</a:t>
            </a:r>
          </a:p>
          <a:p>
            <a:pPr>
              <a:buFont typeface="Arial" charset="0"/>
              <a:buNone/>
            </a:pPr>
            <a:r>
              <a:rPr lang="ru-RU" sz="1800" smtClean="0">
                <a:latin typeface="Arial" charset="0"/>
              </a:rPr>
              <a:t>        </a:t>
            </a:r>
            <a:r>
              <a:rPr lang="ru-RU" sz="1800" smtClean="0"/>
              <a:t>Костер запылает – и песня спета,</a:t>
            </a:r>
          </a:p>
          <a:p>
            <a:pPr>
              <a:buFont typeface="Arial" charset="0"/>
              <a:buNone/>
            </a:pPr>
            <a:r>
              <a:rPr lang="ru-RU" sz="1800" smtClean="0">
                <a:latin typeface="Arial" charset="0"/>
              </a:rPr>
              <a:t>        </a:t>
            </a:r>
            <a:r>
              <a:rPr lang="ru-RU" sz="1800" smtClean="0"/>
              <a:t>И пламя порвет этой правды струны…»</a:t>
            </a:r>
          </a:p>
          <a:p>
            <a:pPr>
              <a:buFont typeface="Arial" charset="0"/>
              <a:buNone/>
            </a:pPr>
            <a:r>
              <a:rPr lang="ru-RU" sz="1800" smtClean="0">
                <a:latin typeface="Arial" charset="0"/>
              </a:rPr>
              <a:t>        </a:t>
            </a:r>
            <a:r>
              <a:rPr lang="ru-RU" sz="1800" smtClean="0"/>
              <a:t>«Раскаяться ему бы на словах,</a:t>
            </a:r>
          </a:p>
          <a:p>
            <a:pPr>
              <a:buFont typeface="Arial" charset="0"/>
              <a:buNone/>
            </a:pPr>
            <a:r>
              <a:rPr lang="ru-RU" sz="1800" smtClean="0">
                <a:latin typeface="Arial" charset="0"/>
              </a:rPr>
              <a:t>        </a:t>
            </a:r>
            <a:r>
              <a:rPr lang="ru-RU" sz="1800" smtClean="0"/>
              <a:t>Не искренне… а только на трибуне.</a:t>
            </a:r>
          </a:p>
          <a:p>
            <a:pPr>
              <a:buFont typeface="Arial" charset="0"/>
              <a:buNone/>
            </a:pPr>
            <a:r>
              <a:rPr lang="ru-RU" sz="1800" smtClean="0">
                <a:latin typeface="Arial" charset="0"/>
              </a:rPr>
              <a:t>        </a:t>
            </a:r>
            <a:r>
              <a:rPr lang="ru-RU" sz="1800" smtClean="0"/>
              <a:t>И все бы сохранилось: жизнь и… страх,</a:t>
            </a:r>
          </a:p>
          <a:p>
            <a:pPr>
              <a:buFont typeface="Arial" charset="0"/>
              <a:buNone/>
            </a:pPr>
            <a:r>
              <a:rPr lang="ru-RU" sz="1800" smtClean="0">
                <a:latin typeface="Arial" charset="0"/>
              </a:rPr>
              <a:t>        </a:t>
            </a:r>
            <a:r>
              <a:rPr lang="ru-RU" sz="1800" smtClean="0"/>
              <a:t>Но не было б тогда… Джордано Бруно.»</a:t>
            </a:r>
          </a:p>
          <a:p>
            <a:pPr>
              <a:buFont typeface="Arial" charset="0"/>
              <a:buNone/>
            </a:pPr>
            <a:r>
              <a:rPr lang="ru-RU" sz="1800" b="1" smtClean="0"/>
              <a:t>/ Переклад «</a:t>
            </a:r>
            <a:r>
              <a:rPr lang="ru-RU" sz="1800" b="1" smtClean="0">
                <a:latin typeface="Arial" charset="0"/>
              </a:rPr>
              <a:t>Б</a:t>
            </a:r>
            <a:r>
              <a:rPr lang="uk-UA" sz="1800" b="1" smtClean="0">
                <a:latin typeface="Arial" charset="0"/>
              </a:rPr>
              <a:t>алади про вогонь і принцип”/</a:t>
            </a:r>
            <a:r>
              <a:rPr lang="uk-UA" sz="1800" b="1" smtClean="0"/>
              <a:t>   </a:t>
            </a:r>
            <a:r>
              <a:rPr lang="uk-UA" sz="1800" b="1" smtClean="0">
                <a:latin typeface="Arial" charset="0"/>
              </a:rPr>
              <a:t> </a:t>
            </a:r>
            <a:endParaRPr lang="ru-RU" sz="1800" b="1" smtClean="0">
              <a:latin typeface="Arial" charset="0"/>
            </a:endParaRPr>
          </a:p>
        </p:txBody>
      </p:sp>
      <p:sp>
        <p:nvSpPr>
          <p:cNvPr id="38916" name="Rectangle 6"/>
          <p:cNvSpPr>
            <a:spLocks noGrp="1"/>
          </p:cNvSpPr>
          <p:nvPr>
            <p:ph type="body" sz="half" idx="2"/>
          </p:nvPr>
        </p:nvSpPr>
        <p:spPr>
          <a:xfrm>
            <a:off x="6372225" y="2565400"/>
            <a:ext cx="1944688" cy="2519363"/>
          </a:xfrm>
        </p:spPr>
        <p:txBody>
          <a:bodyPr/>
          <a:lstStyle/>
          <a:p>
            <a:endParaRPr lang="ru-RU" smtClean="0"/>
          </a:p>
        </p:txBody>
      </p:sp>
      <p:pic>
        <p:nvPicPr>
          <p:cNvPr id="38917" name="Picture 7"/>
          <p:cNvPicPr>
            <a:picLocks noChangeAspect="1" noChangeArrowheads="1"/>
          </p:cNvPicPr>
          <p:nvPr/>
        </p:nvPicPr>
        <p:blipFill>
          <a:blip r:embed="rId2" cstate="print"/>
          <a:srcRect/>
          <a:stretch>
            <a:fillRect/>
          </a:stretch>
        </p:blipFill>
        <p:spPr bwMode="auto">
          <a:xfrm>
            <a:off x="5580063" y="2060575"/>
            <a:ext cx="3168650" cy="3889375"/>
          </a:xfrm>
          <a:prstGeom prst="rect">
            <a:avLst/>
          </a:prstGeom>
          <a:noFill/>
          <a:ln w="9525">
            <a:noFill/>
            <a:miter lim="800000"/>
            <a:headEnd/>
            <a:tailEnd/>
          </a:ln>
        </p:spPr>
      </p:pic>
      <p:pic>
        <p:nvPicPr>
          <p:cNvPr id="38918" name="Picture 13" descr="9690585_Bezimeni2"/>
          <p:cNvPicPr>
            <a:picLocks noChangeAspect="1" noChangeArrowheads="1"/>
          </p:cNvPicPr>
          <p:nvPr/>
        </p:nvPicPr>
        <p:blipFill>
          <a:blip r:embed="rId3" cstate="print"/>
          <a:srcRect/>
          <a:stretch>
            <a:fillRect/>
          </a:stretch>
        </p:blipFill>
        <p:spPr bwMode="auto">
          <a:xfrm>
            <a:off x="179388" y="6165850"/>
            <a:ext cx="4103687" cy="522288"/>
          </a:xfrm>
          <a:prstGeom prst="rect">
            <a:avLst/>
          </a:prstGeom>
          <a:noFill/>
          <a:ln w="9525">
            <a:noFill/>
            <a:miter lim="800000"/>
            <a:headEnd/>
            <a:tailEnd/>
          </a:ln>
        </p:spPr>
      </p:pic>
      <p:pic>
        <p:nvPicPr>
          <p:cNvPr id="38919" name="Picture 13" descr="9690585_Bezimeni2"/>
          <p:cNvPicPr>
            <a:picLocks noChangeAspect="1" noChangeArrowheads="1"/>
          </p:cNvPicPr>
          <p:nvPr/>
        </p:nvPicPr>
        <p:blipFill>
          <a:blip r:embed="rId3" cstate="print"/>
          <a:srcRect/>
          <a:stretch>
            <a:fillRect/>
          </a:stretch>
        </p:blipFill>
        <p:spPr bwMode="auto">
          <a:xfrm>
            <a:off x="250825" y="1268413"/>
            <a:ext cx="4249738" cy="504825"/>
          </a:xfrm>
          <a:prstGeom prst="rect">
            <a:avLst/>
          </a:prstGeom>
          <a:noFill/>
          <a:ln w="9525">
            <a:noFill/>
            <a:miter lim="800000"/>
            <a:headEnd/>
            <a:tailEnd/>
          </a:ln>
        </p:spPr>
      </p:pic>
      <p:pic>
        <p:nvPicPr>
          <p:cNvPr id="38920" name="Picture 13" descr="9690585_Bezimeni2"/>
          <p:cNvPicPr>
            <a:picLocks noChangeAspect="1" noChangeArrowheads="1"/>
          </p:cNvPicPr>
          <p:nvPr/>
        </p:nvPicPr>
        <p:blipFill>
          <a:blip r:embed="rId3" cstate="print"/>
          <a:srcRect/>
          <a:stretch>
            <a:fillRect/>
          </a:stretch>
        </p:blipFill>
        <p:spPr bwMode="auto">
          <a:xfrm>
            <a:off x="4643438" y="1268413"/>
            <a:ext cx="4338637" cy="504825"/>
          </a:xfrm>
          <a:prstGeom prst="rect">
            <a:avLst/>
          </a:prstGeom>
          <a:noFill/>
          <a:ln w="9525">
            <a:noFill/>
            <a:miter lim="800000"/>
            <a:headEnd/>
            <a:tailEnd/>
          </a:ln>
        </p:spPr>
      </p:pic>
      <p:pic>
        <p:nvPicPr>
          <p:cNvPr id="38921" name="Picture 13" descr="9690585_Bezimeni2"/>
          <p:cNvPicPr>
            <a:picLocks noChangeAspect="1" noChangeArrowheads="1"/>
          </p:cNvPicPr>
          <p:nvPr/>
        </p:nvPicPr>
        <p:blipFill>
          <a:blip r:embed="rId3" cstate="print"/>
          <a:srcRect/>
          <a:stretch>
            <a:fillRect/>
          </a:stretch>
        </p:blipFill>
        <p:spPr bwMode="auto">
          <a:xfrm>
            <a:off x="4572000" y="6237288"/>
            <a:ext cx="4338638" cy="431800"/>
          </a:xfrm>
          <a:prstGeom prst="rect">
            <a:avLst/>
          </a:prstGeom>
          <a:noFill/>
          <a:ln w="9525">
            <a:noFill/>
            <a:miter lim="800000"/>
            <a:headEnd/>
            <a:tailEnd/>
          </a:ln>
        </p:spPr>
      </p:pic>
      <p:pic>
        <p:nvPicPr>
          <p:cNvPr id="38922" name="Picture 26" descr="knigi-88"/>
          <p:cNvPicPr>
            <a:picLocks noChangeAspect="1" noChangeArrowheads="1" noCrop="1"/>
          </p:cNvPicPr>
          <p:nvPr/>
        </p:nvPicPr>
        <p:blipFill>
          <a:blip r:embed="rId4" cstate="print"/>
          <a:srcRect/>
          <a:stretch>
            <a:fillRect/>
          </a:stretch>
        </p:blipFill>
        <p:spPr bwMode="auto">
          <a:xfrm>
            <a:off x="7740650" y="260350"/>
            <a:ext cx="1079500" cy="765175"/>
          </a:xfrm>
          <a:prstGeom prst="rect">
            <a:avLst/>
          </a:prstGeom>
          <a:noFill/>
          <a:ln w="9525">
            <a:noFill/>
            <a:miter lim="800000"/>
            <a:headEnd/>
            <a:tailEnd/>
          </a:ln>
        </p:spPr>
      </p:pic>
      <p:pic>
        <p:nvPicPr>
          <p:cNvPr id="38923" name="Picture 26" descr="knigi-88"/>
          <p:cNvPicPr>
            <a:picLocks noChangeAspect="1" noChangeArrowheads="1" noCrop="1"/>
          </p:cNvPicPr>
          <p:nvPr/>
        </p:nvPicPr>
        <p:blipFill>
          <a:blip r:embed="rId4" cstate="print"/>
          <a:srcRect/>
          <a:stretch>
            <a:fillRect/>
          </a:stretch>
        </p:blipFill>
        <p:spPr bwMode="auto">
          <a:xfrm>
            <a:off x="250825" y="188913"/>
            <a:ext cx="1079500" cy="7651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9938" name="Rectangle 4"/>
          <p:cNvSpPr>
            <a:spLocks noGrp="1"/>
          </p:cNvSpPr>
          <p:nvPr>
            <p:ph type="title"/>
          </p:nvPr>
        </p:nvSpPr>
        <p:spPr>
          <a:xfrm>
            <a:off x="457200" y="0"/>
            <a:ext cx="8229600" cy="1052513"/>
          </a:xfrm>
        </p:spPr>
        <p:txBody>
          <a:bodyPr/>
          <a:lstStyle/>
          <a:p>
            <a:r>
              <a:rPr lang="uk-UA" sz="4000" b="1" smtClean="0"/>
              <a:t>4-й розділ : Переклади із</a:t>
            </a:r>
            <a:br>
              <a:rPr lang="uk-UA" sz="4000" b="1" smtClean="0"/>
            </a:br>
            <a:r>
              <a:rPr lang="uk-UA" sz="4000" b="1" smtClean="0"/>
              <a:t>Бориса Олійника</a:t>
            </a:r>
            <a:endParaRPr lang="ru-RU" sz="4000" b="1" smtClean="0"/>
          </a:p>
        </p:txBody>
      </p:sp>
      <p:sp>
        <p:nvSpPr>
          <p:cNvPr id="39939" name="Rectangle 5"/>
          <p:cNvSpPr>
            <a:spLocks noGrp="1"/>
          </p:cNvSpPr>
          <p:nvPr>
            <p:ph type="body" sz="half" idx="1"/>
          </p:nvPr>
        </p:nvSpPr>
        <p:spPr>
          <a:xfrm>
            <a:off x="900113" y="2708275"/>
            <a:ext cx="2016125" cy="2160588"/>
          </a:xfrm>
        </p:spPr>
        <p:txBody>
          <a:bodyPr/>
          <a:lstStyle/>
          <a:p>
            <a:endParaRPr lang="ru-RU" smtClean="0"/>
          </a:p>
        </p:txBody>
      </p:sp>
      <p:sp>
        <p:nvSpPr>
          <p:cNvPr id="39940" name="Rectangle 6"/>
          <p:cNvSpPr>
            <a:spLocks noGrp="1"/>
          </p:cNvSpPr>
          <p:nvPr>
            <p:ph type="body" sz="half" idx="2"/>
          </p:nvPr>
        </p:nvSpPr>
        <p:spPr>
          <a:xfrm>
            <a:off x="3571875" y="1500188"/>
            <a:ext cx="5572125" cy="4625975"/>
          </a:xfrm>
        </p:spPr>
        <p:txBody>
          <a:bodyPr/>
          <a:lstStyle/>
          <a:p>
            <a:pPr>
              <a:buFont typeface="Arial" charset="0"/>
              <a:buNone/>
            </a:pPr>
            <a:r>
              <a:rPr lang="uk-UA" sz="1800" smtClean="0">
                <a:latin typeface="Arial" charset="0"/>
              </a:rPr>
              <a:t>Цікаві і такі строки:</a:t>
            </a:r>
          </a:p>
          <a:p>
            <a:pPr>
              <a:buFontTx/>
              <a:buChar char="-"/>
            </a:pPr>
            <a:r>
              <a:rPr lang="uk-UA" sz="1800" smtClean="0">
                <a:latin typeface="Arial" charset="0"/>
              </a:rPr>
              <a:t>“ Огонь мы славим, нет его святей,</a:t>
            </a:r>
          </a:p>
          <a:p>
            <a:pPr>
              <a:buFontTx/>
              <a:buNone/>
            </a:pPr>
            <a:r>
              <a:rPr lang="ru-RU" sz="1800" smtClean="0">
                <a:latin typeface="Arial" charset="0"/>
              </a:rPr>
              <a:t>      Но всех пускать к нему – пока что рано:</a:t>
            </a:r>
          </a:p>
          <a:p>
            <a:pPr>
              <a:buFontTx/>
              <a:buNone/>
            </a:pPr>
            <a:r>
              <a:rPr lang="ru-RU" sz="1800" smtClean="0">
                <a:latin typeface="Arial" charset="0"/>
              </a:rPr>
              <a:t>      Святой огонь, что выкрал Прометей,</a:t>
            </a:r>
          </a:p>
          <a:p>
            <a:pPr>
              <a:buFontTx/>
              <a:buNone/>
            </a:pPr>
            <a:r>
              <a:rPr lang="ru-RU" sz="1800" smtClean="0">
                <a:latin typeface="Arial" charset="0"/>
              </a:rPr>
              <a:t>      Когда – то сжег великого Джордано»</a:t>
            </a:r>
          </a:p>
          <a:p>
            <a:pPr>
              <a:buFontTx/>
              <a:buNone/>
            </a:pPr>
            <a:r>
              <a:rPr lang="ru-RU" sz="1800" b="1" smtClean="0">
                <a:latin typeface="Arial" charset="0"/>
              </a:rPr>
              <a:t>/</a:t>
            </a:r>
            <a:r>
              <a:rPr lang="uk-UA" sz="1800" b="1" smtClean="0">
                <a:latin typeface="Arial" charset="0"/>
              </a:rPr>
              <a:t>Переклад вірша “На гострі брила кинули його…”/</a:t>
            </a:r>
          </a:p>
          <a:p>
            <a:pPr>
              <a:buFontTx/>
              <a:buNone/>
            </a:pPr>
            <a:r>
              <a:rPr lang="uk-UA" sz="1800" smtClean="0">
                <a:latin typeface="Arial" charset="0"/>
              </a:rPr>
              <a:t>Корнієць В. П. разом з Олійником замислюються над проблемами життя, над долями українців. Це добре видно в віршах</a:t>
            </a:r>
            <a:r>
              <a:rPr lang="uk-UA" sz="1800" b="1" smtClean="0">
                <a:latin typeface="Arial" charset="0"/>
              </a:rPr>
              <a:t>: “Перстень долі”, “Пращур”, “Музика”, “Вибір”…</a:t>
            </a:r>
          </a:p>
          <a:p>
            <a:pPr>
              <a:buFontTx/>
              <a:buNone/>
            </a:pPr>
            <a:r>
              <a:rPr lang="ru-RU" sz="1800" smtClean="0">
                <a:latin typeface="Arial" charset="0"/>
              </a:rPr>
              <a:t>           «Я выбрал бы высшую почесть:</a:t>
            </a:r>
          </a:p>
          <a:p>
            <a:pPr>
              <a:buFontTx/>
              <a:buNone/>
            </a:pPr>
            <a:r>
              <a:rPr lang="ru-RU" sz="1800" smtClean="0">
                <a:latin typeface="Arial" charset="0"/>
              </a:rPr>
              <a:t>           В открытом и честном бою</a:t>
            </a:r>
          </a:p>
          <a:p>
            <a:pPr>
              <a:buFontTx/>
              <a:buNone/>
            </a:pPr>
            <a:r>
              <a:rPr lang="ru-RU" sz="1800" smtClean="0">
                <a:latin typeface="Arial" charset="0"/>
              </a:rPr>
              <a:t>           По черному мрамору ночи</a:t>
            </a:r>
          </a:p>
          <a:p>
            <a:pPr>
              <a:buFontTx/>
              <a:buNone/>
            </a:pPr>
            <a:r>
              <a:rPr lang="ru-RU" sz="1800" smtClean="0">
                <a:latin typeface="Arial" charset="0"/>
              </a:rPr>
              <a:t>           Зарю записать свою!»</a:t>
            </a:r>
          </a:p>
        </p:txBody>
      </p:sp>
      <p:pic>
        <p:nvPicPr>
          <p:cNvPr id="39941" name="Picture 13" descr="9690585_Bezimeni2"/>
          <p:cNvPicPr>
            <a:picLocks noChangeAspect="1" noChangeArrowheads="1"/>
          </p:cNvPicPr>
          <p:nvPr/>
        </p:nvPicPr>
        <p:blipFill>
          <a:blip r:embed="rId2" cstate="print"/>
          <a:srcRect/>
          <a:stretch>
            <a:fillRect/>
          </a:stretch>
        </p:blipFill>
        <p:spPr bwMode="auto">
          <a:xfrm>
            <a:off x="250825" y="1125538"/>
            <a:ext cx="4249738" cy="504825"/>
          </a:xfrm>
          <a:prstGeom prst="rect">
            <a:avLst/>
          </a:prstGeom>
          <a:noFill/>
          <a:ln w="9525">
            <a:noFill/>
            <a:miter lim="800000"/>
            <a:headEnd/>
            <a:tailEnd/>
          </a:ln>
        </p:spPr>
      </p:pic>
      <p:pic>
        <p:nvPicPr>
          <p:cNvPr id="39942" name="Picture 13" descr="9690585_Bezimeni2"/>
          <p:cNvPicPr>
            <a:picLocks noChangeAspect="1" noChangeArrowheads="1"/>
          </p:cNvPicPr>
          <p:nvPr/>
        </p:nvPicPr>
        <p:blipFill>
          <a:blip r:embed="rId2" cstate="print"/>
          <a:srcRect/>
          <a:stretch>
            <a:fillRect/>
          </a:stretch>
        </p:blipFill>
        <p:spPr bwMode="auto">
          <a:xfrm>
            <a:off x="4643438" y="1125538"/>
            <a:ext cx="4249737" cy="504825"/>
          </a:xfrm>
          <a:prstGeom prst="rect">
            <a:avLst/>
          </a:prstGeom>
          <a:noFill/>
          <a:ln w="9525">
            <a:noFill/>
            <a:miter lim="800000"/>
            <a:headEnd/>
            <a:tailEnd/>
          </a:ln>
        </p:spPr>
      </p:pic>
      <p:pic>
        <p:nvPicPr>
          <p:cNvPr id="39943" name="Picture 13" descr="9690585_Bezimeni2"/>
          <p:cNvPicPr>
            <a:picLocks noChangeAspect="1" noChangeArrowheads="1"/>
          </p:cNvPicPr>
          <p:nvPr/>
        </p:nvPicPr>
        <p:blipFill>
          <a:blip r:embed="rId2" cstate="print"/>
          <a:srcRect/>
          <a:stretch>
            <a:fillRect/>
          </a:stretch>
        </p:blipFill>
        <p:spPr bwMode="auto">
          <a:xfrm>
            <a:off x="4572000" y="6165850"/>
            <a:ext cx="4249738" cy="504825"/>
          </a:xfrm>
          <a:prstGeom prst="rect">
            <a:avLst/>
          </a:prstGeom>
          <a:noFill/>
          <a:ln w="9525">
            <a:noFill/>
            <a:miter lim="800000"/>
            <a:headEnd/>
            <a:tailEnd/>
          </a:ln>
        </p:spPr>
      </p:pic>
      <p:pic>
        <p:nvPicPr>
          <p:cNvPr id="39944" name="Picture 13" descr="9690585_Bezimeni2"/>
          <p:cNvPicPr>
            <a:picLocks noChangeAspect="1" noChangeArrowheads="1"/>
          </p:cNvPicPr>
          <p:nvPr/>
        </p:nvPicPr>
        <p:blipFill>
          <a:blip r:embed="rId2" cstate="print"/>
          <a:srcRect/>
          <a:stretch>
            <a:fillRect/>
          </a:stretch>
        </p:blipFill>
        <p:spPr bwMode="auto">
          <a:xfrm>
            <a:off x="179388" y="6165850"/>
            <a:ext cx="4249737" cy="504825"/>
          </a:xfrm>
          <a:prstGeom prst="rect">
            <a:avLst/>
          </a:prstGeom>
          <a:noFill/>
          <a:ln w="9525">
            <a:noFill/>
            <a:miter lim="800000"/>
            <a:headEnd/>
            <a:tailEnd/>
          </a:ln>
        </p:spPr>
      </p:pic>
      <p:pic>
        <p:nvPicPr>
          <p:cNvPr id="39945" name="Picture 26" descr="knigi-88"/>
          <p:cNvPicPr>
            <a:picLocks noChangeAspect="1" noChangeArrowheads="1" noCrop="1"/>
          </p:cNvPicPr>
          <p:nvPr/>
        </p:nvPicPr>
        <p:blipFill>
          <a:blip r:embed="rId3" cstate="print"/>
          <a:srcRect/>
          <a:stretch>
            <a:fillRect/>
          </a:stretch>
        </p:blipFill>
        <p:spPr bwMode="auto">
          <a:xfrm>
            <a:off x="7667625" y="188913"/>
            <a:ext cx="1079500" cy="765175"/>
          </a:xfrm>
          <a:prstGeom prst="rect">
            <a:avLst/>
          </a:prstGeom>
          <a:noFill/>
          <a:ln w="9525">
            <a:noFill/>
            <a:miter lim="800000"/>
            <a:headEnd/>
            <a:tailEnd/>
          </a:ln>
        </p:spPr>
      </p:pic>
      <p:pic>
        <p:nvPicPr>
          <p:cNvPr id="39946" name="Picture 26" descr="knigi-88"/>
          <p:cNvPicPr>
            <a:picLocks noChangeAspect="1" noChangeArrowheads="1" noCrop="1"/>
          </p:cNvPicPr>
          <p:nvPr/>
        </p:nvPicPr>
        <p:blipFill>
          <a:blip r:embed="rId3" cstate="print"/>
          <a:srcRect/>
          <a:stretch>
            <a:fillRect/>
          </a:stretch>
        </p:blipFill>
        <p:spPr bwMode="auto">
          <a:xfrm>
            <a:off x="323850" y="188913"/>
            <a:ext cx="1079500" cy="765175"/>
          </a:xfrm>
          <a:prstGeom prst="rect">
            <a:avLst/>
          </a:prstGeom>
          <a:noFill/>
          <a:ln w="9525">
            <a:noFill/>
            <a:miter lim="800000"/>
            <a:headEnd/>
            <a:tailEnd/>
          </a:ln>
        </p:spPr>
      </p:pic>
      <p:pic>
        <p:nvPicPr>
          <p:cNvPr id="39947" name="Picture 11"/>
          <p:cNvPicPr>
            <a:picLocks noChangeAspect="1" noChangeArrowheads="1"/>
          </p:cNvPicPr>
          <p:nvPr/>
        </p:nvPicPr>
        <p:blipFill>
          <a:blip r:embed="rId4" cstate="print"/>
          <a:srcRect/>
          <a:stretch>
            <a:fillRect/>
          </a:stretch>
        </p:blipFill>
        <p:spPr bwMode="auto">
          <a:xfrm>
            <a:off x="323850" y="1844675"/>
            <a:ext cx="3168650" cy="4140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40962" name="Rectangle 2"/>
          <p:cNvSpPr>
            <a:spLocks noGrp="1"/>
          </p:cNvSpPr>
          <p:nvPr>
            <p:ph type="title"/>
          </p:nvPr>
        </p:nvSpPr>
        <p:spPr>
          <a:xfrm>
            <a:off x="457200" y="0"/>
            <a:ext cx="8229600" cy="1052513"/>
          </a:xfrm>
        </p:spPr>
        <p:txBody>
          <a:bodyPr/>
          <a:lstStyle/>
          <a:p>
            <a:r>
              <a:rPr lang="uk-UA" sz="4000" b="1" smtClean="0"/>
              <a:t>4-й розділ : Переклади із</a:t>
            </a:r>
            <a:br>
              <a:rPr lang="uk-UA" sz="4000" b="1" smtClean="0"/>
            </a:br>
            <a:r>
              <a:rPr lang="uk-UA" sz="4000" b="1" smtClean="0"/>
              <a:t>Бориса Олійника</a:t>
            </a:r>
            <a:endParaRPr lang="ru-RU" sz="4000" smtClean="0"/>
          </a:p>
        </p:txBody>
      </p:sp>
      <p:sp>
        <p:nvSpPr>
          <p:cNvPr id="40963" name="Rectangle 12"/>
          <p:cNvSpPr>
            <a:spLocks noGrp="1"/>
          </p:cNvSpPr>
          <p:nvPr>
            <p:ph type="body" sz="half" idx="4294967295"/>
          </p:nvPr>
        </p:nvSpPr>
        <p:spPr>
          <a:xfrm>
            <a:off x="755650" y="2636838"/>
            <a:ext cx="2520950" cy="2663825"/>
          </a:xfrm>
        </p:spPr>
        <p:txBody>
          <a:bodyPr/>
          <a:lstStyle/>
          <a:p>
            <a:endParaRPr lang="ru-RU" sz="2800" smtClean="0"/>
          </a:p>
        </p:txBody>
      </p:sp>
      <p:sp>
        <p:nvSpPr>
          <p:cNvPr id="40964" name="Rectangle 13"/>
          <p:cNvSpPr>
            <a:spLocks noGrp="1"/>
          </p:cNvSpPr>
          <p:nvPr>
            <p:ph type="body" sz="half" idx="4294967295"/>
          </p:nvPr>
        </p:nvSpPr>
        <p:spPr>
          <a:xfrm>
            <a:off x="3635375" y="1628775"/>
            <a:ext cx="5508625" cy="4497388"/>
          </a:xfrm>
        </p:spPr>
        <p:txBody>
          <a:bodyPr/>
          <a:lstStyle/>
          <a:p>
            <a:pPr>
              <a:buFont typeface="Arial" charset="0"/>
              <a:buNone/>
            </a:pPr>
            <a:r>
              <a:rPr lang="uk-UA" sz="1800" smtClean="0"/>
              <a:t>Тема кохання звучить у віршах: “</a:t>
            </a:r>
            <a:r>
              <a:rPr lang="uk-UA" sz="1800" b="1" smtClean="0"/>
              <a:t>В час туманів за далеким Світязем…”, “Я до Тебе йшов”, “О жовтий квіт мелодії розстань…”, “Мелодія”…</a:t>
            </a:r>
          </a:p>
          <a:p>
            <a:pPr>
              <a:buFont typeface="Arial" charset="0"/>
              <a:buNone/>
            </a:pPr>
            <a:r>
              <a:rPr lang="ru-RU" sz="1800" smtClean="0">
                <a:latin typeface="Arial" charset="0"/>
              </a:rPr>
              <a:t>       «Я отцвел для других,</a:t>
            </a:r>
          </a:p>
          <a:p>
            <a:pPr>
              <a:buFont typeface="Arial" charset="0"/>
              <a:buNone/>
            </a:pPr>
            <a:r>
              <a:rPr lang="ru-RU" sz="1800" smtClean="0">
                <a:latin typeface="Arial" charset="0"/>
              </a:rPr>
              <a:t>        Я под сердцем цветы свои спрятал.</a:t>
            </a:r>
          </a:p>
          <a:p>
            <a:pPr>
              <a:buFont typeface="Arial" charset="0"/>
              <a:buNone/>
            </a:pPr>
            <a:r>
              <a:rPr lang="ru-RU" sz="1800" smtClean="0">
                <a:latin typeface="Arial" charset="0"/>
              </a:rPr>
              <a:t>        Я от взгляда чужого</a:t>
            </a:r>
          </a:p>
          <a:p>
            <a:pPr>
              <a:buFont typeface="Arial" charset="0"/>
              <a:buNone/>
            </a:pPr>
            <a:r>
              <a:rPr lang="ru-RU" sz="1800" smtClean="0">
                <a:latin typeface="Arial" charset="0"/>
              </a:rPr>
              <a:t>        Осенним туманом укрыт.</a:t>
            </a:r>
          </a:p>
          <a:p>
            <a:pPr>
              <a:buFont typeface="Arial" charset="0"/>
              <a:buNone/>
            </a:pPr>
            <a:r>
              <a:rPr lang="ru-RU" sz="1800" smtClean="0">
                <a:latin typeface="Arial" charset="0"/>
              </a:rPr>
              <a:t>        Но когда – нибудь в ночь</a:t>
            </a:r>
          </a:p>
          <a:p>
            <a:pPr>
              <a:buFont typeface="Arial" charset="0"/>
              <a:buNone/>
            </a:pPr>
            <a:r>
              <a:rPr lang="ru-RU" sz="1800" smtClean="0">
                <a:latin typeface="Arial" charset="0"/>
              </a:rPr>
              <a:t>        Подойди и коснись моих прядей –</a:t>
            </a:r>
          </a:p>
          <a:p>
            <a:pPr>
              <a:buFont typeface="Arial" charset="0"/>
              <a:buNone/>
            </a:pPr>
            <a:r>
              <a:rPr lang="ru-RU" sz="1800" smtClean="0">
                <a:latin typeface="Arial" charset="0"/>
              </a:rPr>
              <a:t>        Я Тебе засвечусь,</a:t>
            </a:r>
          </a:p>
          <a:p>
            <a:pPr>
              <a:buFont typeface="Arial" charset="0"/>
              <a:buNone/>
            </a:pPr>
            <a:r>
              <a:rPr lang="ru-RU" sz="1800" smtClean="0">
                <a:latin typeface="Arial" charset="0"/>
              </a:rPr>
              <a:t>        Как никто никогда не горит!»</a:t>
            </a:r>
          </a:p>
          <a:p>
            <a:pPr>
              <a:buFont typeface="Arial" charset="0"/>
              <a:buNone/>
            </a:pPr>
            <a:r>
              <a:rPr lang="uk-UA" sz="1800" b="1" smtClean="0">
                <a:latin typeface="Arial" charset="0"/>
              </a:rPr>
              <a:t>Кохання до жінки, любов до життя, до рідного краю, до України і українців – це теми творчості, які об</a:t>
            </a:r>
            <a:r>
              <a:rPr lang="en-US" sz="1800" b="1" smtClean="0">
                <a:latin typeface="Arial" charset="0"/>
              </a:rPr>
              <a:t>`</a:t>
            </a:r>
            <a:r>
              <a:rPr lang="uk-UA" sz="1800" b="1" smtClean="0">
                <a:latin typeface="Arial" charset="0"/>
              </a:rPr>
              <a:t>єднують Б.Олійника і В. Корнійця.</a:t>
            </a:r>
            <a:endParaRPr lang="ru-RU" sz="1800" b="1" smtClean="0">
              <a:latin typeface="Arial" charset="0"/>
            </a:endParaRPr>
          </a:p>
        </p:txBody>
      </p:sp>
      <p:pic>
        <p:nvPicPr>
          <p:cNvPr id="40965" name="Picture 13" descr="9690585_Bezimeni2"/>
          <p:cNvPicPr>
            <a:picLocks noChangeAspect="1" noChangeArrowheads="1"/>
          </p:cNvPicPr>
          <p:nvPr/>
        </p:nvPicPr>
        <p:blipFill>
          <a:blip r:embed="rId2" cstate="print"/>
          <a:srcRect/>
          <a:stretch>
            <a:fillRect/>
          </a:stretch>
        </p:blipFill>
        <p:spPr bwMode="auto">
          <a:xfrm>
            <a:off x="250825" y="1125538"/>
            <a:ext cx="4249738" cy="504825"/>
          </a:xfrm>
          <a:prstGeom prst="rect">
            <a:avLst/>
          </a:prstGeom>
          <a:noFill/>
          <a:ln w="9525">
            <a:noFill/>
            <a:miter lim="800000"/>
            <a:headEnd/>
            <a:tailEnd/>
          </a:ln>
        </p:spPr>
      </p:pic>
      <p:pic>
        <p:nvPicPr>
          <p:cNvPr id="40966" name="Picture 13" descr="9690585_Bezimeni2"/>
          <p:cNvPicPr>
            <a:picLocks noChangeAspect="1" noChangeArrowheads="1"/>
          </p:cNvPicPr>
          <p:nvPr/>
        </p:nvPicPr>
        <p:blipFill>
          <a:blip r:embed="rId2" cstate="print"/>
          <a:srcRect/>
          <a:stretch>
            <a:fillRect/>
          </a:stretch>
        </p:blipFill>
        <p:spPr bwMode="auto">
          <a:xfrm>
            <a:off x="4716463" y="1125538"/>
            <a:ext cx="4249737" cy="504825"/>
          </a:xfrm>
          <a:prstGeom prst="rect">
            <a:avLst/>
          </a:prstGeom>
          <a:noFill/>
          <a:ln w="9525">
            <a:noFill/>
            <a:miter lim="800000"/>
            <a:headEnd/>
            <a:tailEnd/>
          </a:ln>
        </p:spPr>
      </p:pic>
      <p:pic>
        <p:nvPicPr>
          <p:cNvPr id="40967" name="Picture 13" descr="9690585_Bezimeni2"/>
          <p:cNvPicPr>
            <a:picLocks noChangeAspect="1" noChangeArrowheads="1"/>
          </p:cNvPicPr>
          <p:nvPr/>
        </p:nvPicPr>
        <p:blipFill>
          <a:blip r:embed="rId2" cstate="print"/>
          <a:srcRect/>
          <a:stretch>
            <a:fillRect/>
          </a:stretch>
        </p:blipFill>
        <p:spPr bwMode="auto">
          <a:xfrm>
            <a:off x="4643438" y="6237288"/>
            <a:ext cx="4249737" cy="504825"/>
          </a:xfrm>
          <a:prstGeom prst="rect">
            <a:avLst/>
          </a:prstGeom>
          <a:noFill/>
          <a:ln w="9525">
            <a:noFill/>
            <a:miter lim="800000"/>
            <a:headEnd/>
            <a:tailEnd/>
          </a:ln>
        </p:spPr>
      </p:pic>
      <p:pic>
        <p:nvPicPr>
          <p:cNvPr id="40968" name="Picture 13" descr="9690585_Bezimeni2"/>
          <p:cNvPicPr>
            <a:picLocks noChangeAspect="1" noChangeArrowheads="1"/>
          </p:cNvPicPr>
          <p:nvPr/>
        </p:nvPicPr>
        <p:blipFill>
          <a:blip r:embed="rId2" cstate="print"/>
          <a:srcRect/>
          <a:stretch>
            <a:fillRect/>
          </a:stretch>
        </p:blipFill>
        <p:spPr bwMode="auto">
          <a:xfrm>
            <a:off x="179388" y="6237288"/>
            <a:ext cx="4249737" cy="504825"/>
          </a:xfrm>
          <a:prstGeom prst="rect">
            <a:avLst/>
          </a:prstGeom>
          <a:noFill/>
          <a:ln w="9525">
            <a:noFill/>
            <a:miter lim="800000"/>
            <a:headEnd/>
            <a:tailEnd/>
          </a:ln>
        </p:spPr>
      </p:pic>
      <p:pic>
        <p:nvPicPr>
          <p:cNvPr id="40969" name="Picture 26" descr="knigi-88"/>
          <p:cNvPicPr>
            <a:picLocks noChangeAspect="1" noChangeArrowheads="1" noCrop="1"/>
          </p:cNvPicPr>
          <p:nvPr/>
        </p:nvPicPr>
        <p:blipFill>
          <a:blip r:embed="rId3" cstate="print"/>
          <a:srcRect/>
          <a:stretch>
            <a:fillRect/>
          </a:stretch>
        </p:blipFill>
        <p:spPr bwMode="auto">
          <a:xfrm>
            <a:off x="7667625" y="188913"/>
            <a:ext cx="1079500" cy="765175"/>
          </a:xfrm>
          <a:prstGeom prst="rect">
            <a:avLst/>
          </a:prstGeom>
          <a:noFill/>
          <a:ln w="9525">
            <a:noFill/>
            <a:miter lim="800000"/>
            <a:headEnd/>
            <a:tailEnd/>
          </a:ln>
        </p:spPr>
      </p:pic>
      <p:pic>
        <p:nvPicPr>
          <p:cNvPr id="40970" name="Picture 26" descr="knigi-88"/>
          <p:cNvPicPr>
            <a:picLocks noChangeAspect="1" noChangeArrowheads="1" noCrop="1"/>
          </p:cNvPicPr>
          <p:nvPr/>
        </p:nvPicPr>
        <p:blipFill>
          <a:blip r:embed="rId3" cstate="print"/>
          <a:srcRect/>
          <a:stretch>
            <a:fillRect/>
          </a:stretch>
        </p:blipFill>
        <p:spPr bwMode="auto">
          <a:xfrm>
            <a:off x="250825" y="260350"/>
            <a:ext cx="1079500" cy="765175"/>
          </a:xfrm>
          <a:prstGeom prst="rect">
            <a:avLst/>
          </a:prstGeom>
          <a:noFill/>
          <a:ln w="9525">
            <a:noFill/>
            <a:miter lim="800000"/>
            <a:headEnd/>
            <a:tailEnd/>
          </a:ln>
        </p:spPr>
      </p:pic>
      <p:pic>
        <p:nvPicPr>
          <p:cNvPr id="40971" name="Picture 11"/>
          <p:cNvPicPr>
            <a:picLocks noChangeAspect="1" noChangeArrowheads="1"/>
          </p:cNvPicPr>
          <p:nvPr/>
        </p:nvPicPr>
        <p:blipFill>
          <a:blip r:embed="rId4" cstate="print"/>
          <a:srcRect/>
          <a:stretch>
            <a:fillRect/>
          </a:stretch>
        </p:blipFill>
        <p:spPr bwMode="auto">
          <a:xfrm>
            <a:off x="323850" y="2276475"/>
            <a:ext cx="3240088" cy="3200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uk-UA" sz="4000" b="1" smtClean="0"/>
              <a:t>4-й розділ : Переклади із</a:t>
            </a:r>
            <a:br>
              <a:rPr lang="uk-UA" sz="4000" b="1" smtClean="0"/>
            </a:br>
            <a:r>
              <a:rPr lang="uk-UA" sz="4000" b="1" smtClean="0"/>
              <a:t>Бориса Олійника</a:t>
            </a:r>
            <a:endParaRPr lang="ru-RU" sz="4000" b="1" smtClean="0"/>
          </a:p>
        </p:txBody>
      </p:sp>
      <p:sp>
        <p:nvSpPr>
          <p:cNvPr id="41987" name="Rectangle 12"/>
          <p:cNvSpPr>
            <a:spLocks noGrp="1"/>
          </p:cNvSpPr>
          <p:nvPr>
            <p:ph type="body" sz="half" idx="4294967295"/>
          </p:nvPr>
        </p:nvSpPr>
        <p:spPr>
          <a:xfrm>
            <a:off x="179388" y="1844675"/>
            <a:ext cx="4897437" cy="4281488"/>
          </a:xfrm>
        </p:spPr>
        <p:txBody>
          <a:bodyPr/>
          <a:lstStyle/>
          <a:p>
            <a:pPr>
              <a:lnSpc>
                <a:spcPct val="90000"/>
              </a:lnSpc>
              <a:buFont typeface="Arial" charset="0"/>
              <a:buNone/>
            </a:pPr>
            <a:r>
              <a:rPr lang="uk-UA" sz="1800" smtClean="0"/>
              <a:t>Любов до України, її народу, її мови звучить в </a:t>
            </a:r>
            <a:r>
              <a:rPr lang="uk-UA" sz="1800" b="1" smtClean="0"/>
              <a:t>перекладі вірша “В день ясний і в ночі горобині…”</a:t>
            </a:r>
          </a:p>
          <a:p>
            <a:pPr>
              <a:lnSpc>
                <a:spcPct val="90000"/>
              </a:lnSpc>
              <a:buFont typeface="Arial" charset="0"/>
              <a:buNone/>
            </a:pPr>
            <a:r>
              <a:rPr lang="ru-RU" sz="1800" smtClean="0"/>
              <a:t>           «Ясным днем и ночью воробьиной,</a:t>
            </a:r>
          </a:p>
          <a:p>
            <a:pPr>
              <a:lnSpc>
                <a:spcPct val="90000"/>
              </a:lnSpc>
              <a:buFont typeface="Arial" charset="0"/>
              <a:buNone/>
            </a:pPr>
            <a:r>
              <a:rPr lang="ru-RU" sz="1800" smtClean="0"/>
              <a:t>           На родной иль дальней стороне –</a:t>
            </a:r>
          </a:p>
          <a:p>
            <a:pPr>
              <a:lnSpc>
                <a:spcPct val="90000"/>
              </a:lnSpc>
              <a:buFont typeface="Arial" charset="0"/>
              <a:buNone/>
            </a:pPr>
            <a:r>
              <a:rPr lang="ru-RU" sz="1800" smtClean="0"/>
              <a:t>          Думою Шевченко, Украина, </a:t>
            </a:r>
          </a:p>
          <a:p>
            <a:pPr>
              <a:lnSpc>
                <a:spcPct val="90000"/>
              </a:lnSpc>
              <a:buFont typeface="Arial" charset="0"/>
              <a:buNone/>
            </a:pPr>
            <a:r>
              <a:rPr lang="ru-RU" sz="1800" smtClean="0"/>
              <a:t>          В сердце ты вливаешься ко мне…»</a:t>
            </a:r>
          </a:p>
          <a:p>
            <a:pPr>
              <a:lnSpc>
                <a:spcPct val="90000"/>
              </a:lnSpc>
              <a:buFont typeface="Arial" charset="0"/>
              <a:buNone/>
            </a:pPr>
            <a:r>
              <a:rPr lang="uk-UA" sz="1800" b="1" smtClean="0"/>
              <a:t>Перекладаючи вірші Олійника, Корнієць В. П. разом з ним закликає українців замислитися над своїм життям, зробити вибір і допомогти своїй країні, своєму народові боротися за свої права, за щасливе майбутнє України; ніколи не забувати Заповіт Великого Кобзаря і інших поетів України. Жити і боротися, боротися і жити!!!</a:t>
            </a:r>
            <a:endParaRPr lang="ru-RU" sz="1800" b="1" smtClean="0"/>
          </a:p>
        </p:txBody>
      </p:sp>
      <p:pic>
        <p:nvPicPr>
          <p:cNvPr id="41988" name="Picture 13" descr="9690585_Bezimeni2"/>
          <p:cNvPicPr>
            <a:picLocks noChangeAspect="1" noChangeArrowheads="1"/>
          </p:cNvPicPr>
          <p:nvPr/>
        </p:nvPicPr>
        <p:blipFill>
          <a:blip r:embed="rId2" cstate="print"/>
          <a:srcRect/>
          <a:stretch>
            <a:fillRect/>
          </a:stretch>
        </p:blipFill>
        <p:spPr bwMode="auto">
          <a:xfrm>
            <a:off x="250825" y="1268413"/>
            <a:ext cx="4249738" cy="504825"/>
          </a:xfrm>
          <a:prstGeom prst="rect">
            <a:avLst/>
          </a:prstGeom>
          <a:noFill/>
          <a:ln w="9525">
            <a:noFill/>
            <a:miter lim="800000"/>
            <a:headEnd/>
            <a:tailEnd/>
          </a:ln>
        </p:spPr>
      </p:pic>
      <p:pic>
        <p:nvPicPr>
          <p:cNvPr id="41989" name="Picture 13" descr="9690585_Bezimeni2"/>
          <p:cNvPicPr>
            <a:picLocks noChangeAspect="1" noChangeArrowheads="1"/>
          </p:cNvPicPr>
          <p:nvPr/>
        </p:nvPicPr>
        <p:blipFill>
          <a:blip r:embed="rId2" cstate="print"/>
          <a:srcRect/>
          <a:stretch>
            <a:fillRect/>
          </a:stretch>
        </p:blipFill>
        <p:spPr bwMode="auto">
          <a:xfrm>
            <a:off x="4716463" y="1268413"/>
            <a:ext cx="4249737" cy="504825"/>
          </a:xfrm>
          <a:prstGeom prst="rect">
            <a:avLst/>
          </a:prstGeom>
          <a:noFill/>
          <a:ln w="9525">
            <a:noFill/>
            <a:miter lim="800000"/>
            <a:headEnd/>
            <a:tailEnd/>
          </a:ln>
        </p:spPr>
      </p:pic>
      <p:pic>
        <p:nvPicPr>
          <p:cNvPr id="41990" name="Picture 13" descr="9690585_Bezimeni2"/>
          <p:cNvPicPr>
            <a:picLocks noChangeAspect="1" noChangeArrowheads="1"/>
          </p:cNvPicPr>
          <p:nvPr/>
        </p:nvPicPr>
        <p:blipFill>
          <a:blip r:embed="rId2" cstate="print"/>
          <a:srcRect/>
          <a:stretch>
            <a:fillRect/>
          </a:stretch>
        </p:blipFill>
        <p:spPr bwMode="auto">
          <a:xfrm>
            <a:off x="4643438" y="6165850"/>
            <a:ext cx="4249737" cy="504825"/>
          </a:xfrm>
          <a:prstGeom prst="rect">
            <a:avLst/>
          </a:prstGeom>
          <a:noFill/>
          <a:ln w="9525">
            <a:noFill/>
            <a:miter lim="800000"/>
            <a:headEnd/>
            <a:tailEnd/>
          </a:ln>
        </p:spPr>
      </p:pic>
      <p:pic>
        <p:nvPicPr>
          <p:cNvPr id="41991" name="Picture 13" descr="9690585_Bezimeni2"/>
          <p:cNvPicPr>
            <a:picLocks noChangeAspect="1" noChangeArrowheads="1"/>
          </p:cNvPicPr>
          <p:nvPr/>
        </p:nvPicPr>
        <p:blipFill>
          <a:blip r:embed="rId2" cstate="print"/>
          <a:srcRect/>
          <a:stretch>
            <a:fillRect/>
          </a:stretch>
        </p:blipFill>
        <p:spPr bwMode="auto">
          <a:xfrm>
            <a:off x="179388" y="6165850"/>
            <a:ext cx="4249737" cy="504825"/>
          </a:xfrm>
          <a:prstGeom prst="rect">
            <a:avLst/>
          </a:prstGeom>
          <a:noFill/>
          <a:ln w="9525">
            <a:noFill/>
            <a:miter lim="800000"/>
            <a:headEnd/>
            <a:tailEnd/>
          </a:ln>
        </p:spPr>
      </p:pic>
      <p:pic>
        <p:nvPicPr>
          <p:cNvPr id="41992" name="Picture 26" descr="knigi-88"/>
          <p:cNvPicPr>
            <a:picLocks noChangeAspect="1" noChangeArrowheads="1" noCrop="1"/>
          </p:cNvPicPr>
          <p:nvPr/>
        </p:nvPicPr>
        <p:blipFill>
          <a:blip r:embed="rId3" cstate="print"/>
          <a:srcRect/>
          <a:stretch>
            <a:fillRect/>
          </a:stretch>
        </p:blipFill>
        <p:spPr bwMode="auto">
          <a:xfrm>
            <a:off x="7596188" y="260350"/>
            <a:ext cx="1079500" cy="765175"/>
          </a:xfrm>
          <a:prstGeom prst="rect">
            <a:avLst/>
          </a:prstGeom>
          <a:noFill/>
          <a:ln w="9525">
            <a:noFill/>
            <a:miter lim="800000"/>
            <a:headEnd/>
            <a:tailEnd/>
          </a:ln>
        </p:spPr>
      </p:pic>
      <p:pic>
        <p:nvPicPr>
          <p:cNvPr id="41993" name="Picture 26" descr="knigi-88"/>
          <p:cNvPicPr>
            <a:picLocks noChangeAspect="1" noChangeArrowheads="1" noCrop="1"/>
          </p:cNvPicPr>
          <p:nvPr/>
        </p:nvPicPr>
        <p:blipFill>
          <a:blip r:embed="rId3" cstate="print"/>
          <a:srcRect/>
          <a:stretch>
            <a:fillRect/>
          </a:stretch>
        </p:blipFill>
        <p:spPr bwMode="auto">
          <a:xfrm>
            <a:off x="395288" y="188913"/>
            <a:ext cx="1079500" cy="765175"/>
          </a:xfrm>
          <a:prstGeom prst="rect">
            <a:avLst/>
          </a:prstGeom>
          <a:noFill/>
          <a:ln w="9525">
            <a:noFill/>
            <a:miter lim="800000"/>
            <a:headEnd/>
            <a:tailEnd/>
          </a:ln>
        </p:spPr>
      </p:pic>
      <p:pic>
        <p:nvPicPr>
          <p:cNvPr id="41994" name="Picture 2" descr="C:\Documents and Settings\Admin\Рабочий стол\апапап.JPEG"/>
          <p:cNvPicPr>
            <a:picLocks noGrp="1" noChangeAspect="1" noChangeArrowheads="1"/>
          </p:cNvPicPr>
          <p:nvPr>
            <p:ph type="body" sz="half" idx="4294967295"/>
          </p:nvPr>
        </p:nvPicPr>
        <p:blipFill>
          <a:blip r:embed="rId4" cstate="print"/>
          <a:srcRect/>
          <a:stretch>
            <a:fillRect/>
          </a:stretch>
        </p:blipFill>
        <p:spPr>
          <a:xfrm>
            <a:off x="5508625" y="1916113"/>
            <a:ext cx="3167063" cy="410527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43010" name="Rectangle 4"/>
          <p:cNvSpPr>
            <a:spLocks noGrp="1"/>
          </p:cNvSpPr>
          <p:nvPr>
            <p:ph type="title"/>
          </p:nvPr>
        </p:nvSpPr>
        <p:spPr>
          <a:xfrm>
            <a:off x="457200" y="0"/>
            <a:ext cx="8229600" cy="1125538"/>
          </a:xfrm>
        </p:spPr>
        <p:txBody>
          <a:bodyPr/>
          <a:lstStyle/>
          <a:p>
            <a:r>
              <a:rPr lang="uk-UA" sz="4000" b="1" smtClean="0"/>
              <a:t>4-й розділ : Переклади із</a:t>
            </a:r>
            <a:br>
              <a:rPr lang="uk-UA" sz="4000" b="1" smtClean="0"/>
            </a:br>
            <a:r>
              <a:rPr lang="uk-UA" sz="4000" b="1" smtClean="0"/>
              <a:t>Бориса Олійника</a:t>
            </a:r>
            <a:endParaRPr lang="ru-RU" sz="4000" b="1" smtClean="0"/>
          </a:p>
        </p:txBody>
      </p:sp>
      <p:sp>
        <p:nvSpPr>
          <p:cNvPr id="43011" name="Rectangle 6"/>
          <p:cNvSpPr>
            <a:spLocks noGrp="1"/>
          </p:cNvSpPr>
          <p:nvPr>
            <p:ph type="body" sz="half" idx="2"/>
          </p:nvPr>
        </p:nvSpPr>
        <p:spPr>
          <a:xfrm>
            <a:off x="4643438" y="2205038"/>
            <a:ext cx="4178300" cy="3887787"/>
          </a:xfrm>
        </p:spPr>
        <p:txBody>
          <a:bodyPr/>
          <a:lstStyle/>
          <a:p>
            <a:pPr>
              <a:lnSpc>
                <a:spcPct val="90000"/>
              </a:lnSpc>
              <a:buFont typeface="Arial" charset="0"/>
              <a:buNone/>
            </a:pPr>
            <a:r>
              <a:rPr lang="ru-RU" sz="1800" b="1" smtClean="0"/>
              <a:t>«Проходит жизнь… И все мы кем – то будем:</a:t>
            </a:r>
          </a:p>
          <a:p>
            <a:pPr>
              <a:lnSpc>
                <a:spcPct val="90000"/>
              </a:lnSpc>
              <a:buFont typeface="Arial" charset="0"/>
              <a:buNone/>
            </a:pPr>
            <a:r>
              <a:rPr lang="ru-RU" sz="1800" b="1" smtClean="0"/>
              <a:t>С бандурой кто, кто при тугой мошне.</a:t>
            </a:r>
          </a:p>
          <a:p>
            <a:pPr>
              <a:lnSpc>
                <a:spcPct val="90000"/>
              </a:lnSpc>
              <a:buFont typeface="Arial" charset="0"/>
              <a:buNone/>
            </a:pPr>
            <a:r>
              <a:rPr lang="ru-RU" sz="1800" b="1" smtClean="0"/>
              <a:t>А что после себя оставим людям –</a:t>
            </a:r>
          </a:p>
          <a:p>
            <a:pPr>
              <a:lnSpc>
                <a:spcPct val="90000"/>
              </a:lnSpc>
              <a:buFont typeface="Arial" charset="0"/>
              <a:buNone/>
            </a:pPr>
            <a:r>
              <a:rPr lang="ru-RU" sz="1800" b="1" smtClean="0"/>
              <a:t>Судить об этом ни  тебе, ни мне…»</a:t>
            </a:r>
          </a:p>
          <a:p>
            <a:pPr>
              <a:lnSpc>
                <a:spcPct val="90000"/>
              </a:lnSpc>
              <a:buFont typeface="Arial" charset="0"/>
              <a:buNone/>
            </a:pPr>
            <a:r>
              <a:rPr lang="ru-RU" sz="1800" b="1" smtClean="0"/>
              <a:t>«У каждого – свои гербы, границы,</a:t>
            </a:r>
          </a:p>
          <a:p>
            <a:pPr>
              <a:lnSpc>
                <a:spcPct val="90000"/>
              </a:lnSpc>
              <a:buFont typeface="Arial" charset="0"/>
              <a:buNone/>
            </a:pPr>
            <a:r>
              <a:rPr lang="ru-RU" sz="1800" b="1" smtClean="0"/>
              <a:t>Свой лад, чужих советов не прося.</a:t>
            </a:r>
          </a:p>
          <a:p>
            <a:pPr>
              <a:lnSpc>
                <a:spcPct val="90000"/>
              </a:lnSpc>
              <a:buFont typeface="Arial" charset="0"/>
              <a:buNone/>
            </a:pPr>
            <a:r>
              <a:rPr lang="ru-RU" sz="1800" b="1" smtClean="0"/>
              <a:t>Судьбу пусть каждый выбирает сам:</a:t>
            </a:r>
          </a:p>
          <a:p>
            <a:pPr>
              <a:lnSpc>
                <a:spcPct val="90000"/>
              </a:lnSpc>
              <a:buFont typeface="Arial" charset="0"/>
              <a:buNone/>
            </a:pPr>
            <a:r>
              <a:rPr lang="ru-RU" sz="1800" b="1" smtClean="0"/>
              <a:t>Вам по душе в горсти иметь синицу,</a:t>
            </a:r>
          </a:p>
          <a:p>
            <a:pPr>
              <a:lnSpc>
                <a:spcPct val="90000"/>
              </a:lnSpc>
              <a:buFont typeface="Arial" charset="0"/>
              <a:buNone/>
            </a:pPr>
            <a:r>
              <a:rPr lang="ru-RU" sz="1800" b="1" smtClean="0"/>
              <a:t>Нам по сердцу – журавль в небесах.</a:t>
            </a:r>
          </a:p>
          <a:p>
            <a:pPr>
              <a:lnSpc>
                <a:spcPct val="90000"/>
              </a:lnSpc>
              <a:buFont typeface="Arial" charset="0"/>
              <a:buNone/>
            </a:pPr>
            <a:r>
              <a:rPr lang="ru-RU" sz="1800" b="1" smtClean="0"/>
              <a:t>Мы таковы. А Вы – какие есть.»</a:t>
            </a:r>
          </a:p>
          <a:p>
            <a:pPr>
              <a:lnSpc>
                <a:spcPct val="90000"/>
              </a:lnSpc>
              <a:buFont typeface="Arial" charset="0"/>
              <a:buNone/>
            </a:pPr>
            <a:r>
              <a:rPr lang="ru-RU" sz="1800" b="1" smtClean="0"/>
              <a:t>             /</a:t>
            </a:r>
            <a:r>
              <a:rPr lang="uk-UA" sz="1800" b="1" smtClean="0"/>
              <a:t>Переклад вірша “Європі”/</a:t>
            </a:r>
            <a:endParaRPr lang="ru-RU" sz="1800" b="1" smtClean="0"/>
          </a:p>
        </p:txBody>
      </p:sp>
      <p:pic>
        <p:nvPicPr>
          <p:cNvPr id="43012" name="Picture 26" descr="knigi-88"/>
          <p:cNvPicPr>
            <a:picLocks noChangeAspect="1" noChangeArrowheads="1" noCrop="1"/>
          </p:cNvPicPr>
          <p:nvPr/>
        </p:nvPicPr>
        <p:blipFill>
          <a:blip r:embed="rId2" cstate="print"/>
          <a:srcRect/>
          <a:stretch>
            <a:fillRect/>
          </a:stretch>
        </p:blipFill>
        <p:spPr bwMode="auto">
          <a:xfrm>
            <a:off x="395288" y="188913"/>
            <a:ext cx="1079500" cy="765175"/>
          </a:xfrm>
          <a:prstGeom prst="rect">
            <a:avLst/>
          </a:prstGeom>
          <a:noFill/>
          <a:ln w="9525">
            <a:noFill/>
            <a:miter lim="800000"/>
            <a:headEnd/>
            <a:tailEnd/>
          </a:ln>
        </p:spPr>
      </p:pic>
      <p:pic>
        <p:nvPicPr>
          <p:cNvPr id="43013" name="Picture 26" descr="knigi-88"/>
          <p:cNvPicPr>
            <a:picLocks noChangeAspect="1" noChangeArrowheads="1" noCrop="1"/>
          </p:cNvPicPr>
          <p:nvPr/>
        </p:nvPicPr>
        <p:blipFill>
          <a:blip r:embed="rId2" cstate="print"/>
          <a:srcRect/>
          <a:stretch>
            <a:fillRect/>
          </a:stretch>
        </p:blipFill>
        <p:spPr bwMode="auto">
          <a:xfrm>
            <a:off x="7667625" y="188913"/>
            <a:ext cx="1079500" cy="765175"/>
          </a:xfrm>
          <a:prstGeom prst="rect">
            <a:avLst/>
          </a:prstGeom>
          <a:noFill/>
          <a:ln w="9525">
            <a:noFill/>
            <a:miter lim="800000"/>
            <a:headEnd/>
            <a:tailEnd/>
          </a:ln>
        </p:spPr>
      </p:pic>
      <p:pic>
        <p:nvPicPr>
          <p:cNvPr id="43014" name="Picture 13" descr="9690585_Bezimeni2"/>
          <p:cNvPicPr>
            <a:picLocks noChangeAspect="1" noChangeArrowheads="1"/>
          </p:cNvPicPr>
          <p:nvPr/>
        </p:nvPicPr>
        <p:blipFill>
          <a:blip r:embed="rId3" cstate="print"/>
          <a:srcRect/>
          <a:stretch>
            <a:fillRect/>
          </a:stretch>
        </p:blipFill>
        <p:spPr bwMode="auto">
          <a:xfrm>
            <a:off x="4500563" y="1196975"/>
            <a:ext cx="4249737" cy="504825"/>
          </a:xfrm>
          <a:prstGeom prst="rect">
            <a:avLst/>
          </a:prstGeom>
          <a:noFill/>
          <a:ln w="9525">
            <a:noFill/>
            <a:miter lim="800000"/>
            <a:headEnd/>
            <a:tailEnd/>
          </a:ln>
        </p:spPr>
      </p:pic>
      <p:pic>
        <p:nvPicPr>
          <p:cNvPr id="43015" name="Picture 13" descr="9690585_Bezimeni2"/>
          <p:cNvPicPr>
            <a:picLocks noChangeAspect="1" noChangeArrowheads="1"/>
          </p:cNvPicPr>
          <p:nvPr/>
        </p:nvPicPr>
        <p:blipFill>
          <a:blip r:embed="rId3" cstate="print"/>
          <a:srcRect/>
          <a:stretch>
            <a:fillRect/>
          </a:stretch>
        </p:blipFill>
        <p:spPr bwMode="auto">
          <a:xfrm>
            <a:off x="179388" y="1196975"/>
            <a:ext cx="4249737" cy="504825"/>
          </a:xfrm>
          <a:prstGeom prst="rect">
            <a:avLst/>
          </a:prstGeom>
          <a:noFill/>
          <a:ln w="9525">
            <a:noFill/>
            <a:miter lim="800000"/>
            <a:headEnd/>
            <a:tailEnd/>
          </a:ln>
        </p:spPr>
      </p:pic>
      <p:pic>
        <p:nvPicPr>
          <p:cNvPr id="43016" name="Picture 13" descr="9690585_Bezimeni2"/>
          <p:cNvPicPr>
            <a:picLocks noChangeAspect="1" noChangeArrowheads="1"/>
          </p:cNvPicPr>
          <p:nvPr/>
        </p:nvPicPr>
        <p:blipFill>
          <a:blip r:embed="rId3" cstate="print"/>
          <a:srcRect/>
          <a:stretch>
            <a:fillRect/>
          </a:stretch>
        </p:blipFill>
        <p:spPr bwMode="auto">
          <a:xfrm>
            <a:off x="4643438" y="6165850"/>
            <a:ext cx="4249737" cy="504825"/>
          </a:xfrm>
          <a:prstGeom prst="rect">
            <a:avLst/>
          </a:prstGeom>
          <a:noFill/>
          <a:ln w="9525">
            <a:noFill/>
            <a:miter lim="800000"/>
            <a:headEnd/>
            <a:tailEnd/>
          </a:ln>
        </p:spPr>
      </p:pic>
      <p:pic>
        <p:nvPicPr>
          <p:cNvPr id="43017" name="Picture 13" descr="9690585_Bezimeni2"/>
          <p:cNvPicPr>
            <a:picLocks noChangeAspect="1" noChangeArrowheads="1"/>
          </p:cNvPicPr>
          <p:nvPr/>
        </p:nvPicPr>
        <p:blipFill>
          <a:blip r:embed="rId3" cstate="print"/>
          <a:srcRect/>
          <a:stretch>
            <a:fillRect/>
          </a:stretch>
        </p:blipFill>
        <p:spPr bwMode="auto">
          <a:xfrm>
            <a:off x="179388" y="6165850"/>
            <a:ext cx="4249737" cy="504825"/>
          </a:xfrm>
          <a:prstGeom prst="rect">
            <a:avLst/>
          </a:prstGeom>
          <a:noFill/>
          <a:ln w="9525">
            <a:noFill/>
            <a:miter lim="800000"/>
            <a:headEnd/>
            <a:tailEnd/>
          </a:ln>
        </p:spPr>
      </p:pic>
      <p:sp>
        <p:nvSpPr>
          <p:cNvPr id="43018" name="Rectangle 14"/>
          <p:cNvSpPr>
            <a:spLocks noGrp="1"/>
          </p:cNvSpPr>
          <p:nvPr>
            <p:ph type="body" sz="half" idx="1"/>
          </p:nvPr>
        </p:nvSpPr>
        <p:spPr>
          <a:xfrm>
            <a:off x="1476375" y="5300663"/>
            <a:ext cx="1079500" cy="433387"/>
          </a:xfrm>
        </p:spPr>
        <p:txBody>
          <a:bodyPr/>
          <a:lstStyle/>
          <a:p>
            <a:pPr>
              <a:lnSpc>
                <a:spcPct val="90000"/>
              </a:lnSpc>
            </a:pPr>
            <a:endParaRPr lang="ru-RU" sz="2400" smtClean="0"/>
          </a:p>
        </p:txBody>
      </p:sp>
      <p:pic>
        <p:nvPicPr>
          <p:cNvPr id="43019" name="Picture 17"/>
          <p:cNvPicPr>
            <a:picLocks noChangeAspect="1" noChangeArrowheads="1"/>
          </p:cNvPicPr>
          <p:nvPr/>
        </p:nvPicPr>
        <p:blipFill>
          <a:blip r:embed="rId4" cstate="print"/>
          <a:srcRect/>
          <a:stretch>
            <a:fillRect/>
          </a:stretch>
        </p:blipFill>
        <p:spPr bwMode="auto">
          <a:xfrm>
            <a:off x="395288" y="4221163"/>
            <a:ext cx="3600450" cy="1789112"/>
          </a:xfrm>
          <a:prstGeom prst="rect">
            <a:avLst/>
          </a:prstGeom>
          <a:noFill/>
          <a:ln w="9525">
            <a:noFill/>
            <a:miter lim="800000"/>
            <a:headEnd/>
            <a:tailEnd/>
          </a:ln>
        </p:spPr>
      </p:pic>
      <p:pic>
        <p:nvPicPr>
          <p:cNvPr id="43020" name="Picture 18"/>
          <p:cNvPicPr>
            <a:picLocks noChangeAspect="1" noChangeArrowheads="1"/>
          </p:cNvPicPr>
          <p:nvPr/>
        </p:nvPicPr>
        <p:blipFill>
          <a:blip r:embed="rId5" cstate="print"/>
          <a:srcRect/>
          <a:stretch>
            <a:fillRect/>
          </a:stretch>
        </p:blipFill>
        <p:spPr bwMode="auto">
          <a:xfrm>
            <a:off x="179388" y="1773238"/>
            <a:ext cx="4105275" cy="2232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44034" name="Rectangle 4"/>
          <p:cNvSpPr>
            <a:spLocks noGrp="1"/>
          </p:cNvSpPr>
          <p:nvPr>
            <p:ph type="title"/>
          </p:nvPr>
        </p:nvSpPr>
        <p:spPr>
          <a:xfrm>
            <a:off x="457200" y="142875"/>
            <a:ext cx="8229600" cy="1143000"/>
          </a:xfrm>
        </p:spPr>
        <p:txBody>
          <a:bodyPr/>
          <a:lstStyle/>
          <a:p>
            <a:r>
              <a:rPr lang="uk-UA" b="1" smtClean="0"/>
              <a:t>Участь Корнійця В. П. в Міжнародних фестивалях</a:t>
            </a:r>
            <a:endParaRPr lang="ru-RU" b="1" smtClean="0"/>
          </a:p>
        </p:txBody>
      </p:sp>
      <p:sp>
        <p:nvSpPr>
          <p:cNvPr id="44035" name="Rectangle 5"/>
          <p:cNvSpPr>
            <a:spLocks noGrp="1"/>
          </p:cNvSpPr>
          <p:nvPr>
            <p:ph type="body" sz="half" idx="1"/>
          </p:nvPr>
        </p:nvSpPr>
        <p:spPr>
          <a:xfrm>
            <a:off x="214313" y="1643063"/>
            <a:ext cx="4281487" cy="4483100"/>
          </a:xfrm>
        </p:spPr>
        <p:txBody>
          <a:bodyPr/>
          <a:lstStyle/>
          <a:p>
            <a:pPr>
              <a:lnSpc>
                <a:spcPct val="90000"/>
              </a:lnSpc>
              <a:buFont typeface="Arial" charset="0"/>
              <a:buNone/>
            </a:pPr>
            <a:r>
              <a:rPr lang="ru-RU" sz="1800" b="1" smtClean="0">
                <a:hlinkClick r:id="rId2"/>
              </a:rPr>
              <a:t>ПОЛОЦКАЯ ВЕТВЬ</a:t>
            </a:r>
            <a:endParaRPr lang="ru-RU" sz="1800" b="1" smtClean="0"/>
          </a:p>
          <a:p>
            <a:pPr>
              <a:lnSpc>
                <a:spcPct val="90000"/>
              </a:lnSpc>
            </a:pPr>
            <a:r>
              <a:rPr lang="ru-RU" sz="1800" b="1" smtClean="0"/>
              <a:t>Белорусский литературный союз.</a:t>
            </a:r>
            <a:endParaRPr lang="ru-RU" sz="1800" b="1" smtClean="0">
              <a:hlinkClick r:id="rId3" tooltip="Конкурсы и премии"/>
            </a:endParaRPr>
          </a:p>
          <a:p>
            <a:pPr>
              <a:lnSpc>
                <a:spcPct val="90000"/>
              </a:lnSpc>
              <a:buFont typeface="Arial" charset="0"/>
              <a:buNone/>
            </a:pPr>
            <a:r>
              <a:rPr lang="ru-RU" sz="1800" b="1" smtClean="0">
                <a:hlinkClick r:id="rId3" tooltip="Конкурсы и премии"/>
              </a:rPr>
              <a:t>Конкурсы и премии</a:t>
            </a:r>
            <a:r>
              <a:rPr lang="ru-RU" sz="1800" b="1" smtClean="0"/>
              <a:t> - Корниец В. П. принимал участие в Международных фестивалях литературы и культуры «СЛАВЯНСКИЕ ТРАДИЦИИ-2012» , а также «СЛАВЯНСКИЕ ТРАДИЦИИ-2013» Список финалистов во всех номинациях содержится в  лонг и шорт-листах фестиваля. Там значится и фамилия нашего поэта:</a:t>
            </a:r>
            <a:endParaRPr lang="ru-RU" sz="1800" smtClean="0"/>
          </a:p>
          <a:p>
            <a:pPr>
              <a:lnSpc>
                <a:spcPct val="90000"/>
              </a:lnSpc>
            </a:pPr>
            <a:r>
              <a:rPr lang="ru-RU" sz="1800" b="1" smtClean="0"/>
              <a:t>Корниец Валерий Петрович (Украина, Кировоград</a:t>
            </a:r>
            <a:r>
              <a:rPr lang="ru-RU" sz="1800" smtClean="0"/>
              <a:t>)</a:t>
            </a:r>
          </a:p>
          <a:p>
            <a:pPr>
              <a:lnSpc>
                <a:spcPct val="90000"/>
              </a:lnSpc>
            </a:pPr>
            <a:r>
              <a:rPr lang="ru-RU" sz="1800" b="1" smtClean="0"/>
              <a:t>Поэт удостоился такой чести за написание стихов в номинациях: “Литературные переводы” и “Сатирические стихи”</a:t>
            </a:r>
          </a:p>
          <a:p>
            <a:pPr>
              <a:lnSpc>
                <a:spcPct val="90000"/>
              </a:lnSpc>
            </a:pPr>
            <a:endParaRPr lang="ru-RU" sz="2000" smtClean="0"/>
          </a:p>
          <a:p>
            <a:pPr>
              <a:lnSpc>
                <a:spcPct val="90000"/>
              </a:lnSpc>
            </a:pPr>
            <a:endParaRPr lang="ru-RU" sz="2000" smtClean="0"/>
          </a:p>
        </p:txBody>
      </p:sp>
      <p:sp>
        <p:nvSpPr>
          <p:cNvPr id="44036" name="Rectangle 6"/>
          <p:cNvSpPr>
            <a:spLocks noGrp="1"/>
          </p:cNvSpPr>
          <p:nvPr>
            <p:ph type="body" sz="half" idx="2"/>
          </p:nvPr>
        </p:nvSpPr>
        <p:spPr>
          <a:xfrm>
            <a:off x="5500688" y="3214688"/>
            <a:ext cx="2428875" cy="1785937"/>
          </a:xfrm>
        </p:spPr>
        <p:txBody>
          <a:bodyPr/>
          <a:lstStyle/>
          <a:p>
            <a:pPr>
              <a:lnSpc>
                <a:spcPct val="90000"/>
              </a:lnSpc>
              <a:buFont typeface="Arial" charset="0"/>
              <a:buNone/>
            </a:pPr>
            <a:endParaRPr lang="ru-RU" sz="2000" b="1" smtClean="0"/>
          </a:p>
        </p:txBody>
      </p:sp>
      <p:pic>
        <p:nvPicPr>
          <p:cNvPr id="44037" name="Picture 4" descr="ууууу"/>
          <p:cNvPicPr>
            <a:picLocks noChangeAspect="1" noChangeArrowheads="1"/>
          </p:cNvPicPr>
          <p:nvPr/>
        </p:nvPicPr>
        <p:blipFill>
          <a:blip r:embed="rId4" cstate="print"/>
          <a:srcRect/>
          <a:stretch>
            <a:fillRect/>
          </a:stretch>
        </p:blipFill>
        <p:spPr bwMode="auto">
          <a:xfrm>
            <a:off x="4714875" y="2357438"/>
            <a:ext cx="4038600" cy="3214687"/>
          </a:xfrm>
          <a:prstGeom prst="rect">
            <a:avLst/>
          </a:prstGeom>
          <a:noFill/>
          <a:ln w="9525">
            <a:noFill/>
            <a:miter lim="800000"/>
            <a:headEnd/>
            <a:tailEnd/>
          </a:ln>
        </p:spPr>
      </p:pic>
      <p:pic>
        <p:nvPicPr>
          <p:cNvPr id="44038" name="Picture 13" descr="9690585_Bezimeni2"/>
          <p:cNvPicPr>
            <a:picLocks noChangeAspect="1" noChangeArrowheads="1"/>
          </p:cNvPicPr>
          <p:nvPr/>
        </p:nvPicPr>
        <p:blipFill>
          <a:blip r:embed="rId5" cstate="print"/>
          <a:srcRect/>
          <a:stretch>
            <a:fillRect/>
          </a:stretch>
        </p:blipFill>
        <p:spPr bwMode="auto">
          <a:xfrm>
            <a:off x="4500563" y="1571625"/>
            <a:ext cx="4249737" cy="504825"/>
          </a:xfrm>
          <a:prstGeom prst="rect">
            <a:avLst/>
          </a:prstGeom>
          <a:noFill/>
          <a:ln w="9525">
            <a:noFill/>
            <a:miter lim="800000"/>
            <a:headEnd/>
            <a:tailEnd/>
          </a:ln>
        </p:spPr>
      </p:pic>
      <p:pic>
        <p:nvPicPr>
          <p:cNvPr id="44039" name="Picture 13" descr="9690585_Bezimeni2"/>
          <p:cNvPicPr>
            <a:picLocks noChangeAspect="1" noChangeArrowheads="1"/>
          </p:cNvPicPr>
          <p:nvPr/>
        </p:nvPicPr>
        <p:blipFill>
          <a:blip r:embed="rId5" cstate="print"/>
          <a:srcRect/>
          <a:stretch>
            <a:fillRect/>
          </a:stretch>
        </p:blipFill>
        <p:spPr bwMode="auto">
          <a:xfrm>
            <a:off x="4572000" y="5929313"/>
            <a:ext cx="4249738" cy="504825"/>
          </a:xfrm>
          <a:prstGeom prst="rect">
            <a:avLst/>
          </a:prstGeom>
          <a:noFill/>
          <a:ln w="9525">
            <a:noFill/>
            <a:miter lim="800000"/>
            <a:headEnd/>
            <a:tailEnd/>
          </a:ln>
        </p:spPr>
      </p:pic>
      <p:pic>
        <p:nvPicPr>
          <p:cNvPr id="44040" name="Picture 3" descr="knigi-194"/>
          <p:cNvPicPr>
            <a:picLocks noChangeAspect="1" noChangeArrowheads="1" noCrop="1"/>
          </p:cNvPicPr>
          <p:nvPr/>
        </p:nvPicPr>
        <p:blipFill>
          <a:blip r:embed="rId6" cstate="print"/>
          <a:srcRect/>
          <a:stretch>
            <a:fillRect/>
          </a:stretch>
        </p:blipFill>
        <p:spPr bwMode="auto">
          <a:xfrm>
            <a:off x="7929563" y="142875"/>
            <a:ext cx="1071562" cy="857250"/>
          </a:xfrm>
          <a:prstGeom prst="rect">
            <a:avLst/>
          </a:prstGeom>
          <a:noFill/>
          <a:ln w="9525">
            <a:noFill/>
            <a:miter lim="800000"/>
            <a:headEnd/>
            <a:tailEnd/>
          </a:ln>
        </p:spPr>
      </p:pic>
      <p:pic>
        <p:nvPicPr>
          <p:cNvPr id="44041" name="Picture 3" descr="knigi-194"/>
          <p:cNvPicPr>
            <a:picLocks noChangeAspect="1" noChangeArrowheads="1" noCrop="1"/>
          </p:cNvPicPr>
          <p:nvPr/>
        </p:nvPicPr>
        <p:blipFill>
          <a:blip r:embed="rId6" cstate="print"/>
          <a:srcRect/>
          <a:stretch>
            <a:fillRect/>
          </a:stretch>
        </p:blipFill>
        <p:spPr bwMode="auto">
          <a:xfrm>
            <a:off x="0" y="0"/>
            <a:ext cx="1214438" cy="10001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16386" name="Заголовок 2"/>
          <p:cNvSpPr>
            <a:spLocks noGrp="1"/>
          </p:cNvSpPr>
          <p:nvPr>
            <p:ph type="title"/>
          </p:nvPr>
        </p:nvSpPr>
        <p:spPr>
          <a:xfrm>
            <a:off x="457200" y="0"/>
            <a:ext cx="8229600" cy="981075"/>
          </a:xfrm>
        </p:spPr>
        <p:txBody>
          <a:bodyPr/>
          <a:lstStyle/>
          <a:p>
            <a:pPr eaLnBrk="1" hangingPunct="1"/>
            <a:r>
              <a:rPr lang="uk-UA" b="1" smtClean="0"/>
              <a:t>Корнієць Валерій Петрович</a:t>
            </a:r>
            <a:endParaRPr lang="ru-RU" b="1" smtClean="0"/>
          </a:p>
        </p:txBody>
      </p:sp>
      <p:sp>
        <p:nvSpPr>
          <p:cNvPr id="16387" name="Содержимое 3"/>
          <p:cNvSpPr>
            <a:spLocks noGrp="1"/>
          </p:cNvSpPr>
          <p:nvPr>
            <p:ph sz="half" idx="1"/>
          </p:nvPr>
        </p:nvSpPr>
        <p:spPr>
          <a:xfrm>
            <a:off x="0" y="981075"/>
            <a:ext cx="5508625" cy="5519738"/>
          </a:xfrm>
        </p:spPr>
        <p:txBody>
          <a:bodyPr/>
          <a:lstStyle/>
          <a:p>
            <a:pPr eaLnBrk="1" hangingPunct="1">
              <a:buFont typeface="Arial" charset="0"/>
              <a:buNone/>
            </a:pPr>
            <a:r>
              <a:rPr lang="uk-UA" sz="1800" smtClean="0"/>
              <a:t>Поет народився 25.02. 1940 г. в  м. Бобринець. Закінчив Кіровоградський педінститут ім. О.С.Пушкіна. Вчитель російської мови та літератури. Працював вчителем, педагогом-організатором позашкільної роботи, завучем, директором в школах Кіровограда.  З березня 1983 по квітень 1987 року працював в ДРА радником Головного Управління </a:t>
            </a:r>
          </a:p>
          <a:p>
            <a:pPr eaLnBrk="1" hangingPunct="1">
              <a:buFont typeface="Arial" charset="0"/>
              <a:buNone/>
            </a:pPr>
            <a:r>
              <a:rPr lang="uk-UA" sz="1800" smtClean="0"/>
              <a:t>      шкіл-інтернатів «ВАТАН» при Раді Міністрів Афганістану. Займався створенням шкіл-інтернатів для дітей-сиріт.</a:t>
            </a:r>
          </a:p>
          <a:p>
            <a:pPr eaLnBrk="1" hangingPunct="1">
              <a:buFont typeface="Arial" charset="0"/>
              <a:buNone/>
            </a:pPr>
            <a:r>
              <a:rPr lang="uk-UA" sz="1800" smtClean="0"/>
              <a:t> Вірші пише з 18 років, але першу збірку  своїх віршів надрукував тільки в 2010 році. В цьому йому допомогли старі друзі Г.С. Рожинський,  Б.П. Куманський, С.Н. Янчуков. Книгу присвячено дружині Тетяні Йосипівні Корніець – головному помічнику  і безпристрасному критику.</a:t>
            </a:r>
          </a:p>
          <a:p>
            <a:pPr eaLnBrk="1" hangingPunct="1">
              <a:buFont typeface="Arial" charset="0"/>
              <a:buNone/>
            </a:pPr>
            <a:endParaRPr lang="uk-UA" sz="1800" smtClean="0"/>
          </a:p>
          <a:p>
            <a:pPr eaLnBrk="1" hangingPunct="1">
              <a:buFont typeface="Arial" charset="0"/>
              <a:buNone/>
            </a:pPr>
            <a:endParaRPr lang="ru-RU" sz="1600" smtClean="0"/>
          </a:p>
          <a:p>
            <a:pPr eaLnBrk="1" hangingPunct="1"/>
            <a:endParaRPr lang="ru-RU" sz="1600" smtClean="0"/>
          </a:p>
        </p:txBody>
      </p:sp>
      <p:pic>
        <p:nvPicPr>
          <p:cNvPr id="16388" name="Picture 2" descr="C:\Documents and Settings\Admin\Рабочий стол\КОРНИЕЦ В.П. Кировоград\Корниец Фото\Валерий Петрович.jpg"/>
          <p:cNvPicPr>
            <a:picLocks noGrp="1" noChangeAspect="1" noChangeArrowheads="1"/>
          </p:cNvPicPr>
          <p:nvPr>
            <p:ph sz="half" idx="2"/>
          </p:nvPr>
        </p:nvPicPr>
        <p:blipFill>
          <a:blip r:embed="rId2" cstate="print"/>
          <a:srcRect/>
          <a:stretch>
            <a:fillRect/>
          </a:stretch>
        </p:blipFill>
        <p:spPr>
          <a:xfrm>
            <a:off x="5508625" y="1484313"/>
            <a:ext cx="3427413" cy="5040312"/>
          </a:xfrm>
        </p:spPr>
      </p:pic>
      <p:pic>
        <p:nvPicPr>
          <p:cNvPr id="16389" name="Picture 14" descr="10140216_4377890_red1"/>
          <p:cNvPicPr>
            <a:picLocks noChangeAspect="1" noChangeArrowheads="1" noCrop="1"/>
          </p:cNvPicPr>
          <p:nvPr/>
        </p:nvPicPr>
        <p:blipFill>
          <a:blip r:embed="rId3" cstate="print"/>
          <a:srcRect/>
          <a:stretch>
            <a:fillRect/>
          </a:stretch>
        </p:blipFill>
        <p:spPr bwMode="auto">
          <a:xfrm>
            <a:off x="611188" y="6092825"/>
            <a:ext cx="4087812" cy="360363"/>
          </a:xfrm>
          <a:prstGeom prst="rect">
            <a:avLst/>
          </a:prstGeom>
          <a:noFill/>
          <a:ln w="9525">
            <a:noFill/>
            <a:miter lim="800000"/>
            <a:headEnd/>
            <a:tailEnd/>
          </a:ln>
        </p:spPr>
      </p:pic>
      <p:pic>
        <p:nvPicPr>
          <p:cNvPr id="16390" name="Picture 14" descr="10140216_4377890_red1"/>
          <p:cNvPicPr>
            <a:picLocks noChangeAspect="1" noChangeArrowheads="1" noCrop="1"/>
          </p:cNvPicPr>
          <p:nvPr/>
        </p:nvPicPr>
        <p:blipFill>
          <a:blip r:embed="rId3" cstate="print"/>
          <a:srcRect/>
          <a:stretch>
            <a:fillRect/>
          </a:stretch>
        </p:blipFill>
        <p:spPr bwMode="auto">
          <a:xfrm>
            <a:off x="5292725" y="981075"/>
            <a:ext cx="3654425" cy="28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457200" y="0"/>
            <a:ext cx="8229600" cy="1357313"/>
          </a:xfrm>
        </p:spPr>
        <p:txBody>
          <a:bodyPr/>
          <a:lstStyle/>
          <a:p>
            <a:r>
              <a:rPr lang="uk-UA" smtClean="0"/>
              <a:t>Участь Корнійця В. П. в Міжнародних фестивалях</a:t>
            </a:r>
            <a:endParaRPr lang="ru-RU" smtClean="0"/>
          </a:p>
        </p:txBody>
      </p:sp>
      <p:sp>
        <p:nvSpPr>
          <p:cNvPr id="45059" name="Содержимое 2"/>
          <p:cNvSpPr>
            <a:spLocks noGrp="1"/>
          </p:cNvSpPr>
          <p:nvPr>
            <p:ph sz="half" idx="1"/>
          </p:nvPr>
        </p:nvSpPr>
        <p:spPr>
          <a:xfrm>
            <a:off x="214313" y="1500188"/>
            <a:ext cx="4281487" cy="5143500"/>
          </a:xfrm>
        </p:spPr>
        <p:txBody>
          <a:bodyPr/>
          <a:lstStyle/>
          <a:p>
            <a:pPr>
              <a:lnSpc>
                <a:spcPct val="80000"/>
              </a:lnSpc>
            </a:pPr>
            <a:r>
              <a:rPr lang="ru-RU" sz="1800" b="1" smtClean="0"/>
              <a:t>Конкурс им. Платона Кускова вручил награды.</a:t>
            </a:r>
          </a:p>
          <a:p>
            <a:pPr>
              <a:lnSpc>
                <a:spcPct val="80000"/>
              </a:lnSpc>
            </a:pPr>
            <a:r>
              <a:rPr lang="ru-RU" sz="1800" b="1" smtClean="0"/>
              <a:t>Кировоградская областная организация КЛУ.</a:t>
            </a:r>
            <a:endParaRPr lang="ru-RU" sz="1800" smtClean="0"/>
          </a:p>
          <a:p>
            <a:pPr>
              <a:lnSpc>
                <a:spcPct val="80000"/>
              </a:lnSpc>
            </a:pPr>
            <a:r>
              <a:rPr lang="ru-RU" sz="1800" smtClean="0"/>
              <a:t>Завершён Второй международный литературный конкурс имени Действительного Статского Советника, поэта и философа Платона Александровича Кускова. Награждение победителей состоялась в Харькове, первой столице Украины, 21 августа.</a:t>
            </a:r>
          </a:p>
          <a:p>
            <a:pPr>
              <a:lnSpc>
                <a:spcPct val="80000"/>
              </a:lnSpc>
            </a:pPr>
            <a:r>
              <a:rPr lang="ru-RU" sz="1800" smtClean="0"/>
              <a:t>Участие в этом конкурсе принимали, в частности, и кировоградцы. Называем имена кировоградских авторов, состоящих в Конгрессе литераторов Украины и вошедших в лонг- и шорт-листы конкурса. Это Наталья Бидненко (поэзия), Валерий Корниец (поэзия), Роман Любарский (поэзия и проза) и Анатолий Юрченко (проза).</a:t>
            </a:r>
          </a:p>
          <a:p>
            <a:pPr>
              <a:lnSpc>
                <a:spcPct val="80000"/>
              </a:lnSpc>
            </a:pPr>
            <a:endParaRPr lang="ru-RU" sz="1800" smtClean="0"/>
          </a:p>
          <a:p>
            <a:endParaRPr lang="ru-RU" sz="1800" smtClean="0"/>
          </a:p>
        </p:txBody>
      </p:sp>
      <p:sp>
        <p:nvSpPr>
          <p:cNvPr id="45060" name="Содержимое 3"/>
          <p:cNvSpPr>
            <a:spLocks noGrp="1"/>
          </p:cNvSpPr>
          <p:nvPr>
            <p:ph sz="half" idx="2"/>
          </p:nvPr>
        </p:nvSpPr>
        <p:spPr/>
        <p:txBody>
          <a:bodyPr/>
          <a:lstStyle/>
          <a:p>
            <a:pPr>
              <a:lnSpc>
                <a:spcPct val="80000"/>
              </a:lnSpc>
            </a:pPr>
            <a:endParaRPr lang="ru-RU" sz="1800" smtClean="0"/>
          </a:p>
          <a:p>
            <a:endParaRPr lang="ru-RU" sz="1800" smtClean="0"/>
          </a:p>
        </p:txBody>
      </p:sp>
      <p:sp>
        <p:nvSpPr>
          <p:cNvPr id="45061" name="Прямоугольник 4"/>
          <p:cNvSpPr>
            <a:spLocks noChangeArrowheads="1"/>
          </p:cNvSpPr>
          <p:nvPr/>
        </p:nvSpPr>
        <p:spPr bwMode="auto">
          <a:xfrm>
            <a:off x="5143500" y="2286000"/>
            <a:ext cx="3643313" cy="3416300"/>
          </a:xfrm>
          <a:prstGeom prst="rect">
            <a:avLst/>
          </a:prstGeom>
          <a:noFill/>
          <a:ln w="9525">
            <a:noFill/>
            <a:miter lim="800000"/>
            <a:headEnd/>
            <a:tailEnd/>
          </a:ln>
        </p:spPr>
        <p:txBody>
          <a:bodyPr>
            <a:spAutoFit/>
          </a:bodyPr>
          <a:lstStyle/>
          <a:p>
            <a:pPr>
              <a:lnSpc>
                <a:spcPct val="80000"/>
              </a:lnSpc>
            </a:pPr>
            <a:r>
              <a:rPr lang="ru-RU"/>
              <a:t>С полными списками авторов, вошедших в лонг- и шорт-листы, как и с именами лауреатов, награждённых дипломами и оригинальными медалями с изображением П. А. Кускова, можно познакомиться на сайте писателя Давида Данилова-Абросимова (http://www.danilov-abrosimov.org.ua/node/19). Во второй раз лауреатом конкурса им. Платона Кускова стал кировоградский прозаик Анатолий Юрченко. </a:t>
            </a:r>
          </a:p>
        </p:txBody>
      </p:sp>
      <p:pic>
        <p:nvPicPr>
          <p:cNvPr id="45062" name="Picture 13" descr="9690585_Bezimeni2"/>
          <p:cNvPicPr>
            <a:picLocks noChangeAspect="1" noChangeArrowheads="1"/>
          </p:cNvPicPr>
          <p:nvPr/>
        </p:nvPicPr>
        <p:blipFill>
          <a:blip r:embed="rId2" cstate="print"/>
          <a:srcRect/>
          <a:stretch>
            <a:fillRect/>
          </a:stretch>
        </p:blipFill>
        <p:spPr bwMode="auto">
          <a:xfrm>
            <a:off x="4643438" y="1500188"/>
            <a:ext cx="4249737" cy="504825"/>
          </a:xfrm>
          <a:prstGeom prst="rect">
            <a:avLst/>
          </a:prstGeom>
          <a:noFill/>
          <a:ln w="9525">
            <a:noFill/>
            <a:miter lim="800000"/>
            <a:headEnd/>
            <a:tailEnd/>
          </a:ln>
        </p:spPr>
      </p:pic>
      <p:pic>
        <p:nvPicPr>
          <p:cNvPr id="45063" name="Picture 13" descr="9690585_Bezimeni2"/>
          <p:cNvPicPr>
            <a:picLocks noChangeAspect="1" noChangeArrowheads="1"/>
          </p:cNvPicPr>
          <p:nvPr/>
        </p:nvPicPr>
        <p:blipFill>
          <a:blip r:embed="rId2" cstate="print"/>
          <a:srcRect/>
          <a:stretch>
            <a:fillRect/>
          </a:stretch>
        </p:blipFill>
        <p:spPr bwMode="auto">
          <a:xfrm>
            <a:off x="4643438" y="5929313"/>
            <a:ext cx="4249737" cy="504825"/>
          </a:xfrm>
          <a:prstGeom prst="rect">
            <a:avLst/>
          </a:prstGeom>
          <a:noFill/>
          <a:ln w="9525">
            <a:noFill/>
            <a:miter lim="800000"/>
            <a:headEnd/>
            <a:tailEnd/>
          </a:ln>
        </p:spPr>
      </p:pic>
      <p:pic>
        <p:nvPicPr>
          <p:cNvPr id="45064" name="Picture 3" descr="knigi-194"/>
          <p:cNvPicPr>
            <a:picLocks noChangeAspect="1" noChangeArrowheads="1" noCrop="1"/>
          </p:cNvPicPr>
          <p:nvPr/>
        </p:nvPicPr>
        <p:blipFill>
          <a:blip r:embed="rId3" cstate="print"/>
          <a:srcRect/>
          <a:stretch>
            <a:fillRect/>
          </a:stretch>
        </p:blipFill>
        <p:spPr bwMode="auto">
          <a:xfrm>
            <a:off x="0" y="0"/>
            <a:ext cx="1214438" cy="1000125"/>
          </a:xfrm>
          <a:prstGeom prst="rect">
            <a:avLst/>
          </a:prstGeom>
          <a:noFill/>
          <a:ln w="9525">
            <a:noFill/>
            <a:miter lim="800000"/>
            <a:headEnd/>
            <a:tailEnd/>
          </a:ln>
        </p:spPr>
      </p:pic>
      <p:pic>
        <p:nvPicPr>
          <p:cNvPr id="45065" name="Picture 3" descr="knigi-194"/>
          <p:cNvPicPr>
            <a:picLocks noChangeAspect="1" noChangeArrowheads="1" noCrop="1"/>
          </p:cNvPicPr>
          <p:nvPr/>
        </p:nvPicPr>
        <p:blipFill>
          <a:blip r:embed="rId3" cstate="print"/>
          <a:srcRect/>
          <a:stretch>
            <a:fillRect/>
          </a:stretch>
        </p:blipFill>
        <p:spPr bwMode="auto">
          <a:xfrm>
            <a:off x="7929563" y="0"/>
            <a:ext cx="1214437" cy="10001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6082" name="Rectangle 4"/>
          <p:cNvSpPr>
            <a:spLocks noGrp="1"/>
          </p:cNvSpPr>
          <p:nvPr>
            <p:ph type="title"/>
          </p:nvPr>
        </p:nvSpPr>
        <p:spPr>
          <a:xfrm>
            <a:off x="457200" y="214313"/>
            <a:ext cx="4691063" cy="693737"/>
          </a:xfrm>
        </p:spPr>
        <p:txBody>
          <a:bodyPr/>
          <a:lstStyle/>
          <a:p>
            <a:r>
              <a:rPr lang="uk-UA" b="1" smtClean="0"/>
              <a:t>Автор Презентації:</a:t>
            </a:r>
            <a:endParaRPr lang="ru-RU" b="1" smtClean="0"/>
          </a:p>
        </p:txBody>
      </p:sp>
      <p:sp>
        <p:nvSpPr>
          <p:cNvPr id="46083" name="Rectangle 5"/>
          <p:cNvSpPr>
            <a:spLocks noGrp="1"/>
          </p:cNvSpPr>
          <p:nvPr>
            <p:ph type="body" sz="half" idx="1"/>
          </p:nvPr>
        </p:nvSpPr>
        <p:spPr>
          <a:xfrm>
            <a:off x="900113" y="2276475"/>
            <a:ext cx="3595687" cy="3922713"/>
          </a:xfrm>
        </p:spPr>
        <p:txBody>
          <a:bodyPr/>
          <a:lstStyle/>
          <a:p>
            <a:pPr>
              <a:buFont typeface="Arial" charset="0"/>
              <a:buNone/>
            </a:pPr>
            <a:r>
              <a:rPr lang="uk-UA" smtClean="0"/>
              <a:t>  Завідуюча бібліотеки</a:t>
            </a:r>
          </a:p>
          <a:p>
            <a:pPr>
              <a:buFont typeface="Arial" charset="0"/>
              <a:buNone/>
            </a:pPr>
            <a:r>
              <a:rPr lang="uk-UA" smtClean="0"/>
              <a:t>        КЗ НВО № 32:</a:t>
            </a:r>
          </a:p>
          <a:p>
            <a:pPr>
              <a:buFont typeface="Arial" charset="0"/>
              <a:buNone/>
            </a:pPr>
            <a:r>
              <a:rPr lang="uk-UA" smtClean="0"/>
              <a:t>            Бабенко</a:t>
            </a:r>
          </a:p>
          <a:p>
            <a:pPr>
              <a:buFont typeface="Arial" charset="0"/>
              <a:buNone/>
            </a:pPr>
            <a:r>
              <a:rPr lang="uk-UA" smtClean="0"/>
              <a:t>       Алла Леонідівна</a:t>
            </a:r>
            <a:endParaRPr lang="ru-RU" smtClean="0"/>
          </a:p>
        </p:txBody>
      </p:sp>
      <p:sp>
        <p:nvSpPr>
          <p:cNvPr id="46084" name="Rectangle 6"/>
          <p:cNvSpPr>
            <a:spLocks noGrp="1"/>
          </p:cNvSpPr>
          <p:nvPr>
            <p:ph type="body" sz="half" idx="2"/>
          </p:nvPr>
        </p:nvSpPr>
        <p:spPr>
          <a:xfrm>
            <a:off x="6300788" y="2420938"/>
            <a:ext cx="1655762" cy="2016125"/>
          </a:xfrm>
        </p:spPr>
        <p:txBody>
          <a:bodyPr/>
          <a:lstStyle/>
          <a:p>
            <a:endParaRPr lang="ru-RU" smtClean="0"/>
          </a:p>
        </p:txBody>
      </p:sp>
      <p:pic>
        <p:nvPicPr>
          <p:cNvPr id="46085" name="Picture 7"/>
          <p:cNvPicPr>
            <a:picLocks noChangeAspect="1" noChangeArrowheads="1"/>
          </p:cNvPicPr>
          <p:nvPr/>
        </p:nvPicPr>
        <p:blipFill>
          <a:blip r:embed="rId2" cstate="print"/>
          <a:srcRect/>
          <a:stretch>
            <a:fillRect/>
          </a:stretch>
        </p:blipFill>
        <p:spPr bwMode="auto">
          <a:xfrm>
            <a:off x="5651500" y="1268413"/>
            <a:ext cx="3097213" cy="4178300"/>
          </a:xfrm>
          <a:prstGeom prst="rect">
            <a:avLst/>
          </a:prstGeom>
          <a:noFill/>
          <a:ln w="9525">
            <a:noFill/>
            <a:miter lim="800000"/>
            <a:headEnd/>
            <a:tailEnd/>
          </a:ln>
        </p:spPr>
      </p:pic>
      <p:pic>
        <p:nvPicPr>
          <p:cNvPr id="46086" name="Picture 9" descr="2822f98e0eeedc856607169dd9fb8f24"/>
          <p:cNvPicPr>
            <a:picLocks noChangeAspect="1" noChangeArrowheads="1" noCrop="1"/>
          </p:cNvPicPr>
          <p:nvPr/>
        </p:nvPicPr>
        <p:blipFill>
          <a:blip r:embed="rId3" cstate="print"/>
          <a:srcRect/>
          <a:stretch>
            <a:fillRect/>
          </a:stretch>
        </p:blipFill>
        <p:spPr bwMode="auto">
          <a:xfrm>
            <a:off x="107950" y="1125538"/>
            <a:ext cx="1258888" cy="1341437"/>
          </a:xfrm>
          <a:prstGeom prst="rect">
            <a:avLst/>
          </a:prstGeom>
          <a:noFill/>
          <a:ln w="9525">
            <a:noFill/>
            <a:miter lim="800000"/>
            <a:headEnd/>
            <a:tailEnd/>
          </a:ln>
        </p:spPr>
      </p:pic>
      <p:pic>
        <p:nvPicPr>
          <p:cNvPr id="46087" name="Picture 9" descr="2822f98e0eeedc856607169dd9fb8f24"/>
          <p:cNvPicPr>
            <a:picLocks noChangeAspect="1" noChangeArrowheads="1" noCrop="1"/>
          </p:cNvPicPr>
          <p:nvPr/>
        </p:nvPicPr>
        <p:blipFill>
          <a:blip r:embed="rId3" cstate="print"/>
          <a:srcRect/>
          <a:stretch>
            <a:fillRect/>
          </a:stretch>
        </p:blipFill>
        <p:spPr bwMode="auto">
          <a:xfrm>
            <a:off x="4140200" y="1125538"/>
            <a:ext cx="1258888" cy="1341437"/>
          </a:xfrm>
          <a:prstGeom prst="rect">
            <a:avLst/>
          </a:prstGeom>
          <a:noFill/>
          <a:ln w="9525">
            <a:noFill/>
            <a:miter lim="800000"/>
            <a:headEnd/>
            <a:tailEnd/>
          </a:ln>
        </p:spPr>
      </p:pic>
      <p:pic>
        <p:nvPicPr>
          <p:cNvPr id="46088" name="Picture 9" descr="knigi-139"/>
          <p:cNvPicPr>
            <a:picLocks noChangeAspect="1" noChangeArrowheads="1" noCrop="1"/>
          </p:cNvPicPr>
          <p:nvPr/>
        </p:nvPicPr>
        <p:blipFill>
          <a:blip r:embed="rId4" cstate="print"/>
          <a:srcRect/>
          <a:stretch>
            <a:fillRect/>
          </a:stretch>
        </p:blipFill>
        <p:spPr bwMode="auto">
          <a:xfrm>
            <a:off x="1547813" y="4724400"/>
            <a:ext cx="2303462" cy="1585913"/>
          </a:xfrm>
          <a:prstGeom prst="rect">
            <a:avLst/>
          </a:prstGeom>
          <a:noFill/>
          <a:ln w="9525">
            <a:noFill/>
            <a:miter lim="800000"/>
            <a:headEnd/>
            <a:tailEnd/>
          </a:ln>
        </p:spPr>
      </p:pic>
      <p:pic>
        <p:nvPicPr>
          <p:cNvPr id="46089" name="Picture 24" descr="47475753_1250204131_43049648_line130"/>
          <p:cNvPicPr>
            <a:picLocks noChangeAspect="1" noChangeArrowheads="1"/>
          </p:cNvPicPr>
          <p:nvPr/>
        </p:nvPicPr>
        <p:blipFill>
          <a:blip r:embed="rId5" cstate="print"/>
          <a:srcRect/>
          <a:stretch>
            <a:fillRect/>
          </a:stretch>
        </p:blipFill>
        <p:spPr bwMode="auto">
          <a:xfrm>
            <a:off x="5435600" y="404813"/>
            <a:ext cx="3400425" cy="571500"/>
          </a:xfrm>
          <a:prstGeom prst="rect">
            <a:avLst/>
          </a:prstGeom>
          <a:noFill/>
          <a:ln w="9525">
            <a:noFill/>
            <a:miter lim="800000"/>
            <a:headEnd/>
            <a:tailEnd/>
          </a:ln>
        </p:spPr>
      </p:pic>
      <p:pic>
        <p:nvPicPr>
          <p:cNvPr id="46090" name="Picture 24" descr="47475753_1250204131_43049648_line130"/>
          <p:cNvPicPr>
            <a:picLocks noChangeAspect="1" noChangeArrowheads="1"/>
          </p:cNvPicPr>
          <p:nvPr/>
        </p:nvPicPr>
        <p:blipFill>
          <a:blip r:embed="rId5" cstate="print"/>
          <a:srcRect/>
          <a:stretch>
            <a:fillRect/>
          </a:stretch>
        </p:blipFill>
        <p:spPr bwMode="auto">
          <a:xfrm>
            <a:off x="5508625" y="5876925"/>
            <a:ext cx="3400425" cy="571500"/>
          </a:xfrm>
          <a:prstGeom prst="rect">
            <a:avLst/>
          </a:prstGeom>
          <a:noFill/>
          <a:ln w="9525">
            <a:noFill/>
            <a:miter lim="800000"/>
            <a:headEnd/>
            <a:tailEnd/>
          </a:ln>
        </p:spPr>
      </p:pic>
      <p:pic>
        <p:nvPicPr>
          <p:cNvPr id="46091" name="Picture 9" descr="684f0e1f2e0b"/>
          <p:cNvPicPr>
            <a:picLocks noChangeAspect="1" noChangeArrowheads="1" noCrop="1"/>
          </p:cNvPicPr>
          <p:nvPr/>
        </p:nvPicPr>
        <p:blipFill>
          <a:blip r:embed="rId6" cstate="print"/>
          <a:srcRect/>
          <a:stretch>
            <a:fillRect/>
          </a:stretch>
        </p:blipFill>
        <p:spPr bwMode="auto">
          <a:xfrm>
            <a:off x="107950" y="4437063"/>
            <a:ext cx="1071563" cy="1095375"/>
          </a:xfrm>
          <a:prstGeom prst="rect">
            <a:avLst/>
          </a:prstGeom>
          <a:noFill/>
          <a:ln w="9525">
            <a:noFill/>
            <a:miter lim="800000"/>
            <a:headEnd/>
            <a:tailEnd/>
          </a:ln>
        </p:spPr>
      </p:pic>
      <p:pic>
        <p:nvPicPr>
          <p:cNvPr id="46092" name="Picture 9" descr="684f0e1f2e0b"/>
          <p:cNvPicPr>
            <a:picLocks noChangeAspect="1" noChangeArrowheads="1" noCrop="1"/>
          </p:cNvPicPr>
          <p:nvPr/>
        </p:nvPicPr>
        <p:blipFill>
          <a:blip r:embed="rId6" cstate="print"/>
          <a:srcRect/>
          <a:stretch>
            <a:fillRect/>
          </a:stretch>
        </p:blipFill>
        <p:spPr bwMode="auto">
          <a:xfrm>
            <a:off x="4211638" y="4365625"/>
            <a:ext cx="1071562" cy="1095375"/>
          </a:xfrm>
          <a:prstGeom prst="rect">
            <a:avLst/>
          </a:prstGeom>
          <a:noFill/>
          <a:ln w="9525">
            <a:noFill/>
            <a:miter lim="800000"/>
            <a:headEnd/>
            <a:tailEnd/>
          </a:ln>
        </p:spPr>
      </p:pic>
      <p:pic>
        <p:nvPicPr>
          <p:cNvPr id="46093" name="Picture 9" descr="684f0e1f2e0b"/>
          <p:cNvPicPr>
            <a:picLocks noChangeAspect="1" noChangeArrowheads="1" noCrop="1"/>
          </p:cNvPicPr>
          <p:nvPr/>
        </p:nvPicPr>
        <p:blipFill>
          <a:blip r:embed="rId6" cstate="print"/>
          <a:srcRect/>
          <a:stretch>
            <a:fillRect/>
          </a:stretch>
        </p:blipFill>
        <p:spPr bwMode="auto">
          <a:xfrm>
            <a:off x="2143125" y="1214438"/>
            <a:ext cx="1071563" cy="10953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7106" name="Rectangle 5"/>
          <p:cNvSpPr>
            <a:spLocks noGrp="1"/>
          </p:cNvSpPr>
          <p:nvPr>
            <p:ph type="title"/>
          </p:nvPr>
        </p:nvSpPr>
        <p:spPr>
          <a:xfrm>
            <a:off x="457200" y="0"/>
            <a:ext cx="8229600" cy="1125538"/>
          </a:xfrm>
        </p:spPr>
        <p:txBody>
          <a:bodyPr/>
          <a:lstStyle/>
          <a:p>
            <a:r>
              <a:rPr lang="uk-UA" sz="4000" b="1" smtClean="0"/>
              <a:t>Рекомендую прочитати книги Валерія Петровича Корнійця:</a:t>
            </a:r>
            <a:endParaRPr lang="ru-RU" sz="4000" b="1" smtClean="0"/>
          </a:p>
        </p:txBody>
      </p:sp>
      <p:pic>
        <p:nvPicPr>
          <p:cNvPr id="47107" name="Picture 4" descr="0_61089_9207521b_orig"/>
          <p:cNvPicPr>
            <a:picLocks noGrp="1" noChangeAspect="1" noChangeArrowheads="1"/>
          </p:cNvPicPr>
          <p:nvPr>
            <p:ph idx="4294967295"/>
          </p:nvPr>
        </p:nvPicPr>
        <p:blipFill>
          <a:blip r:embed="rId2" cstate="print"/>
          <a:srcRect/>
          <a:stretch>
            <a:fillRect/>
          </a:stretch>
        </p:blipFill>
        <p:spPr>
          <a:xfrm>
            <a:off x="0" y="1196975"/>
            <a:ext cx="9144000" cy="5661025"/>
          </a:xfrm>
        </p:spPr>
      </p:pic>
      <p:sp>
        <p:nvSpPr>
          <p:cNvPr id="47108" name="Rectangle 6"/>
          <p:cNvSpPr>
            <a:spLocks noChangeArrowheads="1"/>
          </p:cNvSpPr>
          <p:nvPr/>
        </p:nvSpPr>
        <p:spPr bwMode="auto">
          <a:xfrm rot="-819607">
            <a:off x="1166813" y="3141663"/>
            <a:ext cx="1181100" cy="915987"/>
          </a:xfrm>
          <a:prstGeom prst="rect">
            <a:avLst/>
          </a:prstGeom>
          <a:noFill/>
          <a:ln w="9525">
            <a:noFill/>
            <a:miter lim="800000"/>
            <a:headEnd/>
            <a:tailEnd/>
          </a:ln>
        </p:spPr>
        <p:txBody>
          <a:bodyPr>
            <a:spAutoFit/>
          </a:bodyPr>
          <a:lstStyle/>
          <a:p>
            <a:pPr eaLnBrk="0" hangingPunct="0">
              <a:spcBef>
                <a:spcPct val="20000"/>
              </a:spcBef>
              <a:buFont typeface="Arial" charset="0"/>
              <a:buNone/>
            </a:pPr>
            <a:r>
              <a:rPr lang="ru-RU"/>
              <a:t>Перо поэта. – 2013.</a:t>
            </a:r>
          </a:p>
        </p:txBody>
      </p:sp>
      <p:sp>
        <p:nvSpPr>
          <p:cNvPr id="47109" name="Rectangle 8"/>
          <p:cNvSpPr>
            <a:spLocks noChangeArrowheads="1"/>
          </p:cNvSpPr>
          <p:nvPr/>
        </p:nvSpPr>
        <p:spPr bwMode="auto">
          <a:xfrm rot="-1102394">
            <a:off x="1784350" y="4298950"/>
            <a:ext cx="1117600" cy="915988"/>
          </a:xfrm>
          <a:prstGeom prst="rect">
            <a:avLst/>
          </a:prstGeom>
          <a:noFill/>
          <a:ln w="9525">
            <a:noFill/>
            <a:miter lim="800000"/>
            <a:headEnd/>
            <a:tailEnd/>
          </a:ln>
        </p:spPr>
        <p:txBody>
          <a:bodyPr>
            <a:spAutoFit/>
          </a:bodyPr>
          <a:lstStyle/>
          <a:p>
            <a:r>
              <a:rPr lang="ru-RU"/>
              <a:t>Вкус полыни. – 2013.</a:t>
            </a:r>
          </a:p>
        </p:txBody>
      </p:sp>
      <p:sp>
        <p:nvSpPr>
          <p:cNvPr id="47110" name="Rectangle 9"/>
          <p:cNvSpPr>
            <a:spLocks noChangeArrowheads="1"/>
          </p:cNvSpPr>
          <p:nvPr/>
        </p:nvSpPr>
        <p:spPr bwMode="auto">
          <a:xfrm rot="-817968">
            <a:off x="3336925" y="5303838"/>
            <a:ext cx="1665288" cy="641350"/>
          </a:xfrm>
          <a:prstGeom prst="rect">
            <a:avLst/>
          </a:prstGeom>
          <a:noFill/>
          <a:ln w="9525">
            <a:noFill/>
            <a:miter lim="800000"/>
            <a:headEnd/>
            <a:tailEnd/>
          </a:ln>
        </p:spPr>
        <p:txBody>
          <a:bodyPr>
            <a:spAutoFit/>
          </a:bodyPr>
          <a:lstStyle/>
          <a:p>
            <a:pPr eaLnBrk="0" hangingPunct="0">
              <a:spcBef>
                <a:spcPct val="20000"/>
              </a:spcBef>
              <a:buFont typeface="Arial" charset="0"/>
              <a:buNone/>
            </a:pPr>
            <a:r>
              <a:rPr lang="ru-RU"/>
              <a:t>ПЕРЕЗВОНЫ. – 2012.</a:t>
            </a:r>
          </a:p>
        </p:txBody>
      </p:sp>
      <p:sp>
        <p:nvSpPr>
          <p:cNvPr id="47111" name="Rectangle 10"/>
          <p:cNvSpPr>
            <a:spLocks noChangeArrowheads="1"/>
          </p:cNvSpPr>
          <p:nvPr/>
        </p:nvSpPr>
        <p:spPr bwMode="auto">
          <a:xfrm>
            <a:off x="5364163" y="4724400"/>
            <a:ext cx="1655762" cy="641350"/>
          </a:xfrm>
          <a:prstGeom prst="rect">
            <a:avLst/>
          </a:prstGeom>
          <a:noFill/>
          <a:ln w="9525">
            <a:noFill/>
            <a:miter lim="800000"/>
            <a:headEnd/>
            <a:tailEnd/>
          </a:ln>
        </p:spPr>
        <p:txBody>
          <a:bodyPr>
            <a:spAutoFit/>
          </a:bodyPr>
          <a:lstStyle/>
          <a:p>
            <a:pPr eaLnBrk="0" hangingPunct="0">
              <a:spcBef>
                <a:spcPct val="20000"/>
              </a:spcBef>
              <a:buFont typeface="Arial" charset="0"/>
              <a:buNone/>
            </a:pPr>
            <a:r>
              <a:rPr lang="ru-RU"/>
              <a:t>Над кручею. – 2012.</a:t>
            </a:r>
          </a:p>
        </p:txBody>
      </p:sp>
      <p:sp>
        <p:nvSpPr>
          <p:cNvPr id="47112" name="Rectangle 11"/>
          <p:cNvSpPr>
            <a:spLocks noChangeArrowheads="1"/>
          </p:cNvSpPr>
          <p:nvPr/>
        </p:nvSpPr>
        <p:spPr bwMode="auto">
          <a:xfrm rot="274193">
            <a:off x="6359525" y="3497263"/>
            <a:ext cx="2016125" cy="641350"/>
          </a:xfrm>
          <a:prstGeom prst="rect">
            <a:avLst/>
          </a:prstGeom>
          <a:noFill/>
          <a:ln w="9525">
            <a:noFill/>
            <a:miter lim="800000"/>
            <a:headEnd/>
            <a:tailEnd/>
          </a:ln>
        </p:spPr>
        <p:txBody>
          <a:bodyPr>
            <a:spAutoFit/>
          </a:bodyPr>
          <a:lstStyle/>
          <a:p>
            <a:pPr eaLnBrk="0" hangingPunct="0">
              <a:spcBef>
                <a:spcPct val="20000"/>
              </a:spcBef>
              <a:buFont typeface="Arial" charset="0"/>
              <a:buNone/>
            </a:pPr>
            <a:r>
              <a:rPr lang="ru-RU"/>
              <a:t>Струны души. – 2011.</a:t>
            </a:r>
          </a:p>
        </p:txBody>
      </p:sp>
      <p:sp>
        <p:nvSpPr>
          <p:cNvPr id="47113" name="Rectangle 12"/>
          <p:cNvSpPr>
            <a:spLocks noChangeArrowheads="1"/>
          </p:cNvSpPr>
          <p:nvPr/>
        </p:nvSpPr>
        <p:spPr bwMode="auto">
          <a:xfrm rot="-273968">
            <a:off x="6059488" y="2133600"/>
            <a:ext cx="1511300" cy="915988"/>
          </a:xfrm>
          <a:prstGeom prst="rect">
            <a:avLst/>
          </a:prstGeom>
          <a:noFill/>
          <a:ln w="9525">
            <a:noFill/>
            <a:miter lim="800000"/>
            <a:headEnd/>
            <a:tailEnd/>
          </a:ln>
        </p:spPr>
        <p:txBody>
          <a:bodyPr>
            <a:spAutoFit/>
          </a:bodyPr>
          <a:lstStyle/>
          <a:p>
            <a:pPr eaLnBrk="0" hangingPunct="0">
              <a:spcBef>
                <a:spcPct val="20000"/>
              </a:spcBef>
              <a:buFont typeface="Arial" charset="0"/>
              <a:buNone/>
            </a:pPr>
            <a:r>
              <a:rPr lang="ru-RU"/>
              <a:t>Судьбы веретено. – 2011.</a:t>
            </a:r>
          </a:p>
        </p:txBody>
      </p:sp>
      <p:pic>
        <p:nvPicPr>
          <p:cNvPr id="47114" name="Picture 3" descr="knigi-194"/>
          <p:cNvPicPr>
            <a:picLocks noChangeAspect="1" noChangeArrowheads="1" noCrop="1"/>
          </p:cNvPicPr>
          <p:nvPr/>
        </p:nvPicPr>
        <p:blipFill>
          <a:blip r:embed="rId3" cstate="print"/>
          <a:srcRect/>
          <a:stretch>
            <a:fillRect/>
          </a:stretch>
        </p:blipFill>
        <p:spPr bwMode="auto">
          <a:xfrm>
            <a:off x="0" y="188913"/>
            <a:ext cx="1066800" cy="933450"/>
          </a:xfrm>
          <a:prstGeom prst="rect">
            <a:avLst/>
          </a:prstGeom>
          <a:noFill/>
          <a:ln w="9525">
            <a:noFill/>
            <a:miter lim="800000"/>
            <a:headEnd/>
            <a:tailEnd/>
          </a:ln>
        </p:spPr>
      </p:pic>
      <p:pic>
        <p:nvPicPr>
          <p:cNvPr id="47115" name="Picture 3" descr="knigi-194"/>
          <p:cNvPicPr>
            <a:picLocks noChangeAspect="1" noChangeArrowheads="1" noCrop="1"/>
          </p:cNvPicPr>
          <p:nvPr/>
        </p:nvPicPr>
        <p:blipFill>
          <a:blip r:embed="rId3" cstate="print"/>
          <a:srcRect/>
          <a:stretch>
            <a:fillRect/>
          </a:stretch>
        </p:blipFill>
        <p:spPr bwMode="auto">
          <a:xfrm>
            <a:off x="7956550" y="260350"/>
            <a:ext cx="10668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48130" name="Заголовок 2"/>
          <p:cNvSpPr>
            <a:spLocks noGrp="1"/>
          </p:cNvSpPr>
          <p:nvPr>
            <p:ph type="title"/>
          </p:nvPr>
        </p:nvSpPr>
        <p:spPr>
          <a:xfrm>
            <a:off x="457200" y="142875"/>
            <a:ext cx="8229600" cy="1000125"/>
          </a:xfrm>
        </p:spPr>
        <p:txBody>
          <a:bodyPr/>
          <a:lstStyle/>
          <a:p>
            <a:r>
              <a:rPr lang="uk-UA" b="1" smtClean="0"/>
              <a:t>Перо </a:t>
            </a:r>
            <a:r>
              <a:rPr lang="ru-RU" b="1" smtClean="0"/>
              <a:t>поэта</a:t>
            </a:r>
            <a:r>
              <a:rPr lang="uk-UA" b="1" smtClean="0"/>
              <a:t> не </a:t>
            </a:r>
            <a:r>
              <a:rPr lang="ru-RU" b="1" smtClean="0"/>
              <a:t>молчит!</a:t>
            </a:r>
          </a:p>
        </p:txBody>
      </p:sp>
      <p:sp>
        <p:nvSpPr>
          <p:cNvPr id="48131" name="Содержимое 3"/>
          <p:cNvSpPr>
            <a:spLocks noGrp="1"/>
          </p:cNvSpPr>
          <p:nvPr>
            <p:ph sz="half" idx="1"/>
          </p:nvPr>
        </p:nvSpPr>
        <p:spPr>
          <a:xfrm>
            <a:off x="642938" y="1214438"/>
            <a:ext cx="3852862" cy="5286375"/>
          </a:xfrm>
        </p:spPr>
        <p:txBody>
          <a:bodyPr/>
          <a:lstStyle/>
          <a:p>
            <a:pPr algn="ctr">
              <a:buFont typeface="Arial" charset="0"/>
              <a:buNone/>
            </a:pPr>
            <a:r>
              <a:rPr lang="ru-RU" sz="1800" b="1" smtClean="0"/>
              <a:t>Перо поэта не молчит.</a:t>
            </a:r>
          </a:p>
          <a:p>
            <a:pPr algn="ctr">
              <a:buFont typeface="Arial" charset="0"/>
              <a:buNone/>
            </a:pPr>
            <a:r>
              <a:rPr lang="ru-RU" sz="1800" b="1" smtClean="0"/>
              <a:t>Оно всегда стоит на страже.</a:t>
            </a:r>
          </a:p>
          <a:p>
            <a:pPr algn="ctr">
              <a:buFont typeface="Arial" charset="0"/>
              <a:buNone/>
            </a:pPr>
            <a:r>
              <a:rPr lang="ru-RU" sz="1800" b="1" smtClean="0"/>
              <a:t>Зовет… рыдает… и кричит…</a:t>
            </a:r>
          </a:p>
          <a:p>
            <a:pPr algn="ctr">
              <a:buFont typeface="Arial" charset="0"/>
              <a:buNone/>
            </a:pPr>
            <a:r>
              <a:rPr lang="ru-RU" sz="1800" b="1" smtClean="0"/>
              <a:t>Во всем поддержит. Все расскажет.</a:t>
            </a:r>
          </a:p>
          <a:p>
            <a:pPr algn="ctr">
              <a:buFont typeface="Arial" charset="0"/>
              <a:buNone/>
            </a:pPr>
            <a:r>
              <a:rPr lang="ru-RU" sz="1800" b="1" smtClean="0"/>
              <a:t>В нем – сила крепкая и честь!</a:t>
            </a:r>
          </a:p>
          <a:p>
            <a:pPr algn="ctr">
              <a:buFont typeface="Arial" charset="0"/>
              <a:buNone/>
            </a:pPr>
            <a:r>
              <a:rPr lang="ru-RU" sz="1800" b="1" smtClean="0"/>
              <a:t>И правда (что всего дороже!)</a:t>
            </a:r>
          </a:p>
          <a:p>
            <a:pPr algn="ctr">
              <a:buFont typeface="Arial" charset="0"/>
              <a:buNone/>
            </a:pPr>
            <a:r>
              <a:rPr lang="ru-RU" sz="1800" b="1" smtClean="0"/>
              <a:t>Искра от пламени в нем есть, -</a:t>
            </a:r>
          </a:p>
          <a:p>
            <a:pPr algn="ctr">
              <a:buFont typeface="Arial" charset="0"/>
              <a:buNone/>
            </a:pPr>
            <a:r>
              <a:rPr lang="ru-RU" sz="1800" b="1" smtClean="0"/>
              <a:t>Своим запалом зажечь сможет.</a:t>
            </a:r>
          </a:p>
          <a:p>
            <a:pPr algn="ctr">
              <a:buFont typeface="Arial" charset="0"/>
              <a:buNone/>
            </a:pPr>
            <a:r>
              <a:rPr lang="ru-RU" sz="1800" b="1" smtClean="0"/>
              <a:t>Перо поэта впереди!</a:t>
            </a:r>
          </a:p>
          <a:p>
            <a:pPr algn="ctr">
              <a:buFont typeface="Arial" charset="0"/>
              <a:buNone/>
            </a:pPr>
            <a:r>
              <a:rPr lang="ru-RU" sz="1800" b="1" smtClean="0"/>
              <a:t>Ведет народ весь за собою!</a:t>
            </a:r>
          </a:p>
          <a:p>
            <a:pPr algn="ctr">
              <a:buFont typeface="Arial" charset="0"/>
              <a:buNone/>
            </a:pPr>
            <a:r>
              <a:rPr lang="ru-RU" sz="1800" b="1" smtClean="0"/>
              <a:t>Чтоб в жизни верный путь найти,</a:t>
            </a:r>
          </a:p>
          <a:p>
            <a:pPr algn="ctr">
              <a:buFont typeface="Arial" charset="0"/>
              <a:buNone/>
            </a:pPr>
            <a:r>
              <a:rPr lang="ru-RU" sz="1800" b="1" smtClean="0"/>
              <a:t>Суть истины всегда раскроет.</a:t>
            </a:r>
          </a:p>
          <a:p>
            <a:pPr algn="ctr">
              <a:buFont typeface="Arial" charset="0"/>
              <a:buNone/>
            </a:pPr>
            <a:r>
              <a:rPr lang="ru-RU" sz="1800" b="1" smtClean="0"/>
              <a:t>Гражданский пафос – на лицо.</a:t>
            </a:r>
          </a:p>
          <a:p>
            <a:pPr algn="ctr">
              <a:buFont typeface="Arial" charset="0"/>
              <a:buNone/>
            </a:pPr>
            <a:r>
              <a:rPr lang="ru-RU" sz="1800" b="1" smtClean="0"/>
              <a:t>Судьба страны не безразлична.</a:t>
            </a:r>
          </a:p>
          <a:p>
            <a:pPr algn="ctr">
              <a:buFont typeface="Arial" charset="0"/>
              <a:buNone/>
            </a:pPr>
            <a:r>
              <a:rPr lang="ru-RU" sz="1800" b="1" smtClean="0"/>
              <a:t>Поэт является борцом.</a:t>
            </a:r>
          </a:p>
          <a:p>
            <a:pPr algn="ctr">
              <a:buFont typeface="Arial" charset="0"/>
              <a:buNone/>
            </a:pPr>
            <a:r>
              <a:rPr lang="ru-RU" sz="1800" b="1" smtClean="0"/>
              <a:t>За слово отвечает лично!</a:t>
            </a:r>
          </a:p>
        </p:txBody>
      </p:sp>
      <p:sp>
        <p:nvSpPr>
          <p:cNvPr id="48132" name="Содержимое 4"/>
          <p:cNvSpPr>
            <a:spLocks noGrp="1"/>
          </p:cNvSpPr>
          <p:nvPr>
            <p:ph sz="half" idx="2"/>
          </p:nvPr>
        </p:nvSpPr>
        <p:spPr>
          <a:xfrm>
            <a:off x="4429125" y="1143000"/>
            <a:ext cx="4714875" cy="5715000"/>
          </a:xfrm>
        </p:spPr>
        <p:txBody>
          <a:bodyPr/>
          <a:lstStyle/>
          <a:p>
            <a:pPr algn="ctr">
              <a:buFont typeface="Arial" charset="0"/>
              <a:buNone/>
            </a:pPr>
            <a:r>
              <a:rPr lang="ru-RU" sz="1800" b="1" smtClean="0"/>
              <a:t>Сердце его всегда болит.</a:t>
            </a:r>
          </a:p>
          <a:p>
            <a:pPr algn="ctr">
              <a:buFont typeface="Arial" charset="0"/>
              <a:buNone/>
            </a:pPr>
            <a:r>
              <a:rPr lang="ru-RU" sz="1800" b="1" smtClean="0"/>
              <a:t>За свой народ обеспокоен.</a:t>
            </a:r>
          </a:p>
          <a:p>
            <a:pPr algn="ctr">
              <a:buFont typeface="Arial" charset="0"/>
              <a:buNone/>
            </a:pPr>
            <a:r>
              <a:rPr lang="ru-RU" sz="1800" b="1" smtClean="0"/>
              <a:t>В нем дух свободы говорит.</a:t>
            </a:r>
          </a:p>
          <a:p>
            <a:pPr algn="ctr">
              <a:buFont typeface="Arial" charset="0"/>
              <a:buNone/>
            </a:pPr>
            <a:r>
              <a:rPr lang="ru-RU" sz="1800" b="1" smtClean="0"/>
              <a:t>Он уважения достоин.</a:t>
            </a:r>
          </a:p>
          <a:p>
            <a:pPr algn="ctr">
              <a:buFont typeface="Arial" charset="0"/>
              <a:buNone/>
            </a:pPr>
            <a:r>
              <a:rPr lang="ru-RU" sz="1800" b="1" smtClean="0"/>
              <a:t>Страны любимой патриот.</a:t>
            </a:r>
          </a:p>
          <a:p>
            <a:pPr algn="ctr">
              <a:buFont typeface="Arial" charset="0"/>
              <a:buNone/>
            </a:pPr>
            <a:r>
              <a:rPr lang="ru-RU" sz="1800" b="1" smtClean="0"/>
              <a:t>Помочь стремится своим словом.</a:t>
            </a:r>
          </a:p>
          <a:p>
            <a:pPr algn="ctr">
              <a:buFont typeface="Arial" charset="0"/>
              <a:buNone/>
            </a:pPr>
            <a:r>
              <a:rPr lang="ru-RU" sz="1800" b="1" smtClean="0"/>
              <a:t>И чтоб жил счастливо народ,</a:t>
            </a:r>
          </a:p>
          <a:p>
            <a:pPr algn="ctr">
              <a:buFont typeface="Arial" charset="0"/>
              <a:buNone/>
            </a:pPr>
            <a:r>
              <a:rPr lang="ru-RU" sz="1800" b="1" smtClean="0"/>
              <a:t>Его перо к борьбе готово!</a:t>
            </a:r>
          </a:p>
          <a:p>
            <a:pPr algn="ctr">
              <a:buFont typeface="Arial" charset="0"/>
              <a:buNone/>
            </a:pPr>
            <a:r>
              <a:rPr lang="ru-RU" sz="1800" b="1" smtClean="0"/>
              <a:t>Ведь слово может всем помочь</a:t>
            </a:r>
          </a:p>
          <a:p>
            <a:pPr algn="ctr">
              <a:buFont typeface="Arial" charset="0"/>
              <a:buNone/>
            </a:pPr>
            <a:r>
              <a:rPr lang="ru-RU" sz="1800" b="1" smtClean="0"/>
              <a:t>Понять, что в мире происходит.</a:t>
            </a:r>
          </a:p>
          <a:p>
            <a:pPr algn="ctr">
              <a:buFont typeface="Arial" charset="0"/>
              <a:buNone/>
            </a:pPr>
            <a:r>
              <a:rPr lang="ru-RU" sz="1800" b="1" smtClean="0"/>
              <a:t>И боль и страх свой превозмочь,</a:t>
            </a:r>
          </a:p>
          <a:p>
            <a:pPr algn="ctr">
              <a:buFont typeface="Arial" charset="0"/>
              <a:buNone/>
            </a:pPr>
            <a:r>
              <a:rPr lang="ru-RU" sz="1800" b="1" smtClean="0"/>
              <a:t>Узнать, откуда свет исходит.</a:t>
            </a:r>
          </a:p>
          <a:p>
            <a:pPr algn="ctr">
              <a:buFont typeface="Arial" charset="0"/>
              <a:buNone/>
            </a:pPr>
            <a:r>
              <a:rPr lang="ru-RU" sz="1800" b="1" smtClean="0"/>
              <a:t>И пробудить народ от сна,</a:t>
            </a:r>
          </a:p>
          <a:p>
            <a:pPr algn="ctr">
              <a:buFont typeface="Arial" charset="0"/>
              <a:buNone/>
            </a:pPr>
            <a:r>
              <a:rPr lang="ru-RU" sz="1800" b="1" smtClean="0"/>
              <a:t>Вспомнить его предназначенье,</a:t>
            </a:r>
          </a:p>
          <a:p>
            <a:pPr algn="ctr">
              <a:buFont typeface="Arial" charset="0"/>
              <a:buNone/>
            </a:pPr>
            <a:r>
              <a:rPr lang="ru-RU" sz="1800" b="1" smtClean="0"/>
              <a:t>И за собою повести</a:t>
            </a:r>
          </a:p>
          <a:p>
            <a:pPr algn="ctr">
              <a:buFont typeface="Arial" charset="0"/>
              <a:buNone/>
            </a:pPr>
            <a:r>
              <a:rPr lang="ru-RU" sz="1800" b="1" smtClean="0"/>
              <a:t>Без страха и без сожаленья.</a:t>
            </a:r>
          </a:p>
        </p:txBody>
      </p:sp>
      <p:pic>
        <p:nvPicPr>
          <p:cNvPr id="48133" name="Picture 2" descr="0_45d51_14572ff6_L"/>
          <p:cNvPicPr>
            <a:picLocks noChangeAspect="1" noChangeArrowheads="1" noCrop="1"/>
          </p:cNvPicPr>
          <p:nvPr/>
        </p:nvPicPr>
        <p:blipFill>
          <a:blip r:embed="rId2" cstate="print"/>
          <a:srcRect/>
          <a:stretch>
            <a:fillRect/>
          </a:stretch>
        </p:blipFill>
        <p:spPr bwMode="auto">
          <a:xfrm>
            <a:off x="0" y="1785938"/>
            <a:ext cx="827088" cy="4105275"/>
          </a:xfrm>
          <a:prstGeom prst="rect">
            <a:avLst/>
          </a:prstGeom>
          <a:noFill/>
          <a:ln w="9525">
            <a:noFill/>
            <a:miter lim="800000"/>
            <a:headEnd/>
            <a:tailEnd/>
          </a:ln>
        </p:spPr>
      </p:pic>
      <p:pic>
        <p:nvPicPr>
          <p:cNvPr id="48134" name="Picture 2" descr="0_45d51_14572ff6_L"/>
          <p:cNvPicPr>
            <a:picLocks noChangeAspect="1" noChangeArrowheads="1" noCrop="1"/>
          </p:cNvPicPr>
          <p:nvPr/>
        </p:nvPicPr>
        <p:blipFill>
          <a:blip r:embed="rId2" cstate="print"/>
          <a:srcRect/>
          <a:stretch>
            <a:fillRect/>
          </a:stretch>
        </p:blipFill>
        <p:spPr bwMode="auto">
          <a:xfrm>
            <a:off x="8316913" y="1785938"/>
            <a:ext cx="827087" cy="4105275"/>
          </a:xfrm>
          <a:prstGeom prst="rect">
            <a:avLst/>
          </a:prstGeom>
          <a:noFill/>
          <a:ln w="9525">
            <a:noFill/>
            <a:miter lim="800000"/>
            <a:headEnd/>
            <a:tailEnd/>
          </a:ln>
        </p:spPr>
      </p:pic>
      <p:pic>
        <p:nvPicPr>
          <p:cNvPr id="48135" name="Picture 2" descr="0_45d51_14572ff6_L"/>
          <p:cNvPicPr>
            <a:picLocks noChangeAspect="1" noChangeArrowheads="1" noCrop="1"/>
          </p:cNvPicPr>
          <p:nvPr/>
        </p:nvPicPr>
        <p:blipFill>
          <a:blip r:embed="rId2" cstate="print"/>
          <a:srcRect/>
          <a:stretch>
            <a:fillRect/>
          </a:stretch>
        </p:blipFill>
        <p:spPr bwMode="auto">
          <a:xfrm>
            <a:off x="4286250" y="1785938"/>
            <a:ext cx="827088" cy="4105275"/>
          </a:xfrm>
          <a:prstGeom prst="rect">
            <a:avLst/>
          </a:prstGeom>
          <a:noFill/>
          <a:ln w="9525">
            <a:noFill/>
            <a:miter lim="800000"/>
            <a:headEnd/>
            <a:tailEnd/>
          </a:ln>
        </p:spPr>
      </p:pic>
      <p:pic>
        <p:nvPicPr>
          <p:cNvPr id="48136" name="Picture 15" descr="knigi-76"/>
          <p:cNvPicPr>
            <a:picLocks noChangeAspect="1" noChangeArrowheads="1" noCrop="1"/>
          </p:cNvPicPr>
          <p:nvPr/>
        </p:nvPicPr>
        <p:blipFill>
          <a:blip r:embed="rId3" cstate="print"/>
          <a:srcRect/>
          <a:stretch>
            <a:fillRect/>
          </a:stretch>
        </p:blipFill>
        <p:spPr bwMode="auto">
          <a:xfrm>
            <a:off x="214313" y="214313"/>
            <a:ext cx="1409700" cy="936625"/>
          </a:xfrm>
          <a:prstGeom prst="rect">
            <a:avLst/>
          </a:prstGeom>
          <a:noFill/>
          <a:ln w="9525">
            <a:noFill/>
            <a:miter lim="800000"/>
            <a:headEnd/>
            <a:tailEnd/>
          </a:ln>
        </p:spPr>
      </p:pic>
      <p:pic>
        <p:nvPicPr>
          <p:cNvPr id="48137" name="Picture 15" descr="knigi-76"/>
          <p:cNvPicPr>
            <a:picLocks noChangeAspect="1" noChangeArrowheads="1" noCrop="1"/>
          </p:cNvPicPr>
          <p:nvPr/>
        </p:nvPicPr>
        <p:blipFill>
          <a:blip r:embed="rId3" cstate="print"/>
          <a:srcRect/>
          <a:stretch>
            <a:fillRect/>
          </a:stretch>
        </p:blipFill>
        <p:spPr bwMode="auto">
          <a:xfrm>
            <a:off x="7734300" y="142875"/>
            <a:ext cx="1409700" cy="9366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49154" name="Rectangle 4"/>
          <p:cNvSpPr>
            <a:spLocks noGrp="1"/>
          </p:cNvSpPr>
          <p:nvPr>
            <p:ph type="title"/>
          </p:nvPr>
        </p:nvSpPr>
        <p:spPr>
          <a:xfrm>
            <a:off x="611188" y="0"/>
            <a:ext cx="8229600" cy="1058863"/>
          </a:xfrm>
        </p:spPr>
        <p:txBody>
          <a:bodyPr/>
          <a:lstStyle/>
          <a:p>
            <a:r>
              <a:rPr lang="uk-UA" b="1" smtClean="0"/>
              <a:t>Перо </a:t>
            </a:r>
            <a:r>
              <a:rPr lang="ru-RU" b="1" smtClean="0"/>
              <a:t>поэта</a:t>
            </a:r>
            <a:r>
              <a:rPr lang="uk-UA" b="1" smtClean="0"/>
              <a:t> не </a:t>
            </a:r>
            <a:r>
              <a:rPr lang="ru-RU" b="1" smtClean="0"/>
              <a:t>молчит!</a:t>
            </a:r>
          </a:p>
        </p:txBody>
      </p:sp>
      <p:sp>
        <p:nvSpPr>
          <p:cNvPr id="49155" name="Rectangle 5"/>
          <p:cNvSpPr>
            <a:spLocks noGrp="1"/>
          </p:cNvSpPr>
          <p:nvPr>
            <p:ph type="body" sz="half" idx="1"/>
          </p:nvPr>
        </p:nvSpPr>
        <p:spPr>
          <a:xfrm>
            <a:off x="571500" y="1071563"/>
            <a:ext cx="3643313" cy="5429250"/>
          </a:xfrm>
        </p:spPr>
        <p:txBody>
          <a:bodyPr/>
          <a:lstStyle/>
          <a:p>
            <a:pPr algn="ctr">
              <a:buFont typeface="Arial" charset="0"/>
              <a:buNone/>
            </a:pPr>
            <a:r>
              <a:rPr lang="ru-RU" sz="1800" b="1" smtClean="0"/>
              <a:t>У Корнийца все это есть!</a:t>
            </a:r>
          </a:p>
          <a:p>
            <a:pPr algn="ctr">
              <a:buFont typeface="Arial" charset="0"/>
              <a:buNone/>
            </a:pPr>
            <a:r>
              <a:rPr lang="ru-RU" sz="1800" b="1" smtClean="0"/>
              <a:t>Его перо не спит, не дремлет.</a:t>
            </a:r>
          </a:p>
          <a:p>
            <a:pPr algn="ctr">
              <a:buFont typeface="Arial" charset="0"/>
              <a:buNone/>
            </a:pPr>
            <a:r>
              <a:rPr lang="ru-RU" sz="1800" b="1" smtClean="0"/>
              <a:t>Любить страну – большая честь!</a:t>
            </a:r>
          </a:p>
          <a:p>
            <a:pPr algn="ctr">
              <a:buFont typeface="Arial" charset="0"/>
              <a:buNone/>
            </a:pPr>
            <a:r>
              <a:rPr lang="ru-RU" sz="1800" b="1" smtClean="0"/>
              <a:t>Бездействия он не приемлет!</a:t>
            </a:r>
          </a:p>
          <a:p>
            <a:pPr algn="ctr">
              <a:buFont typeface="Arial" charset="0"/>
              <a:buNone/>
            </a:pPr>
            <a:r>
              <a:rPr lang="ru-RU" sz="1800" b="1" smtClean="0"/>
              <a:t>И Завещанья Кобзаря</a:t>
            </a:r>
          </a:p>
          <a:p>
            <a:pPr algn="ctr">
              <a:buFont typeface="Arial" charset="0"/>
              <a:buNone/>
            </a:pPr>
            <a:r>
              <a:rPr lang="ru-RU" sz="1800" b="1" smtClean="0"/>
              <a:t>Поэт на деле применяет.</a:t>
            </a:r>
          </a:p>
          <a:p>
            <a:pPr algn="ctr">
              <a:buFont typeface="Arial" charset="0"/>
              <a:buNone/>
            </a:pPr>
            <a:r>
              <a:rPr lang="ru-RU" sz="1800" b="1" smtClean="0"/>
              <a:t>Он пишет. Он живет незря.</a:t>
            </a:r>
          </a:p>
          <a:p>
            <a:pPr algn="ctr">
              <a:buFont typeface="Arial" charset="0"/>
              <a:buNone/>
            </a:pPr>
            <a:r>
              <a:rPr lang="ru-RU" sz="1800" b="1" smtClean="0"/>
              <a:t>И своим словом вдохновляет.</a:t>
            </a:r>
          </a:p>
        </p:txBody>
      </p:sp>
      <p:sp>
        <p:nvSpPr>
          <p:cNvPr id="49156" name="Rectangle 6"/>
          <p:cNvSpPr>
            <a:spLocks noGrp="1"/>
          </p:cNvSpPr>
          <p:nvPr>
            <p:ph type="body" sz="half" idx="2"/>
          </p:nvPr>
        </p:nvSpPr>
        <p:spPr>
          <a:xfrm>
            <a:off x="4648200" y="1143000"/>
            <a:ext cx="3852863" cy="5500688"/>
          </a:xfrm>
        </p:spPr>
        <p:txBody>
          <a:bodyPr/>
          <a:lstStyle/>
          <a:p>
            <a:pPr algn="ctr">
              <a:buFont typeface="Arial" charset="0"/>
              <a:buNone/>
            </a:pPr>
            <a:endParaRPr lang="ru-RU" sz="1800" smtClean="0"/>
          </a:p>
          <a:p>
            <a:pPr algn="ctr">
              <a:buFont typeface="Arial" charset="0"/>
              <a:buNone/>
            </a:pPr>
            <a:endParaRPr lang="ru-RU" sz="1800" smtClean="0"/>
          </a:p>
          <a:p>
            <a:pPr algn="ctr">
              <a:buFont typeface="Arial" charset="0"/>
              <a:buNone/>
            </a:pPr>
            <a:endParaRPr lang="ru-RU" sz="1800" smtClean="0"/>
          </a:p>
          <a:p>
            <a:pPr algn="ctr">
              <a:buFont typeface="Arial" charset="0"/>
              <a:buNone/>
            </a:pPr>
            <a:endParaRPr lang="ru-RU" sz="1800" smtClean="0"/>
          </a:p>
          <a:p>
            <a:pPr algn="ctr">
              <a:buFont typeface="Arial" charset="0"/>
              <a:buNone/>
            </a:pPr>
            <a:r>
              <a:rPr lang="ru-RU" sz="1800" b="1" smtClean="0"/>
              <a:t>Пишет и мыслит как народ.</a:t>
            </a:r>
          </a:p>
          <a:p>
            <a:pPr algn="ctr">
              <a:buFont typeface="Arial" charset="0"/>
              <a:buNone/>
            </a:pPr>
            <a:r>
              <a:rPr lang="ru-RU" sz="1800" b="1" smtClean="0"/>
              <a:t>В своих стремлениях – едины.</a:t>
            </a:r>
          </a:p>
          <a:p>
            <a:pPr algn="ctr">
              <a:buFont typeface="Arial" charset="0"/>
              <a:buNone/>
            </a:pPr>
            <a:r>
              <a:rPr lang="ru-RU" sz="1800" b="1" smtClean="0"/>
              <a:t>И дух бунтарства в них живет.</a:t>
            </a:r>
          </a:p>
          <a:p>
            <a:pPr algn="ctr">
              <a:buFont typeface="Arial" charset="0"/>
              <a:buNone/>
            </a:pPr>
            <a:r>
              <a:rPr lang="ru-RU" sz="1800" b="1" smtClean="0"/>
              <a:t>Вместе они – непобедимы!</a:t>
            </a:r>
          </a:p>
          <a:p>
            <a:pPr algn="ctr">
              <a:buFont typeface="Arial" charset="0"/>
              <a:buNone/>
            </a:pPr>
            <a:r>
              <a:rPr lang="ru-RU" sz="1800" b="1" smtClean="0"/>
              <a:t>Перо поэта не молчит!</a:t>
            </a:r>
          </a:p>
          <a:p>
            <a:pPr algn="ctr">
              <a:buFont typeface="Arial" charset="0"/>
              <a:buNone/>
            </a:pPr>
            <a:r>
              <a:rPr lang="ru-RU" sz="1800" b="1" smtClean="0"/>
              <a:t>Оно зовет! Оно ликует!</a:t>
            </a:r>
          </a:p>
          <a:p>
            <a:pPr algn="ctr">
              <a:buFont typeface="Arial" charset="0"/>
              <a:buNone/>
            </a:pPr>
            <a:r>
              <a:rPr lang="ru-RU" sz="1800" b="1" smtClean="0"/>
              <a:t>Что ж, жизнь на месте не стоит!</a:t>
            </a:r>
          </a:p>
          <a:p>
            <a:pPr algn="ctr">
              <a:buFont typeface="Arial" charset="0"/>
              <a:buNone/>
            </a:pPr>
            <a:r>
              <a:rPr lang="ru-RU" sz="1800" b="1" smtClean="0"/>
              <a:t>И правда пусть восторжествует!</a:t>
            </a:r>
          </a:p>
          <a:p>
            <a:pPr algn="ctr">
              <a:buFont typeface="Arial" charset="0"/>
              <a:buNone/>
            </a:pPr>
            <a:endParaRPr lang="ru-RU" sz="1800" b="1" smtClean="0"/>
          </a:p>
          <a:p>
            <a:pPr algn="ctr">
              <a:buFont typeface="Arial" charset="0"/>
              <a:buNone/>
            </a:pPr>
            <a:r>
              <a:rPr lang="uk-UA" sz="1800" b="1" smtClean="0"/>
              <a:t>/Автор стихотворения “</a:t>
            </a:r>
            <a:r>
              <a:rPr lang="ru-RU" sz="1800" b="1" smtClean="0"/>
              <a:t>Перо поэта не молчит!» – Бабенко Алла Леонидовна, библиотекарь школы № 32/</a:t>
            </a:r>
          </a:p>
          <a:p>
            <a:pPr algn="ctr">
              <a:buFont typeface="Arial" charset="0"/>
              <a:buNone/>
            </a:pPr>
            <a:endParaRPr lang="ru-RU" sz="1800" smtClean="0"/>
          </a:p>
        </p:txBody>
      </p:sp>
      <p:pic>
        <p:nvPicPr>
          <p:cNvPr id="49157" name="Picture 15" descr="knigi-76"/>
          <p:cNvPicPr>
            <a:picLocks noChangeAspect="1" noChangeArrowheads="1" noCrop="1"/>
          </p:cNvPicPr>
          <p:nvPr/>
        </p:nvPicPr>
        <p:blipFill>
          <a:blip r:embed="rId2" cstate="print"/>
          <a:srcRect/>
          <a:stretch>
            <a:fillRect/>
          </a:stretch>
        </p:blipFill>
        <p:spPr bwMode="auto">
          <a:xfrm>
            <a:off x="7734300" y="0"/>
            <a:ext cx="1409700" cy="936625"/>
          </a:xfrm>
          <a:prstGeom prst="rect">
            <a:avLst/>
          </a:prstGeom>
          <a:noFill/>
          <a:ln w="9525">
            <a:noFill/>
            <a:miter lim="800000"/>
            <a:headEnd/>
            <a:tailEnd/>
          </a:ln>
        </p:spPr>
      </p:pic>
      <p:pic>
        <p:nvPicPr>
          <p:cNvPr id="49158" name="Picture 15" descr="knigi-76"/>
          <p:cNvPicPr>
            <a:picLocks noChangeAspect="1" noChangeArrowheads="1" noCrop="1"/>
          </p:cNvPicPr>
          <p:nvPr/>
        </p:nvPicPr>
        <p:blipFill>
          <a:blip r:embed="rId2" cstate="print"/>
          <a:srcRect/>
          <a:stretch>
            <a:fillRect/>
          </a:stretch>
        </p:blipFill>
        <p:spPr bwMode="auto">
          <a:xfrm>
            <a:off x="214313" y="0"/>
            <a:ext cx="1409700" cy="936625"/>
          </a:xfrm>
          <a:prstGeom prst="rect">
            <a:avLst/>
          </a:prstGeom>
          <a:noFill/>
          <a:ln w="9525">
            <a:noFill/>
            <a:miter lim="800000"/>
            <a:headEnd/>
            <a:tailEnd/>
          </a:ln>
        </p:spPr>
      </p:pic>
      <p:pic>
        <p:nvPicPr>
          <p:cNvPr id="49159" name="Picture 2" descr="0_45d51_14572ff6_L"/>
          <p:cNvPicPr>
            <a:picLocks noChangeAspect="1" noChangeArrowheads="1" noCrop="1"/>
          </p:cNvPicPr>
          <p:nvPr/>
        </p:nvPicPr>
        <p:blipFill>
          <a:blip r:embed="rId3" cstate="print"/>
          <a:srcRect/>
          <a:stretch>
            <a:fillRect/>
          </a:stretch>
        </p:blipFill>
        <p:spPr bwMode="auto">
          <a:xfrm>
            <a:off x="0" y="1714500"/>
            <a:ext cx="827088" cy="4105275"/>
          </a:xfrm>
          <a:prstGeom prst="rect">
            <a:avLst/>
          </a:prstGeom>
          <a:noFill/>
          <a:ln w="9525">
            <a:noFill/>
            <a:miter lim="800000"/>
            <a:headEnd/>
            <a:tailEnd/>
          </a:ln>
        </p:spPr>
      </p:pic>
      <p:pic>
        <p:nvPicPr>
          <p:cNvPr id="49160" name="Picture 2" descr="0_45d51_14572ff6_L"/>
          <p:cNvPicPr>
            <a:picLocks noChangeAspect="1" noChangeArrowheads="1" noCrop="1"/>
          </p:cNvPicPr>
          <p:nvPr/>
        </p:nvPicPr>
        <p:blipFill>
          <a:blip r:embed="rId3" cstate="print"/>
          <a:srcRect/>
          <a:stretch>
            <a:fillRect/>
          </a:stretch>
        </p:blipFill>
        <p:spPr bwMode="auto">
          <a:xfrm>
            <a:off x="8316913" y="1714500"/>
            <a:ext cx="827087" cy="4105275"/>
          </a:xfrm>
          <a:prstGeom prst="rect">
            <a:avLst/>
          </a:prstGeom>
          <a:noFill/>
          <a:ln w="9525">
            <a:noFill/>
            <a:miter lim="800000"/>
            <a:headEnd/>
            <a:tailEnd/>
          </a:ln>
        </p:spPr>
      </p:pic>
      <p:pic>
        <p:nvPicPr>
          <p:cNvPr id="49161" name="Picture 2" descr="0_45d51_14572ff6_L"/>
          <p:cNvPicPr>
            <a:picLocks noChangeAspect="1" noChangeArrowheads="1" noCrop="1"/>
          </p:cNvPicPr>
          <p:nvPr/>
        </p:nvPicPr>
        <p:blipFill>
          <a:blip r:embed="rId3" cstate="print"/>
          <a:srcRect/>
          <a:stretch>
            <a:fillRect/>
          </a:stretch>
        </p:blipFill>
        <p:spPr bwMode="auto">
          <a:xfrm>
            <a:off x="3857625" y="1785938"/>
            <a:ext cx="827088" cy="4105275"/>
          </a:xfrm>
          <a:prstGeom prst="rect">
            <a:avLst/>
          </a:prstGeom>
          <a:noFill/>
          <a:ln w="9525">
            <a:noFill/>
            <a:miter lim="800000"/>
            <a:headEnd/>
            <a:tailEnd/>
          </a:ln>
        </p:spPr>
      </p:pic>
      <p:pic>
        <p:nvPicPr>
          <p:cNvPr id="49162" name="Picture 14" descr="knigi-37"/>
          <p:cNvPicPr>
            <a:picLocks noChangeAspect="1" noChangeArrowheads="1" noCrop="1"/>
          </p:cNvPicPr>
          <p:nvPr/>
        </p:nvPicPr>
        <p:blipFill>
          <a:blip r:embed="rId4" cstate="print"/>
          <a:srcRect/>
          <a:stretch>
            <a:fillRect/>
          </a:stretch>
        </p:blipFill>
        <p:spPr bwMode="auto">
          <a:xfrm>
            <a:off x="1000125" y="4143375"/>
            <a:ext cx="2357438" cy="2214563"/>
          </a:xfrm>
          <a:prstGeom prst="rect">
            <a:avLst/>
          </a:prstGeom>
          <a:noFill/>
          <a:ln w="9525">
            <a:noFill/>
            <a:miter lim="800000"/>
            <a:headEnd/>
            <a:tailEnd/>
          </a:ln>
        </p:spPr>
      </p:pic>
      <p:pic>
        <p:nvPicPr>
          <p:cNvPr id="49163" name="Picture 3" descr="knigi-194"/>
          <p:cNvPicPr>
            <a:picLocks noChangeAspect="1" noChangeArrowheads="1" noCrop="1"/>
          </p:cNvPicPr>
          <p:nvPr/>
        </p:nvPicPr>
        <p:blipFill>
          <a:blip r:embed="rId5" cstate="print"/>
          <a:srcRect/>
          <a:stretch>
            <a:fillRect/>
          </a:stretch>
        </p:blipFill>
        <p:spPr bwMode="auto">
          <a:xfrm>
            <a:off x="5572125" y="785813"/>
            <a:ext cx="1714500" cy="14287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457200" y="0"/>
            <a:ext cx="8229600" cy="1071563"/>
          </a:xfrm>
        </p:spPr>
        <p:txBody>
          <a:bodyPr/>
          <a:lstStyle/>
          <a:p>
            <a:r>
              <a:rPr lang="uk-UA" b="1" smtClean="0"/>
              <a:t>Використана література</a:t>
            </a:r>
            <a:endParaRPr lang="ru-RU" smtClean="0"/>
          </a:p>
        </p:txBody>
      </p:sp>
      <p:sp>
        <p:nvSpPr>
          <p:cNvPr id="50179" name="Содержимое 2"/>
          <p:cNvSpPr>
            <a:spLocks noGrp="1"/>
          </p:cNvSpPr>
          <p:nvPr>
            <p:ph sz="half" idx="1"/>
          </p:nvPr>
        </p:nvSpPr>
        <p:spPr>
          <a:xfrm>
            <a:off x="0" y="908050"/>
            <a:ext cx="4495800" cy="5643563"/>
          </a:xfrm>
        </p:spPr>
        <p:txBody>
          <a:bodyPr/>
          <a:lstStyle/>
          <a:p>
            <a:pPr>
              <a:buFont typeface="Arial" charset="0"/>
              <a:buNone/>
            </a:pPr>
            <a:r>
              <a:rPr lang="uk-UA" smtClean="0"/>
              <a:t>                 </a:t>
            </a:r>
            <a:r>
              <a:rPr lang="uk-UA" b="1" smtClean="0"/>
              <a:t>Книги</a:t>
            </a:r>
          </a:p>
          <a:p>
            <a:pPr>
              <a:buFont typeface="Arial" charset="0"/>
              <a:buAutoNum type="arabicPeriod"/>
            </a:pPr>
            <a:r>
              <a:rPr lang="uk-UA" sz="1800" b="1" u="sng" smtClean="0"/>
              <a:t>Корниец В. П</a:t>
            </a:r>
            <a:r>
              <a:rPr lang="uk-UA" sz="1800" smtClean="0"/>
              <a:t>. Перо </a:t>
            </a:r>
            <a:r>
              <a:rPr lang="ru-RU" sz="1800" smtClean="0"/>
              <a:t>поэта. -  Кировоград: Центрально – Украинское издательство, 2013. – 158 с..</a:t>
            </a:r>
          </a:p>
          <a:p>
            <a:pPr>
              <a:buFont typeface="Arial" charset="0"/>
              <a:buAutoNum type="arabicPeriod"/>
            </a:pPr>
            <a:r>
              <a:rPr lang="uk-UA" sz="1800" b="1" u="sng" smtClean="0"/>
              <a:t>Корниец В. П. </a:t>
            </a:r>
            <a:r>
              <a:rPr lang="ru-RU" sz="1800" smtClean="0"/>
              <a:t>Вкус полыни. - Кировоград: Центрально – Украинское издательство, 2013. – 169 с.</a:t>
            </a:r>
          </a:p>
          <a:p>
            <a:pPr>
              <a:buFont typeface="Arial" charset="0"/>
              <a:buAutoNum type="arabicPeriod"/>
            </a:pPr>
            <a:r>
              <a:rPr lang="uk-UA" sz="1800" b="1" u="sng" smtClean="0"/>
              <a:t>Літературна Кіровоградщина: </a:t>
            </a:r>
            <a:r>
              <a:rPr lang="uk-UA" sz="1800" smtClean="0"/>
              <a:t>Літературний альманах Кіровоградської обласної організації Конгресу літераторів України. – Кіровоград: “Імекс – ЛТД”, 2012. – 146 с. </a:t>
            </a:r>
            <a:endParaRPr lang="ru-RU" sz="1800" smtClean="0"/>
          </a:p>
        </p:txBody>
      </p:sp>
      <p:sp>
        <p:nvSpPr>
          <p:cNvPr id="50180" name="Содержимое 3"/>
          <p:cNvSpPr>
            <a:spLocks noGrp="1"/>
          </p:cNvSpPr>
          <p:nvPr>
            <p:ph sz="half" idx="2"/>
          </p:nvPr>
        </p:nvSpPr>
        <p:spPr>
          <a:xfrm>
            <a:off x="4648200" y="1285875"/>
            <a:ext cx="4495800" cy="5286375"/>
          </a:xfrm>
        </p:spPr>
        <p:txBody>
          <a:bodyPr/>
          <a:lstStyle/>
          <a:p>
            <a:pPr>
              <a:buFont typeface="Arial" charset="0"/>
              <a:buNone/>
            </a:pPr>
            <a:endParaRPr lang="uk-UA" smtClean="0"/>
          </a:p>
          <a:p>
            <a:pPr>
              <a:buFont typeface="Arial" charset="0"/>
              <a:buNone/>
            </a:pPr>
            <a:endParaRPr lang="uk-UA" smtClean="0"/>
          </a:p>
          <a:p>
            <a:pPr>
              <a:buFont typeface="Arial" charset="0"/>
              <a:buNone/>
            </a:pPr>
            <a:endParaRPr lang="uk-UA" smtClean="0"/>
          </a:p>
          <a:p>
            <a:pPr>
              <a:buFont typeface="Arial" charset="0"/>
              <a:buNone/>
            </a:pPr>
            <a:endParaRPr lang="uk-UA" smtClean="0"/>
          </a:p>
          <a:p>
            <a:pPr>
              <a:buFont typeface="Arial" charset="0"/>
              <a:buNone/>
            </a:pPr>
            <a:endParaRPr lang="uk-UA" smtClean="0"/>
          </a:p>
          <a:p>
            <a:pPr>
              <a:buFont typeface="Arial" charset="0"/>
              <a:buNone/>
            </a:pPr>
            <a:endParaRPr lang="uk-UA" smtClean="0"/>
          </a:p>
          <a:p>
            <a:pPr algn="ctr">
              <a:buFont typeface="Arial" charset="0"/>
              <a:buNone/>
            </a:pPr>
            <a:r>
              <a:rPr lang="uk-UA" b="1" smtClean="0"/>
              <a:t>Періодичні видання</a:t>
            </a:r>
          </a:p>
          <a:p>
            <a:pPr>
              <a:buFont typeface="Arial" charset="0"/>
              <a:buAutoNum type="arabicPeriod"/>
            </a:pPr>
            <a:r>
              <a:rPr lang="uk-UA" sz="1800" b="1" u="sng" smtClean="0"/>
              <a:t>Гуріна Л. </a:t>
            </a:r>
            <a:r>
              <a:rPr lang="uk-UA" sz="1800" smtClean="0"/>
              <a:t>Перо поета. -  Народне слово. – 2014. – 16 січня. – с. 10.</a:t>
            </a:r>
          </a:p>
          <a:p>
            <a:pPr>
              <a:buFont typeface="Arial" charset="0"/>
              <a:buAutoNum type="arabicPeriod"/>
            </a:pPr>
            <a:r>
              <a:rPr lang="ru-RU" sz="1800" b="1" u="sng" smtClean="0"/>
              <a:t>Антологія одного вірша.</a:t>
            </a:r>
            <a:r>
              <a:rPr lang="ru-RU" sz="1800" smtClean="0"/>
              <a:t> - </a:t>
            </a:r>
            <a:r>
              <a:rPr lang="uk-UA" sz="1800" smtClean="0"/>
              <a:t>Народне слово. – 2012. – 27 вересня. – с. 6.</a:t>
            </a:r>
          </a:p>
          <a:p>
            <a:pPr>
              <a:buFont typeface="Arial" charset="0"/>
              <a:buAutoNum type="arabicPeriod"/>
            </a:pPr>
            <a:r>
              <a:rPr lang="uk-UA" sz="1800" b="1" u="sng" smtClean="0"/>
              <a:t>Осінній вальс. </a:t>
            </a:r>
            <a:r>
              <a:rPr lang="uk-UA" sz="1800" smtClean="0"/>
              <a:t>- Народне слово. – 2011. – с. 9.</a:t>
            </a:r>
            <a:endParaRPr lang="ru-RU" sz="1800" smtClean="0"/>
          </a:p>
        </p:txBody>
      </p:sp>
      <p:pic>
        <p:nvPicPr>
          <p:cNvPr id="50181" name="Picture 2" descr="J:\КОРНИЕЦ В.П. Кировоград\Корниец Фото\DSC09876.JPG"/>
          <p:cNvPicPr>
            <a:picLocks noChangeAspect="1" noChangeArrowheads="1"/>
          </p:cNvPicPr>
          <p:nvPr/>
        </p:nvPicPr>
        <p:blipFill>
          <a:blip r:embed="rId2" cstate="print"/>
          <a:srcRect/>
          <a:stretch>
            <a:fillRect/>
          </a:stretch>
        </p:blipFill>
        <p:spPr bwMode="auto">
          <a:xfrm>
            <a:off x="5500688" y="1071563"/>
            <a:ext cx="2506662" cy="3257550"/>
          </a:xfrm>
          <a:prstGeom prst="rect">
            <a:avLst/>
          </a:prstGeom>
          <a:noFill/>
          <a:ln w="9525">
            <a:noFill/>
            <a:miter lim="800000"/>
            <a:headEnd/>
            <a:tailEnd/>
          </a:ln>
        </p:spPr>
      </p:pic>
      <p:pic>
        <p:nvPicPr>
          <p:cNvPr id="50182" name="Picture 2" descr="J:\КОРНИЕЦ В.П. Кировоград\Корниец Фото\DSC09883.JPG"/>
          <p:cNvPicPr>
            <a:picLocks noChangeAspect="1" noChangeArrowheads="1"/>
          </p:cNvPicPr>
          <p:nvPr/>
        </p:nvPicPr>
        <p:blipFill>
          <a:blip r:embed="rId3" cstate="print"/>
          <a:srcRect/>
          <a:stretch>
            <a:fillRect/>
          </a:stretch>
        </p:blipFill>
        <p:spPr bwMode="auto">
          <a:xfrm>
            <a:off x="357188" y="4786313"/>
            <a:ext cx="3929062" cy="1857375"/>
          </a:xfrm>
          <a:prstGeom prst="rect">
            <a:avLst/>
          </a:prstGeom>
          <a:noFill/>
          <a:ln w="9525">
            <a:noFill/>
            <a:miter lim="800000"/>
            <a:headEnd/>
            <a:tailEnd/>
          </a:ln>
        </p:spPr>
      </p:pic>
      <p:pic>
        <p:nvPicPr>
          <p:cNvPr id="50183" name="Picture 15" descr="knigi-76"/>
          <p:cNvPicPr>
            <a:picLocks noChangeAspect="1" noChangeArrowheads="1" noCrop="1"/>
          </p:cNvPicPr>
          <p:nvPr/>
        </p:nvPicPr>
        <p:blipFill>
          <a:blip r:embed="rId4" cstate="print"/>
          <a:srcRect/>
          <a:stretch>
            <a:fillRect/>
          </a:stretch>
        </p:blipFill>
        <p:spPr bwMode="auto">
          <a:xfrm>
            <a:off x="214313" y="142875"/>
            <a:ext cx="1104900" cy="811213"/>
          </a:xfrm>
          <a:prstGeom prst="rect">
            <a:avLst/>
          </a:prstGeom>
          <a:noFill/>
          <a:ln w="9525">
            <a:noFill/>
            <a:miter lim="800000"/>
            <a:headEnd/>
            <a:tailEnd/>
          </a:ln>
        </p:spPr>
      </p:pic>
      <p:pic>
        <p:nvPicPr>
          <p:cNvPr id="50184" name="Picture 15" descr="knigi-76"/>
          <p:cNvPicPr>
            <a:picLocks noChangeAspect="1" noChangeArrowheads="1" noCrop="1"/>
          </p:cNvPicPr>
          <p:nvPr/>
        </p:nvPicPr>
        <p:blipFill>
          <a:blip r:embed="rId4" cstate="print"/>
          <a:srcRect/>
          <a:stretch>
            <a:fillRect/>
          </a:stretch>
        </p:blipFill>
        <p:spPr bwMode="auto">
          <a:xfrm>
            <a:off x="7929563" y="142875"/>
            <a:ext cx="1052512" cy="785813"/>
          </a:xfrm>
          <a:prstGeom prst="rect">
            <a:avLst/>
          </a:prstGeom>
          <a:noFill/>
          <a:ln w="9525">
            <a:noFill/>
            <a:miter lim="800000"/>
            <a:headEnd/>
            <a:tailEnd/>
          </a:ln>
        </p:spPr>
      </p:pic>
      <p:pic>
        <p:nvPicPr>
          <p:cNvPr id="50185" name="Picture 10" descr="8764b0322d31"/>
          <p:cNvPicPr>
            <a:picLocks noChangeAspect="1" noChangeArrowheads="1" noCrop="1"/>
          </p:cNvPicPr>
          <p:nvPr/>
        </p:nvPicPr>
        <p:blipFill>
          <a:blip r:embed="rId5" cstate="print"/>
          <a:srcRect/>
          <a:stretch>
            <a:fillRect/>
          </a:stretch>
        </p:blipFill>
        <p:spPr bwMode="auto">
          <a:xfrm>
            <a:off x="4643438" y="1500188"/>
            <a:ext cx="642937" cy="2428875"/>
          </a:xfrm>
          <a:prstGeom prst="rect">
            <a:avLst/>
          </a:prstGeom>
          <a:noFill/>
          <a:ln w="9525">
            <a:noFill/>
            <a:miter lim="800000"/>
            <a:headEnd/>
            <a:tailEnd/>
          </a:ln>
        </p:spPr>
      </p:pic>
      <p:pic>
        <p:nvPicPr>
          <p:cNvPr id="50186" name="Picture 10" descr="8764b0322d31"/>
          <p:cNvPicPr>
            <a:picLocks noChangeAspect="1" noChangeArrowheads="1" noCrop="1"/>
          </p:cNvPicPr>
          <p:nvPr/>
        </p:nvPicPr>
        <p:blipFill>
          <a:blip r:embed="rId5" cstate="print"/>
          <a:srcRect/>
          <a:stretch>
            <a:fillRect/>
          </a:stretch>
        </p:blipFill>
        <p:spPr bwMode="auto">
          <a:xfrm>
            <a:off x="8215313" y="1500188"/>
            <a:ext cx="642937" cy="24288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1202" name="Rectangle 2"/>
          <p:cNvSpPr>
            <a:spLocks noGrp="1"/>
          </p:cNvSpPr>
          <p:nvPr>
            <p:ph type="title"/>
          </p:nvPr>
        </p:nvSpPr>
        <p:spPr>
          <a:xfrm>
            <a:off x="457200" y="0"/>
            <a:ext cx="8229600" cy="1196975"/>
          </a:xfrm>
        </p:spPr>
        <p:txBody>
          <a:bodyPr/>
          <a:lstStyle/>
          <a:p>
            <a:r>
              <a:rPr lang="uk-UA" sz="4000" smtClean="0"/>
              <a:t>Виставки в бібліотеці КЗ НВО № 32 до 200-річчя Великого Кобзаря</a:t>
            </a:r>
            <a:endParaRPr lang="ru-RU" sz="4000" smtClean="0"/>
          </a:p>
        </p:txBody>
      </p:sp>
      <p:sp>
        <p:nvSpPr>
          <p:cNvPr id="51203" name="Rectangle 3"/>
          <p:cNvSpPr>
            <a:spLocks noGrp="1"/>
          </p:cNvSpPr>
          <p:nvPr>
            <p:ph type="body" idx="1"/>
          </p:nvPr>
        </p:nvSpPr>
        <p:spPr/>
        <p:txBody>
          <a:bodyPr/>
          <a:lstStyle/>
          <a:p>
            <a:endParaRPr lang="ru-RU" smtClean="0"/>
          </a:p>
        </p:txBody>
      </p:sp>
      <p:pic>
        <p:nvPicPr>
          <p:cNvPr id="51204" name="Picture 4"/>
          <p:cNvPicPr>
            <a:picLocks noChangeAspect="1" noChangeArrowheads="1"/>
          </p:cNvPicPr>
          <p:nvPr/>
        </p:nvPicPr>
        <p:blipFill>
          <a:blip r:embed="rId2" cstate="print"/>
          <a:srcRect/>
          <a:stretch>
            <a:fillRect/>
          </a:stretch>
        </p:blipFill>
        <p:spPr bwMode="auto">
          <a:xfrm>
            <a:off x="107950" y="1268413"/>
            <a:ext cx="8928100" cy="54737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2226" name="Заголовок 2"/>
          <p:cNvSpPr>
            <a:spLocks noGrp="1"/>
          </p:cNvSpPr>
          <p:nvPr>
            <p:ph type="title"/>
          </p:nvPr>
        </p:nvSpPr>
        <p:spPr>
          <a:xfrm>
            <a:off x="457200" y="0"/>
            <a:ext cx="8229600" cy="1196975"/>
          </a:xfrm>
        </p:spPr>
        <p:txBody>
          <a:bodyPr/>
          <a:lstStyle/>
          <a:p>
            <a:pPr eaLnBrk="1" hangingPunct="1"/>
            <a:r>
              <a:rPr lang="uk-UA" sz="4000" smtClean="0"/>
              <a:t>Читайте твори Великого Кобзаря</a:t>
            </a:r>
            <a:br>
              <a:rPr lang="uk-UA" sz="4000" smtClean="0"/>
            </a:br>
            <a:r>
              <a:rPr lang="uk-UA" sz="4000" smtClean="0"/>
              <a:t>Тараса Григоровича Шевченка!</a:t>
            </a:r>
            <a:endParaRPr lang="ru-RU" sz="4000" smtClean="0"/>
          </a:p>
        </p:txBody>
      </p:sp>
      <p:pic>
        <p:nvPicPr>
          <p:cNvPr id="52227" name="Picture 3" descr="C:\Documents and Settings\Admin\Рабочий стол\muzey-shevchenko-kanev-sssr-21.jpg"/>
          <p:cNvPicPr>
            <a:picLocks noGrp="1" noChangeAspect="1" noChangeArrowheads="1"/>
          </p:cNvPicPr>
          <p:nvPr>
            <p:ph sz="half" idx="1"/>
          </p:nvPr>
        </p:nvPicPr>
        <p:blipFill>
          <a:blip r:embed="rId2" cstate="print"/>
          <a:srcRect/>
          <a:stretch>
            <a:fillRect/>
          </a:stretch>
        </p:blipFill>
        <p:spPr>
          <a:xfrm>
            <a:off x="179388" y="1484313"/>
            <a:ext cx="4176712" cy="5173662"/>
          </a:xfrm>
        </p:spPr>
      </p:pic>
      <p:pic>
        <p:nvPicPr>
          <p:cNvPr id="52228" name="Picture 2" descr="C:\Documents and Settings\Admin\Рабочий стол\DSC05958.JPG"/>
          <p:cNvPicPr>
            <a:picLocks noGrp="1" noChangeAspect="1" noChangeArrowheads="1"/>
          </p:cNvPicPr>
          <p:nvPr>
            <p:ph sz="half" idx="2"/>
          </p:nvPr>
        </p:nvPicPr>
        <p:blipFill>
          <a:blip r:embed="rId3" cstate="print"/>
          <a:srcRect/>
          <a:stretch>
            <a:fillRect/>
          </a:stretch>
        </p:blipFill>
        <p:spPr>
          <a:xfrm>
            <a:off x="4500563" y="1484313"/>
            <a:ext cx="4464050" cy="2520950"/>
          </a:xfrm>
        </p:spPr>
      </p:pic>
      <p:pic>
        <p:nvPicPr>
          <p:cNvPr id="52229" name="Picture 2" descr="C:\Documents and Settings\Admin\Рабочий стол\DSC05960.JPG"/>
          <p:cNvPicPr>
            <a:picLocks noChangeAspect="1" noChangeArrowheads="1"/>
          </p:cNvPicPr>
          <p:nvPr/>
        </p:nvPicPr>
        <p:blipFill>
          <a:blip r:embed="rId4" cstate="print"/>
          <a:srcRect/>
          <a:stretch>
            <a:fillRect/>
          </a:stretch>
        </p:blipFill>
        <p:spPr bwMode="auto">
          <a:xfrm>
            <a:off x="4500563" y="4149725"/>
            <a:ext cx="4470400" cy="252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1285875"/>
          </a:xfrm>
        </p:spPr>
        <p:txBody>
          <a:bodyPr>
            <a:normAutofit fontScale="90000"/>
          </a:bodyPr>
          <a:lstStyle/>
          <a:p>
            <a:pPr eaLnBrk="1" hangingPunct="1"/>
            <a:r>
              <a:rPr lang="uk-UA" sz="4000" b="1" smtClean="0"/>
              <a:t>Збірки творів Корнійця В. П.</a:t>
            </a:r>
            <a:br>
              <a:rPr lang="uk-UA" sz="4000" b="1" smtClean="0"/>
            </a:br>
            <a:r>
              <a:rPr lang="uk-UA" sz="4000" b="1" smtClean="0"/>
              <a:t> та роки їх видання</a:t>
            </a:r>
            <a:endParaRPr lang="ru-RU" sz="4000" b="1" smtClean="0"/>
          </a:p>
        </p:txBody>
      </p:sp>
      <p:sp>
        <p:nvSpPr>
          <p:cNvPr id="17411" name="Содержимое 4"/>
          <p:cNvSpPr>
            <a:spLocks noGrp="1"/>
          </p:cNvSpPr>
          <p:nvPr>
            <p:ph sz="half" idx="2"/>
          </p:nvPr>
        </p:nvSpPr>
        <p:spPr>
          <a:xfrm>
            <a:off x="4357688" y="2357438"/>
            <a:ext cx="4500562" cy="3768725"/>
          </a:xfrm>
        </p:spPr>
        <p:txBody>
          <a:bodyPr/>
          <a:lstStyle/>
          <a:p>
            <a:pPr algn="ctr" eaLnBrk="1" hangingPunct="1">
              <a:buFont typeface="Arial" charset="0"/>
              <a:buNone/>
            </a:pPr>
            <a:r>
              <a:rPr lang="ru-RU" dirty="0" smtClean="0"/>
              <a:t>«Судьбы веретено» – </a:t>
            </a:r>
            <a:r>
              <a:rPr lang="ru-RU" dirty="0" smtClean="0"/>
              <a:t>2010</a:t>
            </a:r>
            <a:endParaRPr lang="ru-RU" dirty="0" smtClean="0"/>
          </a:p>
          <a:p>
            <a:pPr algn="ctr" eaLnBrk="1" hangingPunct="1">
              <a:buFont typeface="Arial" charset="0"/>
              <a:buNone/>
            </a:pPr>
            <a:r>
              <a:rPr lang="ru-RU" dirty="0" smtClean="0"/>
              <a:t>«Струны души» – </a:t>
            </a:r>
            <a:r>
              <a:rPr lang="ru-RU" dirty="0" smtClean="0"/>
              <a:t>2011</a:t>
            </a:r>
            <a:endParaRPr lang="ru-RU" dirty="0" smtClean="0"/>
          </a:p>
          <a:p>
            <a:pPr algn="ctr" eaLnBrk="1" hangingPunct="1">
              <a:buFont typeface="Arial" charset="0"/>
              <a:buNone/>
            </a:pPr>
            <a:r>
              <a:rPr lang="ru-RU" dirty="0" smtClean="0"/>
              <a:t>«Над кручею» – </a:t>
            </a:r>
            <a:r>
              <a:rPr lang="ru-RU" dirty="0" smtClean="0"/>
              <a:t>2012</a:t>
            </a:r>
            <a:endParaRPr lang="ru-RU" dirty="0" smtClean="0"/>
          </a:p>
          <a:p>
            <a:pPr algn="ctr" eaLnBrk="1" hangingPunct="1">
              <a:buFont typeface="Arial" charset="0"/>
              <a:buNone/>
            </a:pPr>
            <a:r>
              <a:rPr lang="ru-RU" dirty="0" smtClean="0"/>
              <a:t>«Перезвоны» – </a:t>
            </a:r>
            <a:r>
              <a:rPr lang="ru-RU" dirty="0" smtClean="0"/>
              <a:t>2012</a:t>
            </a:r>
            <a:endParaRPr lang="ru-RU" dirty="0" smtClean="0"/>
          </a:p>
          <a:p>
            <a:pPr algn="ctr" eaLnBrk="1" hangingPunct="1">
              <a:buFont typeface="Arial" charset="0"/>
              <a:buNone/>
            </a:pPr>
            <a:r>
              <a:rPr lang="ru-RU" dirty="0" smtClean="0"/>
              <a:t>«Вкус полыни» – </a:t>
            </a:r>
            <a:r>
              <a:rPr lang="ru-RU" dirty="0" smtClean="0"/>
              <a:t>2013</a:t>
            </a:r>
            <a:endParaRPr lang="ru-RU" dirty="0" smtClean="0"/>
          </a:p>
          <a:p>
            <a:pPr algn="ctr" eaLnBrk="1" hangingPunct="1">
              <a:buFont typeface="Arial" charset="0"/>
              <a:buNone/>
            </a:pPr>
            <a:r>
              <a:rPr lang="ru-RU" dirty="0" smtClean="0"/>
              <a:t>«Перо поэта» </a:t>
            </a:r>
            <a:r>
              <a:rPr lang="ru-RU" smtClean="0"/>
              <a:t>– </a:t>
            </a:r>
            <a:r>
              <a:rPr lang="ru-RU" smtClean="0"/>
              <a:t>2013</a:t>
            </a:r>
            <a:endParaRPr lang="ru-RU" dirty="0" smtClean="0"/>
          </a:p>
        </p:txBody>
      </p:sp>
      <p:pic>
        <p:nvPicPr>
          <p:cNvPr id="17412" name="Picture 2" descr="C:\Documents and Settings\Admin\Рабочий стол\libros.jpg"/>
          <p:cNvPicPr>
            <a:picLocks noGrp="1" noChangeAspect="1" noChangeArrowheads="1"/>
          </p:cNvPicPr>
          <p:nvPr>
            <p:ph sz="half" idx="1"/>
          </p:nvPr>
        </p:nvPicPr>
        <p:blipFill>
          <a:blip r:embed="rId2" cstate="print"/>
          <a:srcRect/>
          <a:stretch>
            <a:fillRect/>
          </a:stretch>
        </p:blipFill>
        <p:spPr>
          <a:xfrm>
            <a:off x="285750" y="1928813"/>
            <a:ext cx="3714750" cy="3643312"/>
          </a:xfrm>
        </p:spPr>
      </p:pic>
      <p:pic>
        <p:nvPicPr>
          <p:cNvPr id="17413" name="Picture 14" descr="10140216_4377890_red1"/>
          <p:cNvPicPr>
            <a:picLocks noChangeAspect="1" noChangeArrowheads="1" noCrop="1"/>
          </p:cNvPicPr>
          <p:nvPr/>
        </p:nvPicPr>
        <p:blipFill>
          <a:blip r:embed="rId3" cstate="print"/>
          <a:srcRect/>
          <a:stretch>
            <a:fillRect/>
          </a:stretch>
        </p:blipFill>
        <p:spPr bwMode="auto">
          <a:xfrm>
            <a:off x="4572000" y="1628775"/>
            <a:ext cx="4087813" cy="360363"/>
          </a:xfrm>
          <a:prstGeom prst="rect">
            <a:avLst/>
          </a:prstGeom>
          <a:noFill/>
          <a:ln w="9525">
            <a:noFill/>
            <a:miter lim="800000"/>
            <a:headEnd/>
            <a:tailEnd/>
          </a:ln>
        </p:spPr>
      </p:pic>
      <p:pic>
        <p:nvPicPr>
          <p:cNvPr id="17414" name="Picture 14" descr="10140216_4377890_red1"/>
          <p:cNvPicPr>
            <a:picLocks noChangeAspect="1" noChangeArrowheads="1" noCrop="1"/>
          </p:cNvPicPr>
          <p:nvPr/>
        </p:nvPicPr>
        <p:blipFill>
          <a:blip r:embed="rId3" cstate="print"/>
          <a:srcRect/>
          <a:stretch>
            <a:fillRect/>
          </a:stretch>
        </p:blipFill>
        <p:spPr bwMode="auto">
          <a:xfrm>
            <a:off x="4643438" y="5876925"/>
            <a:ext cx="4087812" cy="360363"/>
          </a:xfrm>
          <a:prstGeom prst="rect">
            <a:avLst/>
          </a:prstGeom>
          <a:noFill/>
          <a:ln w="9525">
            <a:noFill/>
            <a:miter lim="800000"/>
            <a:headEnd/>
            <a:tailEnd/>
          </a:ln>
        </p:spPr>
      </p:pic>
      <p:pic>
        <p:nvPicPr>
          <p:cNvPr id="17415" name="Picture 14" descr="knigi-37"/>
          <p:cNvPicPr>
            <a:picLocks noChangeAspect="1" noChangeArrowheads="1" noCrop="1"/>
          </p:cNvPicPr>
          <p:nvPr/>
        </p:nvPicPr>
        <p:blipFill>
          <a:blip r:embed="rId4" cstate="print"/>
          <a:srcRect/>
          <a:stretch>
            <a:fillRect/>
          </a:stretch>
        </p:blipFill>
        <p:spPr bwMode="auto">
          <a:xfrm>
            <a:off x="7596188" y="476250"/>
            <a:ext cx="952500" cy="952500"/>
          </a:xfrm>
          <a:prstGeom prst="rect">
            <a:avLst/>
          </a:prstGeom>
          <a:noFill/>
          <a:ln w="9525">
            <a:noFill/>
            <a:miter lim="800000"/>
            <a:headEnd/>
            <a:tailEnd/>
          </a:ln>
        </p:spPr>
      </p:pic>
      <p:pic>
        <p:nvPicPr>
          <p:cNvPr id="17416" name="Picture 14" descr="knigi-37"/>
          <p:cNvPicPr>
            <a:picLocks noChangeAspect="1" noChangeArrowheads="1" noCrop="1"/>
          </p:cNvPicPr>
          <p:nvPr/>
        </p:nvPicPr>
        <p:blipFill>
          <a:blip r:embed="rId4" cstate="print"/>
          <a:srcRect/>
          <a:stretch>
            <a:fillRect/>
          </a:stretch>
        </p:blipFill>
        <p:spPr bwMode="auto">
          <a:xfrm>
            <a:off x="395288" y="476250"/>
            <a:ext cx="952500" cy="952500"/>
          </a:xfrm>
          <a:prstGeom prst="rect">
            <a:avLst/>
          </a:prstGeom>
          <a:noFill/>
          <a:ln w="9525">
            <a:noFill/>
            <a:miter lim="800000"/>
            <a:headEnd/>
            <a:tailEnd/>
          </a:ln>
        </p:spPr>
      </p:pic>
      <p:pic>
        <p:nvPicPr>
          <p:cNvPr id="17417" name="Picture 14" descr="knigi-37"/>
          <p:cNvPicPr>
            <a:picLocks noChangeAspect="1" noChangeArrowheads="1" noCrop="1"/>
          </p:cNvPicPr>
          <p:nvPr/>
        </p:nvPicPr>
        <p:blipFill>
          <a:blip r:embed="rId4" cstate="print"/>
          <a:srcRect/>
          <a:stretch>
            <a:fillRect/>
          </a:stretch>
        </p:blipFill>
        <p:spPr bwMode="auto">
          <a:xfrm>
            <a:off x="2771775" y="5734050"/>
            <a:ext cx="952500" cy="952500"/>
          </a:xfrm>
          <a:prstGeom prst="rect">
            <a:avLst/>
          </a:prstGeom>
          <a:noFill/>
          <a:ln w="9525">
            <a:noFill/>
            <a:miter lim="800000"/>
            <a:headEnd/>
            <a:tailEnd/>
          </a:ln>
        </p:spPr>
      </p:pic>
      <p:pic>
        <p:nvPicPr>
          <p:cNvPr id="17418" name="Picture 14" descr="knigi-37"/>
          <p:cNvPicPr>
            <a:picLocks noChangeAspect="1" noChangeArrowheads="1" noCrop="1"/>
          </p:cNvPicPr>
          <p:nvPr/>
        </p:nvPicPr>
        <p:blipFill>
          <a:blip r:embed="rId4" cstate="print"/>
          <a:srcRect/>
          <a:stretch>
            <a:fillRect/>
          </a:stretch>
        </p:blipFill>
        <p:spPr bwMode="auto">
          <a:xfrm>
            <a:off x="395288" y="5734050"/>
            <a:ext cx="9525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18434" name="Заголовок 2"/>
          <p:cNvSpPr>
            <a:spLocks noGrp="1"/>
          </p:cNvSpPr>
          <p:nvPr>
            <p:ph type="title" idx="4294967295"/>
          </p:nvPr>
        </p:nvSpPr>
        <p:spPr>
          <a:xfrm>
            <a:off x="457200" y="0"/>
            <a:ext cx="8229600" cy="1125538"/>
          </a:xfrm>
        </p:spPr>
        <p:txBody>
          <a:bodyPr/>
          <a:lstStyle/>
          <a:p>
            <a:pPr eaLnBrk="1" hangingPunct="1"/>
            <a:r>
              <a:rPr lang="uk-UA" b="1" smtClean="0">
                <a:latin typeface="Arial" charset="0"/>
              </a:rPr>
              <a:t>Видання книги “Перо поета”</a:t>
            </a:r>
            <a:endParaRPr lang="ru-RU" b="1" smtClean="0">
              <a:latin typeface="Arial" charset="0"/>
            </a:endParaRPr>
          </a:p>
        </p:txBody>
      </p:sp>
      <p:sp>
        <p:nvSpPr>
          <p:cNvPr id="18435" name="Содержимое 4"/>
          <p:cNvSpPr>
            <a:spLocks noGrp="1"/>
          </p:cNvSpPr>
          <p:nvPr>
            <p:ph sz="half" idx="4294967295"/>
          </p:nvPr>
        </p:nvSpPr>
        <p:spPr>
          <a:xfrm>
            <a:off x="4859338" y="1773238"/>
            <a:ext cx="4176712" cy="4248150"/>
          </a:xfrm>
        </p:spPr>
        <p:txBody>
          <a:bodyPr/>
          <a:lstStyle/>
          <a:p>
            <a:pPr eaLnBrk="1" hangingPunct="1">
              <a:buFont typeface="Arial" charset="0"/>
              <a:buNone/>
            </a:pPr>
            <a:r>
              <a:rPr lang="uk-UA" sz="1800" smtClean="0">
                <a:latin typeface="Arial" charset="0"/>
              </a:rPr>
              <a:t>     Книга Валерія Корнійця “Перо поета” вийшла в Центрально-Українським видавництві при підтримці благодійного фонду “Розвиток Кіровоградщини” в рамках регіональной програми “Література рідного краю” в 2013 році. Це – літературно – художнє видання, в якому використано дві мови: українська та російська. Редактор: Станіслав Янчуков. Верстка: Андрій Тараненко.</a:t>
            </a:r>
          </a:p>
          <a:p>
            <a:pPr eaLnBrk="1" hangingPunct="1">
              <a:buFont typeface="Arial" charset="0"/>
              <a:buNone/>
            </a:pPr>
            <a:endParaRPr lang="ru-RU" sz="2800" smtClean="0">
              <a:latin typeface="Arial" charset="0"/>
            </a:endParaRPr>
          </a:p>
        </p:txBody>
      </p:sp>
      <p:pic>
        <p:nvPicPr>
          <p:cNvPr id="18436" name="Picture 4"/>
          <p:cNvPicPr>
            <a:picLocks noGrp="1" noChangeAspect="1" noChangeArrowheads="1"/>
          </p:cNvPicPr>
          <p:nvPr>
            <p:ph sz="half" idx="4294967295"/>
          </p:nvPr>
        </p:nvPicPr>
        <p:blipFill>
          <a:blip r:embed="rId2" cstate="print"/>
          <a:srcRect/>
          <a:stretch>
            <a:fillRect/>
          </a:stretch>
        </p:blipFill>
        <p:spPr>
          <a:xfrm>
            <a:off x="900113" y="1268413"/>
            <a:ext cx="3240087" cy="5184775"/>
          </a:xfrm>
        </p:spPr>
      </p:pic>
      <p:pic>
        <p:nvPicPr>
          <p:cNvPr id="18437" name="Picture 14" descr="10140216_4377890_red1"/>
          <p:cNvPicPr>
            <a:picLocks noChangeAspect="1" noChangeArrowheads="1" noCrop="1"/>
          </p:cNvPicPr>
          <p:nvPr/>
        </p:nvPicPr>
        <p:blipFill>
          <a:blip r:embed="rId3" cstate="print"/>
          <a:srcRect/>
          <a:stretch>
            <a:fillRect/>
          </a:stretch>
        </p:blipFill>
        <p:spPr bwMode="auto">
          <a:xfrm>
            <a:off x="4787900" y="1196975"/>
            <a:ext cx="4087813" cy="360363"/>
          </a:xfrm>
          <a:prstGeom prst="rect">
            <a:avLst/>
          </a:prstGeom>
          <a:noFill/>
          <a:ln w="9525">
            <a:noFill/>
            <a:miter lim="800000"/>
            <a:headEnd/>
            <a:tailEnd/>
          </a:ln>
        </p:spPr>
      </p:pic>
      <p:pic>
        <p:nvPicPr>
          <p:cNvPr id="18438" name="Picture 14" descr="10140216_4377890_red1"/>
          <p:cNvPicPr>
            <a:picLocks noChangeAspect="1" noChangeArrowheads="1" noCrop="1"/>
          </p:cNvPicPr>
          <p:nvPr/>
        </p:nvPicPr>
        <p:blipFill>
          <a:blip r:embed="rId3" cstate="print"/>
          <a:srcRect/>
          <a:stretch>
            <a:fillRect/>
          </a:stretch>
        </p:blipFill>
        <p:spPr bwMode="auto">
          <a:xfrm>
            <a:off x="4859338" y="6308725"/>
            <a:ext cx="4087812" cy="360363"/>
          </a:xfrm>
          <a:prstGeom prst="rect">
            <a:avLst/>
          </a:prstGeom>
          <a:noFill/>
          <a:ln w="9525">
            <a:noFill/>
            <a:miter lim="800000"/>
            <a:headEnd/>
            <a:tailEnd/>
          </a:ln>
        </p:spPr>
      </p:pic>
      <p:pic>
        <p:nvPicPr>
          <p:cNvPr id="18439" name="Picture 2" descr="0_45d51_14572ff6_L"/>
          <p:cNvPicPr>
            <a:picLocks noChangeAspect="1" noChangeArrowheads="1" noCrop="1"/>
          </p:cNvPicPr>
          <p:nvPr/>
        </p:nvPicPr>
        <p:blipFill>
          <a:blip r:embed="rId4" cstate="print"/>
          <a:srcRect/>
          <a:stretch>
            <a:fillRect/>
          </a:stretch>
        </p:blipFill>
        <p:spPr bwMode="auto">
          <a:xfrm>
            <a:off x="0" y="1989138"/>
            <a:ext cx="827088" cy="4105275"/>
          </a:xfrm>
          <a:prstGeom prst="rect">
            <a:avLst/>
          </a:prstGeom>
          <a:noFill/>
          <a:ln w="9525">
            <a:noFill/>
            <a:miter lim="800000"/>
            <a:headEnd/>
            <a:tailEnd/>
          </a:ln>
        </p:spPr>
      </p:pic>
      <p:pic>
        <p:nvPicPr>
          <p:cNvPr id="18440" name="Picture 2" descr="0_45d51_14572ff6_L"/>
          <p:cNvPicPr>
            <a:picLocks noChangeAspect="1" noChangeArrowheads="1" noCrop="1"/>
          </p:cNvPicPr>
          <p:nvPr/>
        </p:nvPicPr>
        <p:blipFill>
          <a:blip r:embed="rId4" cstate="print"/>
          <a:srcRect/>
          <a:stretch>
            <a:fillRect/>
          </a:stretch>
        </p:blipFill>
        <p:spPr bwMode="auto">
          <a:xfrm>
            <a:off x="4284663" y="2060575"/>
            <a:ext cx="865187" cy="3889375"/>
          </a:xfrm>
          <a:prstGeom prst="rect">
            <a:avLst/>
          </a:prstGeom>
          <a:noFill/>
          <a:ln w="9525">
            <a:noFill/>
            <a:miter lim="800000"/>
            <a:headEnd/>
            <a:tailEnd/>
          </a:ln>
        </p:spPr>
      </p:pic>
      <p:pic>
        <p:nvPicPr>
          <p:cNvPr id="18441" name="Picture 8" descr="053"/>
          <p:cNvPicPr>
            <a:picLocks noChangeAspect="1" noChangeArrowheads="1" noCrop="1"/>
          </p:cNvPicPr>
          <p:nvPr/>
        </p:nvPicPr>
        <p:blipFill>
          <a:blip r:embed="rId5" cstate="print"/>
          <a:srcRect/>
          <a:stretch>
            <a:fillRect/>
          </a:stretch>
        </p:blipFill>
        <p:spPr bwMode="auto">
          <a:xfrm>
            <a:off x="6156325" y="5084763"/>
            <a:ext cx="1428750" cy="106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1143000"/>
          </a:xfrm>
        </p:spPr>
        <p:txBody>
          <a:bodyPr>
            <a:normAutofit fontScale="90000"/>
          </a:bodyPr>
          <a:lstStyle/>
          <a:p>
            <a:pPr eaLnBrk="1" hangingPunct="1"/>
            <a:r>
              <a:rPr lang="uk-UA" sz="4000" b="1" smtClean="0"/>
              <a:t>Переклади творів Шевченка </a:t>
            </a:r>
            <a:br>
              <a:rPr lang="uk-UA" sz="4000" b="1" smtClean="0"/>
            </a:br>
            <a:r>
              <a:rPr lang="uk-UA" sz="4000" b="1" smtClean="0"/>
              <a:t>та віршів про Шевченка</a:t>
            </a:r>
            <a:endParaRPr lang="ru-RU" sz="4000" b="1" smtClean="0"/>
          </a:p>
        </p:txBody>
      </p:sp>
      <p:sp>
        <p:nvSpPr>
          <p:cNvPr id="19459" name="Содержимое 3"/>
          <p:cNvSpPr>
            <a:spLocks noGrp="1"/>
          </p:cNvSpPr>
          <p:nvPr>
            <p:ph sz="half" idx="1"/>
          </p:nvPr>
        </p:nvSpPr>
        <p:spPr>
          <a:xfrm>
            <a:off x="250825" y="2420938"/>
            <a:ext cx="4067175" cy="3722687"/>
          </a:xfrm>
        </p:spPr>
        <p:txBody>
          <a:bodyPr/>
          <a:lstStyle/>
          <a:p>
            <a:pPr eaLnBrk="1" hangingPunct="1">
              <a:lnSpc>
                <a:spcPct val="90000"/>
              </a:lnSpc>
              <a:buFont typeface="Arial" charset="0"/>
              <a:buNone/>
            </a:pPr>
            <a:endParaRPr lang="uk-UA" sz="1800" smtClean="0"/>
          </a:p>
          <a:p>
            <a:pPr eaLnBrk="1" hangingPunct="1">
              <a:lnSpc>
                <a:spcPct val="90000"/>
              </a:lnSpc>
              <a:buFont typeface="Arial" charset="0"/>
              <a:buNone/>
            </a:pPr>
            <a:r>
              <a:rPr lang="uk-UA" sz="1800" smtClean="0"/>
              <a:t>     В збірці “Перо поета” зібрано переклади на російську мову окремих творів Шевченка та віршів про Шевченка. Серед авторів , вірші яких переклав поет: Б. Олійник, М. Вінграновський, Л. Костенко, Є. Маланюк, М. Сингаївський, В. Базилевський, В. Терен, О. Журлива, А. Корінь, Т. Журба, С. Стриженюк, М. Сом. </a:t>
            </a:r>
            <a:endParaRPr lang="ru-RU" sz="1800" smtClean="0"/>
          </a:p>
        </p:txBody>
      </p:sp>
      <p:pic>
        <p:nvPicPr>
          <p:cNvPr id="19460" name="Picture 8"/>
          <p:cNvPicPr>
            <a:picLocks noChangeAspect="1" noChangeArrowheads="1"/>
          </p:cNvPicPr>
          <p:nvPr/>
        </p:nvPicPr>
        <p:blipFill>
          <a:blip r:embed="rId2" cstate="print"/>
          <a:srcRect/>
          <a:stretch>
            <a:fillRect/>
          </a:stretch>
        </p:blipFill>
        <p:spPr bwMode="auto">
          <a:xfrm>
            <a:off x="5148263" y="1557338"/>
            <a:ext cx="3167062" cy="4824412"/>
          </a:xfrm>
          <a:prstGeom prst="rect">
            <a:avLst/>
          </a:prstGeom>
          <a:noFill/>
          <a:ln w="9525">
            <a:noFill/>
            <a:miter lim="800000"/>
            <a:headEnd/>
            <a:tailEnd/>
          </a:ln>
        </p:spPr>
      </p:pic>
      <p:pic>
        <p:nvPicPr>
          <p:cNvPr id="19461" name="Picture 2" descr="0_45d51_14572ff6_L"/>
          <p:cNvPicPr>
            <a:picLocks noChangeAspect="1" noChangeArrowheads="1" noCrop="1"/>
          </p:cNvPicPr>
          <p:nvPr/>
        </p:nvPicPr>
        <p:blipFill>
          <a:blip r:embed="rId3" cstate="print"/>
          <a:srcRect/>
          <a:stretch>
            <a:fillRect/>
          </a:stretch>
        </p:blipFill>
        <p:spPr bwMode="auto">
          <a:xfrm>
            <a:off x="4140200" y="1557338"/>
            <a:ext cx="971550" cy="4762500"/>
          </a:xfrm>
          <a:prstGeom prst="rect">
            <a:avLst/>
          </a:prstGeom>
          <a:noFill/>
          <a:ln w="9525">
            <a:noFill/>
            <a:miter lim="800000"/>
            <a:headEnd/>
            <a:tailEnd/>
          </a:ln>
        </p:spPr>
      </p:pic>
      <p:pic>
        <p:nvPicPr>
          <p:cNvPr id="19462" name="Picture 2" descr="0_45d51_14572ff6_L"/>
          <p:cNvPicPr>
            <a:picLocks noChangeAspect="1" noChangeArrowheads="1" noCrop="1"/>
          </p:cNvPicPr>
          <p:nvPr/>
        </p:nvPicPr>
        <p:blipFill>
          <a:blip r:embed="rId3" cstate="print"/>
          <a:srcRect/>
          <a:stretch>
            <a:fillRect/>
          </a:stretch>
        </p:blipFill>
        <p:spPr bwMode="auto">
          <a:xfrm>
            <a:off x="8316913" y="1557338"/>
            <a:ext cx="827087" cy="4762500"/>
          </a:xfrm>
          <a:prstGeom prst="rect">
            <a:avLst/>
          </a:prstGeom>
          <a:noFill/>
          <a:ln w="9525">
            <a:noFill/>
            <a:miter lim="800000"/>
            <a:headEnd/>
            <a:tailEnd/>
          </a:ln>
        </p:spPr>
      </p:pic>
      <p:pic>
        <p:nvPicPr>
          <p:cNvPr id="19463" name="Picture 14" descr="10140216_4377890_red1"/>
          <p:cNvPicPr>
            <a:picLocks noChangeAspect="1" noChangeArrowheads="1" noCrop="1"/>
          </p:cNvPicPr>
          <p:nvPr/>
        </p:nvPicPr>
        <p:blipFill>
          <a:blip r:embed="rId4" cstate="print"/>
          <a:srcRect/>
          <a:stretch>
            <a:fillRect/>
          </a:stretch>
        </p:blipFill>
        <p:spPr bwMode="auto">
          <a:xfrm>
            <a:off x="179388" y="1268413"/>
            <a:ext cx="4087812" cy="360362"/>
          </a:xfrm>
          <a:prstGeom prst="rect">
            <a:avLst/>
          </a:prstGeom>
          <a:noFill/>
          <a:ln w="9525">
            <a:noFill/>
            <a:miter lim="800000"/>
            <a:headEnd/>
            <a:tailEnd/>
          </a:ln>
        </p:spPr>
      </p:pic>
      <p:pic>
        <p:nvPicPr>
          <p:cNvPr id="19464" name="Picture 14" descr="10140216_4377890_red1"/>
          <p:cNvPicPr>
            <a:picLocks noChangeAspect="1" noChangeArrowheads="1" noCrop="1"/>
          </p:cNvPicPr>
          <p:nvPr/>
        </p:nvPicPr>
        <p:blipFill>
          <a:blip r:embed="rId4" cstate="print"/>
          <a:srcRect/>
          <a:stretch>
            <a:fillRect/>
          </a:stretch>
        </p:blipFill>
        <p:spPr bwMode="auto">
          <a:xfrm>
            <a:off x="179388" y="6308725"/>
            <a:ext cx="4087812" cy="360363"/>
          </a:xfrm>
          <a:prstGeom prst="rect">
            <a:avLst/>
          </a:prstGeom>
          <a:noFill/>
          <a:ln w="9525">
            <a:noFill/>
            <a:miter lim="800000"/>
            <a:headEnd/>
            <a:tailEnd/>
          </a:ln>
        </p:spPr>
      </p:pic>
      <p:pic>
        <p:nvPicPr>
          <p:cNvPr id="19465" name="Picture 9" descr="052a"/>
          <p:cNvPicPr>
            <a:picLocks noChangeAspect="1" noChangeArrowheads="1" noCrop="1"/>
          </p:cNvPicPr>
          <p:nvPr/>
        </p:nvPicPr>
        <p:blipFill>
          <a:blip r:embed="rId5" cstate="print"/>
          <a:srcRect/>
          <a:stretch>
            <a:fillRect/>
          </a:stretch>
        </p:blipFill>
        <p:spPr bwMode="auto">
          <a:xfrm>
            <a:off x="8001000" y="115888"/>
            <a:ext cx="1143000" cy="781050"/>
          </a:xfrm>
          <a:prstGeom prst="rect">
            <a:avLst/>
          </a:prstGeom>
          <a:noFill/>
          <a:ln w="9525">
            <a:noFill/>
            <a:miter lim="800000"/>
            <a:headEnd/>
            <a:tailEnd/>
          </a:ln>
        </p:spPr>
      </p:pic>
      <p:pic>
        <p:nvPicPr>
          <p:cNvPr id="19466" name="Picture 9" descr="052a"/>
          <p:cNvPicPr>
            <a:picLocks noChangeAspect="1" noChangeArrowheads="1" noCrop="1"/>
          </p:cNvPicPr>
          <p:nvPr/>
        </p:nvPicPr>
        <p:blipFill>
          <a:blip r:embed="rId5" cstate="print"/>
          <a:srcRect/>
          <a:stretch>
            <a:fillRect/>
          </a:stretch>
        </p:blipFill>
        <p:spPr bwMode="auto">
          <a:xfrm>
            <a:off x="142875" y="142875"/>
            <a:ext cx="1143000" cy="781050"/>
          </a:xfrm>
          <a:prstGeom prst="rect">
            <a:avLst/>
          </a:prstGeom>
          <a:noFill/>
          <a:ln w="9525">
            <a:noFill/>
            <a:miter lim="800000"/>
            <a:headEnd/>
            <a:tailEnd/>
          </a:ln>
        </p:spPr>
      </p:pic>
      <p:pic>
        <p:nvPicPr>
          <p:cNvPr id="19467" name="Picture 14" descr="knigi-37"/>
          <p:cNvPicPr>
            <a:picLocks noChangeAspect="1" noChangeArrowheads="1" noCrop="1"/>
          </p:cNvPicPr>
          <p:nvPr/>
        </p:nvPicPr>
        <p:blipFill>
          <a:blip r:embed="rId6" cstate="print"/>
          <a:srcRect/>
          <a:stretch>
            <a:fillRect/>
          </a:stretch>
        </p:blipFill>
        <p:spPr bwMode="auto">
          <a:xfrm>
            <a:off x="1692275" y="1700213"/>
            <a:ext cx="952500" cy="952500"/>
          </a:xfrm>
          <a:prstGeom prst="rect">
            <a:avLst/>
          </a:prstGeom>
          <a:noFill/>
          <a:ln w="9525">
            <a:noFill/>
            <a:miter lim="800000"/>
            <a:headEnd/>
            <a:tailEnd/>
          </a:ln>
        </p:spPr>
      </p:pic>
      <p:pic>
        <p:nvPicPr>
          <p:cNvPr id="19468" name="Picture 14" descr="knigi-37"/>
          <p:cNvPicPr>
            <a:picLocks noChangeAspect="1" noChangeArrowheads="1" noCrop="1"/>
          </p:cNvPicPr>
          <p:nvPr/>
        </p:nvPicPr>
        <p:blipFill>
          <a:blip r:embed="rId6" cstate="print"/>
          <a:srcRect/>
          <a:stretch>
            <a:fillRect/>
          </a:stretch>
        </p:blipFill>
        <p:spPr bwMode="auto">
          <a:xfrm>
            <a:off x="1714500" y="5286375"/>
            <a:ext cx="9525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0482" name="Rectangle 4"/>
          <p:cNvSpPr>
            <a:spLocks noGrp="1"/>
          </p:cNvSpPr>
          <p:nvPr>
            <p:ph type="title"/>
          </p:nvPr>
        </p:nvSpPr>
        <p:spPr>
          <a:xfrm>
            <a:off x="457200" y="115888"/>
            <a:ext cx="8229600" cy="1009650"/>
          </a:xfrm>
        </p:spPr>
        <p:txBody>
          <a:bodyPr/>
          <a:lstStyle/>
          <a:p>
            <a:r>
              <a:rPr lang="uk-UA" sz="4000" b="1" smtClean="0"/>
              <a:t>Чому В. Корнієць звернувся саме до перекладів віршів Т. Г. Шевченка?</a:t>
            </a:r>
            <a:endParaRPr lang="ru-RU" sz="4000" b="1" smtClean="0"/>
          </a:p>
        </p:txBody>
      </p:sp>
      <p:sp>
        <p:nvSpPr>
          <p:cNvPr id="20483" name="Rectangle 6"/>
          <p:cNvSpPr>
            <a:spLocks noGrp="1"/>
          </p:cNvSpPr>
          <p:nvPr>
            <p:ph type="body" sz="half" idx="2"/>
          </p:nvPr>
        </p:nvSpPr>
        <p:spPr>
          <a:xfrm>
            <a:off x="4716463" y="1268413"/>
            <a:ext cx="4427537" cy="5589587"/>
          </a:xfrm>
        </p:spPr>
        <p:txBody>
          <a:bodyPr/>
          <a:lstStyle/>
          <a:p>
            <a:pPr>
              <a:buFont typeface="Arial" charset="0"/>
              <a:buNone/>
            </a:pPr>
            <a:r>
              <a:rPr lang="uk-UA" sz="1800" smtClean="0"/>
              <a:t>      </a:t>
            </a:r>
          </a:p>
          <a:p>
            <a:pPr>
              <a:buFont typeface="Arial" charset="0"/>
              <a:buNone/>
            </a:pPr>
            <a:endParaRPr lang="uk-UA" sz="1800" smtClean="0"/>
          </a:p>
          <a:p>
            <a:pPr>
              <a:buFont typeface="Arial" charset="0"/>
              <a:buNone/>
            </a:pPr>
            <a:r>
              <a:rPr lang="uk-UA" sz="1800" smtClean="0"/>
              <a:t>       Сам </a:t>
            </a:r>
            <a:r>
              <a:rPr lang="uk-UA" sz="1800" b="1" smtClean="0"/>
              <a:t>поет казав: </a:t>
            </a:r>
            <a:r>
              <a:rPr lang="uk-UA" sz="1800" smtClean="0"/>
              <a:t>“Перші вірші українською я почув у дитинстві, І це були вірші Шевченка, які читала мені мати. Хоча тоді я чув лише внутрішню музику його поезії, Шевченко мені дуже подобався. Ця любов до творчості Великого Кобзаря і підштовхнула мене напередодні його 200-річчя взятися за переклади… я спробував відібрати декілька віршів, які, на мою думку, несуть шевченківський дух і сьогодні співзвучне часу…”</a:t>
            </a:r>
          </a:p>
          <a:p>
            <a:pPr>
              <a:buFont typeface="Arial" charset="0"/>
              <a:buNone/>
            </a:pPr>
            <a:r>
              <a:rPr lang="uk-UA" sz="1800" smtClean="0"/>
              <a:t>             /Гуріна Л. Перо поета.- Народне слово.-   2014.- 16 січня. – с. 10/</a:t>
            </a:r>
            <a:endParaRPr lang="ru-RU" sz="1800" smtClean="0"/>
          </a:p>
        </p:txBody>
      </p:sp>
      <p:pic>
        <p:nvPicPr>
          <p:cNvPr id="20484" name="Picture 7"/>
          <p:cNvPicPr>
            <a:picLocks noGrp="1" noChangeAspect="1" noChangeArrowheads="1"/>
          </p:cNvPicPr>
          <p:nvPr>
            <p:ph type="body" sz="half" idx="1"/>
          </p:nvPr>
        </p:nvPicPr>
        <p:blipFill>
          <a:blip r:embed="rId2" cstate="print"/>
          <a:srcRect/>
          <a:stretch>
            <a:fillRect/>
          </a:stretch>
        </p:blipFill>
        <p:spPr>
          <a:xfrm>
            <a:off x="755650" y="1484313"/>
            <a:ext cx="3168650" cy="5040312"/>
          </a:xfrm>
        </p:spPr>
      </p:pic>
      <p:pic>
        <p:nvPicPr>
          <p:cNvPr id="20485" name="Picture 2" descr="0_45d51_14572ff6_L"/>
          <p:cNvPicPr>
            <a:picLocks noChangeAspect="1" noChangeArrowheads="1" noCrop="1"/>
          </p:cNvPicPr>
          <p:nvPr/>
        </p:nvPicPr>
        <p:blipFill>
          <a:blip r:embed="rId3" cstate="print"/>
          <a:srcRect/>
          <a:stretch>
            <a:fillRect/>
          </a:stretch>
        </p:blipFill>
        <p:spPr bwMode="auto">
          <a:xfrm>
            <a:off x="0" y="1628775"/>
            <a:ext cx="755650" cy="4762500"/>
          </a:xfrm>
          <a:prstGeom prst="rect">
            <a:avLst/>
          </a:prstGeom>
          <a:noFill/>
          <a:ln w="9525">
            <a:noFill/>
            <a:miter lim="800000"/>
            <a:headEnd/>
            <a:tailEnd/>
          </a:ln>
        </p:spPr>
      </p:pic>
      <p:pic>
        <p:nvPicPr>
          <p:cNvPr id="20486" name="Picture 2" descr="0_45d51_14572ff6_L"/>
          <p:cNvPicPr>
            <a:picLocks noChangeAspect="1" noChangeArrowheads="1" noCrop="1"/>
          </p:cNvPicPr>
          <p:nvPr/>
        </p:nvPicPr>
        <p:blipFill>
          <a:blip r:embed="rId3" cstate="print"/>
          <a:srcRect/>
          <a:stretch>
            <a:fillRect/>
          </a:stretch>
        </p:blipFill>
        <p:spPr bwMode="auto">
          <a:xfrm>
            <a:off x="3924300" y="1628775"/>
            <a:ext cx="792163" cy="4762500"/>
          </a:xfrm>
          <a:prstGeom prst="rect">
            <a:avLst/>
          </a:prstGeom>
          <a:noFill/>
          <a:ln w="9525">
            <a:noFill/>
            <a:miter lim="800000"/>
            <a:headEnd/>
            <a:tailEnd/>
          </a:ln>
        </p:spPr>
      </p:pic>
      <p:pic>
        <p:nvPicPr>
          <p:cNvPr id="20487" name="Picture 14" descr="10140216_4377890_red1"/>
          <p:cNvPicPr>
            <a:picLocks noChangeAspect="1" noChangeArrowheads="1" noCrop="1"/>
          </p:cNvPicPr>
          <p:nvPr/>
        </p:nvPicPr>
        <p:blipFill>
          <a:blip r:embed="rId4" cstate="print"/>
          <a:srcRect/>
          <a:stretch>
            <a:fillRect/>
          </a:stretch>
        </p:blipFill>
        <p:spPr bwMode="auto">
          <a:xfrm>
            <a:off x="4859338" y="1412875"/>
            <a:ext cx="4087812" cy="360363"/>
          </a:xfrm>
          <a:prstGeom prst="rect">
            <a:avLst/>
          </a:prstGeom>
          <a:noFill/>
          <a:ln w="9525">
            <a:noFill/>
            <a:miter lim="800000"/>
            <a:headEnd/>
            <a:tailEnd/>
          </a:ln>
        </p:spPr>
      </p:pic>
      <p:pic>
        <p:nvPicPr>
          <p:cNvPr id="20488" name="Picture 14" descr="10140216_4377890_red1"/>
          <p:cNvPicPr>
            <a:picLocks noChangeAspect="1" noChangeArrowheads="1" noCrop="1"/>
          </p:cNvPicPr>
          <p:nvPr/>
        </p:nvPicPr>
        <p:blipFill>
          <a:blip r:embed="rId4" cstate="print"/>
          <a:srcRect/>
          <a:stretch>
            <a:fillRect/>
          </a:stretch>
        </p:blipFill>
        <p:spPr bwMode="auto">
          <a:xfrm>
            <a:off x="4859338" y="6165850"/>
            <a:ext cx="4087812" cy="36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21506" name="Rectangle 4"/>
          <p:cNvSpPr>
            <a:spLocks noGrp="1"/>
          </p:cNvSpPr>
          <p:nvPr>
            <p:ph type="title"/>
          </p:nvPr>
        </p:nvSpPr>
        <p:spPr>
          <a:xfrm>
            <a:off x="457200" y="0"/>
            <a:ext cx="8229600" cy="1196975"/>
          </a:xfrm>
        </p:spPr>
        <p:txBody>
          <a:bodyPr/>
          <a:lstStyle/>
          <a:p>
            <a:r>
              <a:rPr lang="uk-UA" sz="4000" b="1" smtClean="0"/>
              <a:t>Чи є поезія Шевченка актуальною?</a:t>
            </a:r>
            <a:endParaRPr lang="ru-RU" sz="4000" b="1" smtClean="0"/>
          </a:p>
        </p:txBody>
      </p:sp>
      <p:sp>
        <p:nvSpPr>
          <p:cNvPr id="21507" name="Rectangle 5"/>
          <p:cNvSpPr>
            <a:spLocks noGrp="1"/>
          </p:cNvSpPr>
          <p:nvPr>
            <p:ph type="body" sz="half" idx="1"/>
          </p:nvPr>
        </p:nvSpPr>
        <p:spPr>
          <a:xfrm>
            <a:off x="0" y="1557338"/>
            <a:ext cx="3924300" cy="4568825"/>
          </a:xfrm>
        </p:spPr>
        <p:txBody>
          <a:bodyPr/>
          <a:lstStyle/>
          <a:p>
            <a:pPr>
              <a:buFont typeface="Arial" charset="0"/>
              <a:buNone/>
            </a:pPr>
            <a:r>
              <a:rPr lang="uk-UA" sz="1800" smtClean="0"/>
              <a:t>      </a:t>
            </a:r>
            <a:r>
              <a:rPr lang="uk-UA" sz="1800" b="1" smtClean="0"/>
              <a:t>Валерій Петрович :</a:t>
            </a:r>
            <a:r>
              <a:rPr lang="uk-UA" sz="1800" smtClean="0"/>
              <a:t> “Що означає бути сучасним? Для мене це бути громадянином своєї країни , патріотом свого народу. Мислити як народ, відчувати як народ. Писати те, що затребуване народом. Люди повинні чути голос поета і відчувати його душу. Справжнє поетичне слово допомагає людині правильно осягнути те, що її оточує. Пробудити в ній душу і спонукати її до дії. Це все є у Шевченка.”</a:t>
            </a:r>
          </a:p>
          <a:p>
            <a:pPr>
              <a:buFont typeface="Arial" charset="0"/>
              <a:buNone/>
            </a:pPr>
            <a:r>
              <a:rPr lang="uk-UA" sz="1800" smtClean="0"/>
              <a:t>      /Гуріна Л. Перо поета.- Народне слово.-   2014.- 16 січня. – с. 10/</a:t>
            </a:r>
            <a:endParaRPr lang="ru-RU" sz="1800" smtClean="0"/>
          </a:p>
          <a:p>
            <a:pPr>
              <a:buFont typeface="Arial" charset="0"/>
              <a:buNone/>
            </a:pPr>
            <a:endParaRPr lang="ru-RU" sz="1800" smtClean="0"/>
          </a:p>
        </p:txBody>
      </p:sp>
      <p:pic>
        <p:nvPicPr>
          <p:cNvPr id="21508" name="Picture 2" descr="J:\200 лет Шевченко\Шевченко-Фото\мтсьн7787.jpg"/>
          <p:cNvPicPr>
            <a:picLocks noGrp="1" noChangeAspect="1" noChangeArrowheads="1"/>
          </p:cNvPicPr>
          <p:nvPr>
            <p:ph type="body" sz="half" idx="2"/>
          </p:nvPr>
        </p:nvPicPr>
        <p:blipFill>
          <a:blip r:embed="rId2" cstate="print"/>
          <a:srcRect/>
          <a:stretch>
            <a:fillRect/>
          </a:stretch>
        </p:blipFill>
        <p:spPr>
          <a:xfrm>
            <a:off x="4932363" y="1341438"/>
            <a:ext cx="3455987" cy="4968875"/>
          </a:xfrm>
        </p:spPr>
      </p:pic>
      <p:pic>
        <p:nvPicPr>
          <p:cNvPr id="21509" name="Picture 2" descr="0_45d51_14572ff6_L"/>
          <p:cNvPicPr>
            <a:picLocks noChangeAspect="1" noChangeArrowheads="1" noCrop="1"/>
          </p:cNvPicPr>
          <p:nvPr/>
        </p:nvPicPr>
        <p:blipFill>
          <a:blip r:embed="rId3" cstate="print"/>
          <a:srcRect/>
          <a:stretch>
            <a:fillRect/>
          </a:stretch>
        </p:blipFill>
        <p:spPr bwMode="auto">
          <a:xfrm>
            <a:off x="4067175" y="1341438"/>
            <a:ext cx="755650" cy="4762500"/>
          </a:xfrm>
          <a:prstGeom prst="rect">
            <a:avLst/>
          </a:prstGeom>
          <a:noFill/>
          <a:ln w="9525">
            <a:noFill/>
            <a:miter lim="800000"/>
            <a:headEnd/>
            <a:tailEnd/>
          </a:ln>
        </p:spPr>
      </p:pic>
      <p:pic>
        <p:nvPicPr>
          <p:cNvPr id="21510" name="Picture 2" descr="0_45d51_14572ff6_L"/>
          <p:cNvPicPr>
            <a:picLocks noChangeAspect="1" noChangeArrowheads="1" noCrop="1"/>
          </p:cNvPicPr>
          <p:nvPr/>
        </p:nvPicPr>
        <p:blipFill>
          <a:blip r:embed="rId3" cstate="print"/>
          <a:srcRect/>
          <a:stretch>
            <a:fillRect/>
          </a:stretch>
        </p:blipFill>
        <p:spPr bwMode="auto">
          <a:xfrm>
            <a:off x="8459788" y="1341438"/>
            <a:ext cx="684212" cy="4762500"/>
          </a:xfrm>
          <a:prstGeom prst="rect">
            <a:avLst/>
          </a:prstGeom>
          <a:noFill/>
          <a:ln w="9525">
            <a:noFill/>
            <a:miter lim="800000"/>
            <a:headEnd/>
            <a:tailEnd/>
          </a:ln>
        </p:spPr>
      </p:pic>
      <p:pic>
        <p:nvPicPr>
          <p:cNvPr id="21511" name="Picture 14" descr="10140216_4377890_red1"/>
          <p:cNvPicPr>
            <a:picLocks noChangeAspect="1" noChangeArrowheads="1" noCrop="1"/>
          </p:cNvPicPr>
          <p:nvPr/>
        </p:nvPicPr>
        <p:blipFill>
          <a:blip r:embed="rId4" cstate="print"/>
          <a:srcRect/>
          <a:stretch>
            <a:fillRect/>
          </a:stretch>
        </p:blipFill>
        <p:spPr bwMode="auto">
          <a:xfrm>
            <a:off x="179388" y="6021388"/>
            <a:ext cx="3744912" cy="360362"/>
          </a:xfrm>
          <a:prstGeom prst="rect">
            <a:avLst/>
          </a:prstGeom>
          <a:noFill/>
          <a:ln w="9525">
            <a:noFill/>
            <a:miter lim="800000"/>
            <a:headEnd/>
            <a:tailEnd/>
          </a:ln>
        </p:spPr>
      </p:pic>
      <p:pic>
        <p:nvPicPr>
          <p:cNvPr id="21512" name="Picture 14" descr="10140216_4377890_red1"/>
          <p:cNvPicPr>
            <a:picLocks noChangeAspect="1" noChangeArrowheads="1" noCrop="1"/>
          </p:cNvPicPr>
          <p:nvPr/>
        </p:nvPicPr>
        <p:blipFill>
          <a:blip r:embed="rId4" cstate="print"/>
          <a:srcRect/>
          <a:stretch>
            <a:fillRect/>
          </a:stretch>
        </p:blipFill>
        <p:spPr bwMode="auto">
          <a:xfrm>
            <a:off x="179388" y="1052513"/>
            <a:ext cx="3887787" cy="36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idx="4294967295"/>
          </p:nvPr>
        </p:nvSpPr>
        <p:spPr>
          <a:xfrm>
            <a:off x="457200" y="0"/>
            <a:ext cx="8229600" cy="1268413"/>
          </a:xfrm>
        </p:spPr>
        <p:txBody>
          <a:bodyPr/>
          <a:lstStyle/>
          <a:p>
            <a:pPr eaLnBrk="1" hangingPunct="1"/>
            <a:r>
              <a:rPr lang="uk-UA" b="1" u="sng" smtClean="0"/>
              <a:t>Основні розділи книги</a:t>
            </a:r>
            <a:br>
              <a:rPr lang="uk-UA" b="1" u="sng" smtClean="0"/>
            </a:br>
            <a:r>
              <a:rPr lang="uk-UA" b="1" u="sng" smtClean="0"/>
              <a:t>Корнійця В. “Перо поета”</a:t>
            </a:r>
            <a:endParaRPr lang="ru-RU" b="1" u="sng" smtClean="0"/>
          </a:p>
        </p:txBody>
      </p:sp>
      <p:pic>
        <p:nvPicPr>
          <p:cNvPr id="22531" name="Picture 4" descr="0_6107b_1098ac7_orig"/>
          <p:cNvPicPr>
            <a:picLocks noGrp="1" noChangeAspect="1" noChangeArrowheads="1"/>
          </p:cNvPicPr>
          <p:nvPr>
            <p:ph idx="4294967295"/>
          </p:nvPr>
        </p:nvPicPr>
        <p:blipFill>
          <a:blip r:embed="rId2" cstate="print"/>
          <a:srcRect/>
          <a:stretch>
            <a:fillRect/>
          </a:stretch>
        </p:blipFill>
        <p:spPr>
          <a:xfrm>
            <a:off x="0" y="1844675"/>
            <a:ext cx="4727575" cy="4525963"/>
          </a:xfrm>
        </p:spPr>
      </p:pic>
      <p:pic>
        <p:nvPicPr>
          <p:cNvPr id="22532" name="Picture 4" descr="0_6107b_1098ac7_orig"/>
          <p:cNvPicPr>
            <a:picLocks noGrp="1" noChangeAspect="1" noChangeArrowheads="1"/>
          </p:cNvPicPr>
          <p:nvPr>
            <p:ph idx="4294967295"/>
          </p:nvPr>
        </p:nvPicPr>
        <p:blipFill>
          <a:blip r:embed="rId2" cstate="print"/>
          <a:srcRect/>
          <a:stretch>
            <a:fillRect/>
          </a:stretch>
        </p:blipFill>
        <p:spPr>
          <a:xfrm>
            <a:off x="4416425" y="1916113"/>
            <a:ext cx="4727575" cy="4525962"/>
          </a:xfrm>
        </p:spPr>
      </p:pic>
      <p:sp>
        <p:nvSpPr>
          <p:cNvPr id="22533" name="Rectangle 5"/>
          <p:cNvSpPr>
            <a:spLocks noChangeArrowheads="1"/>
          </p:cNvSpPr>
          <p:nvPr/>
        </p:nvSpPr>
        <p:spPr bwMode="auto">
          <a:xfrm rot="-495360">
            <a:off x="1481138" y="2417763"/>
            <a:ext cx="1871662" cy="1190625"/>
          </a:xfrm>
          <a:prstGeom prst="rect">
            <a:avLst/>
          </a:prstGeom>
          <a:noFill/>
          <a:ln w="9525">
            <a:noFill/>
            <a:miter lim="800000"/>
            <a:headEnd/>
            <a:tailEnd/>
          </a:ln>
        </p:spPr>
        <p:txBody>
          <a:bodyPr>
            <a:spAutoFit/>
          </a:bodyPr>
          <a:lstStyle/>
          <a:p>
            <a:r>
              <a:rPr lang="uk-UA" b="1" u="sng"/>
              <a:t>1-й розділ:</a:t>
            </a:r>
            <a:r>
              <a:rPr lang="uk-UA" u="sng"/>
              <a:t> </a:t>
            </a:r>
            <a:r>
              <a:rPr lang="uk-UA"/>
              <a:t>Переклади із Тараса Шевченка.</a:t>
            </a:r>
            <a:endParaRPr lang="ru-RU"/>
          </a:p>
        </p:txBody>
      </p:sp>
      <p:sp>
        <p:nvSpPr>
          <p:cNvPr id="22534" name="Rectangle 6"/>
          <p:cNvSpPr>
            <a:spLocks noChangeArrowheads="1"/>
          </p:cNvSpPr>
          <p:nvPr/>
        </p:nvSpPr>
        <p:spPr bwMode="auto">
          <a:xfrm rot="-442228">
            <a:off x="609600" y="4505325"/>
            <a:ext cx="1871663" cy="641350"/>
          </a:xfrm>
          <a:prstGeom prst="rect">
            <a:avLst/>
          </a:prstGeom>
          <a:noFill/>
          <a:ln w="9525">
            <a:noFill/>
            <a:miter lim="800000"/>
            <a:headEnd/>
            <a:tailEnd/>
          </a:ln>
        </p:spPr>
        <p:txBody>
          <a:bodyPr>
            <a:spAutoFit/>
          </a:bodyPr>
          <a:lstStyle/>
          <a:p>
            <a:r>
              <a:rPr lang="uk-UA" b="1" u="sng"/>
              <a:t>2-й розділ:</a:t>
            </a:r>
            <a:r>
              <a:rPr lang="uk-UA" u="sng"/>
              <a:t> </a:t>
            </a:r>
            <a:r>
              <a:rPr lang="uk-UA"/>
              <a:t>Вінок Тарасу</a:t>
            </a:r>
            <a:endParaRPr lang="ru-RU"/>
          </a:p>
        </p:txBody>
      </p:sp>
      <p:sp>
        <p:nvSpPr>
          <p:cNvPr id="22535" name="Rectangle 7"/>
          <p:cNvSpPr>
            <a:spLocks noChangeArrowheads="1"/>
          </p:cNvSpPr>
          <p:nvPr/>
        </p:nvSpPr>
        <p:spPr bwMode="auto">
          <a:xfrm rot="-488001">
            <a:off x="5938838" y="2701925"/>
            <a:ext cx="1943100" cy="915988"/>
          </a:xfrm>
          <a:prstGeom prst="rect">
            <a:avLst/>
          </a:prstGeom>
          <a:noFill/>
          <a:ln w="9525">
            <a:noFill/>
            <a:miter lim="800000"/>
            <a:headEnd/>
            <a:tailEnd/>
          </a:ln>
        </p:spPr>
        <p:txBody>
          <a:bodyPr>
            <a:spAutoFit/>
          </a:bodyPr>
          <a:lstStyle/>
          <a:p>
            <a:pPr eaLnBrk="0" hangingPunct="0">
              <a:spcBef>
                <a:spcPct val="20000"/>
              </a:spcBef>
              <a:buFont typeface="Arial" charset="0"/>
              <a:buNone/>
            </a:pPr>
            <a:r>
              <a:rPr lang="uk-UA" b="1" u="sng"/>
              <a:t>3-й розділ:</a:t>
            </a:r>
            <a:r>
              <a:rPr lang="uk-UA" u="sng"/>
              <a:t> </a:t>
            </a:r>
            <a:r>
              <a:rPr lang="uk-UA"/>
              <a:t>Микола   Вінграновський.</a:t>
            </a:r>
            <a:endParaRPr lang="ru-RU"/>
          </a:p>
        </p:txBody>
      </p:sp>
      <p:sp>
        <p:nvSpPr>
          <p:cNvPr id="22536" name="Rectangle 8"/>
          <p:cNvSpPr>
            <a:spLocks noChangeArrowheads="1"/>
          </p:cNvSpPr>
          <p:nvPr/>
        </p:nvSpPr>
        <p:spPr bwMode="auto">
          <a:xfrm rot="-430904">
            <a:off x="5126038" y="4543425"/>
            <a:ext cx="1657350" cy="915988"/>
          </a:xfrm>
          <a:prstGeom prst="rect">
            <a:avLst/>
          </a:prstGeom>
          <a:noFill/>
          <a:ln w="9525">
            <a:noFill/>
            <a:miter lim="800000"/>
            <a:headEnd/>
            <a:tailEnd/>
          </a:ln>
        </p:spPr>
        <p:txBody>
          <a:bodyPr>
            <a:spAutoFit/>
          </a:bodyPr>
          <a:lstStyle/>
          <a:p>
            <a:pPr eaLnBrk="0" hangingPunct="0">
              <a:spcBef>
                <a:spcPct val="20000"/>
              </a:spcBef>
              <a:buFont typeface="Arial" charset="0"/>
              <a:buNone/>
            </a:pPr>
            <a:r>
              <a:rPr lang="uk-UA" b="1" u="sng"/>
              <a:t>4-й розділ:</a:t>
            </a:r>
            <a:r>
              <a:rPr lang="uk-UA" u="sng"/>
              <a:t> </a:t>
            </a:r>
            <a:r>
              <a:rPr lang="uk-UA"/>
              <a:t>Борис Олійник.</a:t>
            </a:r>
            <a:endParaRPr lang="ru-RU"/>
          </a:p>
        </p:txBody>
      </p:sp>
      <p:pic>
        <p:nvPicPr>
          <p:cNvPr id="22537" name="Picture 9" descr="052a"/>
          <p:cNvPicPr>
            <a:picLocks noChangeAspect="1" noChangeArrowheads="1" noCrop="1"/>
          </p:cNvPicPr>
          <p:nvPr/>
        </p:nvPicPr>
        <p:blipFill>
          <a:blip r:embed="rId3" cstate="print"/>
          <a:srcRect/>
          <a:stretch>
            <a:fillRect/>
          </a:stretch>
        </p:blipFill>
        <p:spPr bwMode="auto">
          <a:xfrm>
            <a:off x="0" y="0"/>
            <a:ext cx="1466850" cy="1295400"/>
          </a:xfrm>
          <a:prstGeom prst="rect">
            <a:avLst/>
          </a:prstGeom>
          <a:noFill/>
          <a:ln w="9525">
            <a:noFill/>
            <a:miter lim="800000"/>
            <a:headEnd/>
            <a:tailEnd/>
          </a:ln>
        </p:spPr>
      </p:pic>
      <p:pic>
        <p:nvPicPr>
          <p:cNvPr id="22538" name="Picture 9" descr="052a"/>
          <p:cNvPicPr>
            <a:picLocks noChangeAspect="1" noChangeArrowheads="1" noCrop="1"/>
          </p:cNvPicPr>
          <p:nvPr/>
        </p:nvPicPr>
        <p:blipFill>
          <a:blip r:embed="rId3" cstate="print"/>
          <a:srcRect/>
          <a:stretch>
            <a:fillRect/>
          </a:stretch>
        </p:blipFill>
        <p:spPr bwMode="auto">
          <a:xfrm>
            <a:off x="7786688" y="0"/>
            <a:ext cx="1357312" cy="1223963"/>
          </a:xfrm>
          <a:prstGeom prst="rect">
            <a:avLst/>
          </a:prstGeom>
          <a:noFill/>
          <a:ln w="9525">
            <a:noFill/>
            <a:miter lim="800000"/>
            <a:headEnd/>
            <a:tailEnd/>
          </a:ln>
        </p:spPr>
      </p:pic>
      <p:pic>
        <p:nvPicPr>
          <p:cNvPr id="22539" name="Picture 9" descr="052a"/>
          <p:cNvPicPr>
            <a:picLocks noChangeAspect="1" noChangeArrowheads="1" noCrop="1"/>
          </p:cNvPicPr>
          <p:nvPr/>
        </p:nvPicPr>
        <p:blipFill>
          <a:blip r:embed="rId3" cstate="print"/>
          <a:srcRect/>
          <a:stretch>
            <a:fillRect/>
          </a:stretch>
        </p:blipFill>
        <p:spPr bwMode="auto">
          <a:xfrm>
            <a:off x="4140200" y="1125538"/>
            <a:ext cx="1439863"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3411</Words>
  <Application>Microsoft Office PowerPoint</Application>
  <PresentationFormat>Экран (4:3)</PresentationFormat>
  <Paragraphs>288</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Перо поета</vt:lpstr>
      <vt:lpstr>200-річчю від дня народження Шевченко Т. Г. присвячено</vt:lpstr>
      <vt:lpstr>Корнієць Валерій Петрович</vt:lpstr>
      <vt:lpstr>Збірки творів Корнійця В. П.  та роки їх видання</vt:lpstr>
      <vt:lpstr>Видання книги “Перо поета”</vt:lpstr>
      <vt:lpstr>Переклади творів Шевченка  та віршів про Шевченка</vt:lpstr>
      <vt:lpstr>Чому В. Корнієць звернувся саме до перекладів віршів Т. Г. Шевченка?</vt:lpstr>
      <vt:lpstr>Чи є поезія Шевченка актуальною?</vt:lpstr>
      <vt:lpstr>Основні розділи книги Корнійця В. “Перо поета”</vt:lpstr>
      <vt:lpstr>1-й розділ: Переклади  із Тараса Шевченка</vt:lpstr>
      <vt:lpstr>1-й розділ: Переклади  із Тараса Шевченка</vt:lpstr>
      <vt:lpstr>1-й розділ: Переклади  із Тараса Шевченка</vt:lpstr>
      <vt:lpstr>1-й розділ: Переклади  із Тараса Шевченка</vt:lpstr>
      <vt:lpstr>2-й розділ: Вінок Тарасу</vt:lpstr>
      <vt:lpstr>2-й розділ: Вінок Тарасу</vt:lpstr>
      <vt:lpstr>2-й розділ: Вінок Тарасу</vt:lpstr>
      <vt:lpstr>2-й розділ: Вінок Тарасу</vt:lpstr>
      <vt:lpstr>2-й розділ: Вінок Тарасу</vt:lpstr>
      <vt:lpstr>3-й розділ: Микола Вінграновський</vt:lpstr>
      <vt:lpstr>3-й розділ: Микола Вінграновський</vt:lpstr>
      <vt:lpstr>3-й розділ: Микола Вінграновський</vt:lpstr>
      <vt:lpstr>3-й розділ: Микола Вінграновський</vt:lpstr>
      <vt:lpstr> 4-й розділ : Переклади із Бориса Олійника</vt:lpstr>
      <vt:lpstr>4-й розділ : Переклади із Бориса Олійника</vt:lpstr>
      <vt:lpstr>4-й розділ : Переклади із Бориса Олійника</vt:lpstr>
      <vt:lpstr>4-й розділ : Переклади із Бориса Олійника</vt:lpstr>
      <vt:lpstr>4-й розділ : Переклади із Бориса Олійника</vt:lpstr>
      <vt:lpstr>4-й розділ : Переклади із Бориса Олійника</vt:lpstr>
      <vt:lpstr>Участь Корнійця В. П. в Міжнародних фестивалях</vt:lpstr>
      <vt:lpstr>Участь Корнійця В. П. в Міжнародних фестивалях</vt:lpstr>
      <vt:lpstr>Автор Презентації:</vt:lpstr>
      <vt:lpstr>Рекомендую прочитати книги Валерія Петровича Корнійця:</vt:lpstr>
      <vt:lpstr>Перо поэта не молчит!</vt:lpstr>
      <vt:lpstr>Перо поэта не молчит!</vt:lpstr>
      <vt:lpstr>Використана література</vt:lpstr>
      <vt:lpstr>Виставки в бібліотеці КЗ НВО № 32 до 200-річчя Великого Кобзаря</vt:lpstr>
      <vt:lpstr>Читайте твори Великого Кобзаря Тараса Григоровича Шевченка!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Admin1</dc:creator>
  <cp:lastModifiedBy>Admin1</cp:lastModifiedBy>
  <cp:revision>48</cp:revision>
  <dcterms:created xsi:type="dcterms:W3CDTF">2004-07-28T21:53:02Z</dcterms:created>
  <dcterms:modified xsi:type="dcterms:W3CDTF">2004-07-29T04:06:29Z</dcterms:modified>
</cp:coreProperties>
</file>