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6" r:id="rId2"/>
    <p:sldId id="270" r:id="rId3"/>
    <p:sldId id="269" r:id="rId4"/>
    <p:sldId id="263" r:id="rId5"/>
    <p:sldId id="258" r:id="rId6"/>
    <p:sldId id="273" r:id="rId7"/>
    <p:sldId id="274" r:id="rId8"/>
    <p:sldId id="275" r:id="rId9"/>
    <p:sldId id="276" r:id="rId10"/>
    <p:sldId id="278" r:id="rId11"/>
    <p:sldId id="279" r:id="rId12"/>
    <p:sldId id="280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78" autoAdjust="0"/>
    <p:restoredTop sz="86409" autoAdjust="0"/>
  </p:normalViewPr>
  <p:slideViewPr>
    <p:cSldViewPr>
      <p:cViewPr varScale="1">
        <p:scale>
          <a:sx n="78" d="100"/>
          <a:sy n="78" d="100"/>
        </p:scale>
        <p:origin x="-16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4FCC-0A40-4D56-965C-0E50C0DF135E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8C7-AD9C-416D-8346-EEA6C4F09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4FCC-0A40-4D56-965C-0E50C0DF135E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8C7-AD9C-416D-8346-EEA6C4F09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4FCC-0A40-4D56-965C-0E50C0DF135E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8C7-AD9C-416D-8346-EEA6C4F09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4FCC-0A40-4D56-965C-0E50C0DF135E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8C7-AD9C-416D-8346-EEA6C4F09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4FCC-0A40-4D56-965C-0E50C0DF135E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8C7-AD9C-416D-8346-EEA6C4F09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4FCC-0A40-4D56-965C-0E50C0DF135E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8C7-AD9C-416D-8346-EEA6C4F09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4FCC-0A40-4D56-965C-0E50C0DF135E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8C7-AD9C-416D-8346-EEA6C4F09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4FCC-0A40-4D56-965C-0E50C0DF135E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8C7-AD9C-416D-8346-EEA6C4F09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4FCC-0A40-4D56-965C-0E50C0DF135E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8C7-AD9C-416D-8346-EEA6C4F09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4FCC-0A40-4D56-965C-0E50C0DF135E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8C7-AD9C-416D-8346-EEA6C4F09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4FCC-0A40-4D56-965C-0E50C0DF135E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8C7-AD9C-416D-8346-EEA6C4F09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64FCC-0A40-4D56-965C-0E50C0DF135E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3A8C7-AD9C-416D-8346-EEA6C4F09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Зустріч з кіровоградським поетом, перекладачем </a:t>
            </a:r>
            <a:r>
              <a:rPr lang="uk-UA" sz="3600" b="1" dirty="0" err="1" smtClean="0"/>
              <a:t>Корнійцем</a:t>
            </a:r>
            <a:r>
              <a:rPr lang="uk-UA" sz="3600" b="1" dirty="0" smtClean="0"/>
              <a:t> В.П. в НВО № 32</a:t>
            </a:r>
            <a:endParaRPr lang="ru-RU" sz="3600" b="1" dirty="0"/>
          </a:p>
        </p:txBody>
      </p:sp>
      <p:pic>
        <p:nvPicPr>
          <p:cNvPr id="2050" name="Picture 2" descr="C:\Documents and Settings\Admin\Рабочий стол\Зустріч з Корнійцем-18 березня 2015-9-Б\P10208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7358114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4572000" cy="1214446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Перегляд Презентації</a:t>
            </a:r>
            <a:br>
              <a:rPr lang="uk-UA" sz="3600" b="1" dirty="0" smtClean="0"/>
            </a:br>
            <a:r>
              <a:rPr lang="uk-UA" sz="3600" b="1" dirty="0" smtClean="0"/>
              <a:t> </a:t>
            </a:r>
            <a:r>
              <a:rPr lang="uk-UA" sz="3600" b="1" dirty="0" err="1" smtClean="0"/>
              <a:t>“Корнійцю</a:t>
            </a:r>
            <a:r>
              <a:rPr lang="uk-UA" sz="3600" b="1" dirty="0" smtClean="0"/>
              <a:t> – 75!”</a:t>
            </a:r>
            <a:endParaRPr lang="ru-RU" sz="3600" b="1" dirty="0"/>
          </a:p>
        </p:txBody>
      </p:sp>
      <p:pic>
        <p:nvPicPr>
          <p:cNvPr id="6" name="Picture 2" descr="d:\Users\Юзер\Desktop\Зустріч з Корнійцем-18 березня 2015-9-Б\P10208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85728"/>
            <a:ext cx="4181476" cy="302895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1428736"/>
            <a:ext cx="4495800" cy="1857389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 Діти переглянули </a:t>
            </a:r>
            <a:r>
              <a:rPr lang="uk-UA" dirty="0" smtClean="0"/>
              <a:t>Презентацію «</a:t>
            </a:r>
            <a:r>
              <a:rPr lang="uk-UA" dirty="0" err="1" smtClean="0"/>
              <a:t>Корнійцю</a:t>
            </a:r>
            <a:r>
              <a:rPr lang="uk-UA" dirty="0" smtClean="0"/>
              <a:t> – 75» (автор – бібліотекар Бабенко А.Л.)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" name="Picture 2" descr="d:\Users\Юзер\Desktop\Зустріч з Корнійцем-18 березня 2015-9-Б\DSC026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429000"/>
            <a:ext cx="4214842" cy="3243264"/>
          </a:xfrm>
          <a:prstGeom prst="rect">
            <a:avLst/>
          </a:prstGeom>
          <a:noFill/>
        </p:spPr>
      </p:pic>
      <p:pic>
        <p:nvPicPr>
          <p:cNvPr id="9" name="Picture 4" descr="d:\Users\Юзер\Desktop\Зустріч з Корнійцем-18 березня 2015-9-Б\DSC026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429000"/>
            <a:ext cx="4357718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0"/>
            <a:ext cx="4429124" cy="1214422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/>
              <a:t>Діти читали</a:t>
            </a:r>
            <a:br>
              <a:rPr lang="uk-UA" sz="4000" b="1" dirty="0" smtClean="0"/>
            </a:br>
            <a:r>
              <a:rPr lang="uk-UA" sz="4000" b="1" dirty="0" smtClean="0"/>
              <a:t> свої вірші</a:t>
            </a:r>
            <a:endParaRPr lang="ru-RU" sz="4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281518" cy="557214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uk-UA" dirty="0" smtClean="0"/>
              <a:t>          А </a:t>
            </a:r>
            <a:r>
              <a:rPr lang="uk-UA" dirty="0" smtClean="0"/>
              <a:t>ще Валерій Петрович оцінив вірші наших творчих учнів, які прочитали свою поезію. Півень Валерія(10-А), </a:t>
            </a:r>
            <a:r>
              <a:rPr lang="uk-UA" dirty="0" err="1" smtClean="0"/>
              <a:t>Бжеленко</a:t>
            </a:r>
            <a:r>
              <a:rPr lang="uk-UA" dirty="0" smtClean="0"/>
              <a:t>  </a:t>
            </a:r>
            <a:r>
              <a:rPr lang="uk-UA" dirty="0" err="1" smtClean="0"/>
              <a:t>Єлізавета</a:t>
            </a:r>
            <a:r>
              <a:rPr lang="uk-UA" dirty="0" smtClean="0"/>
              <a:t>(11-А), </a:t>
            </a:r>
            <a:r>
              <a:rPr lang="uk-UA" dirty="0" err="1" smtClean="0"/>
              <a:t>Волохова</a:t>
            </a:r>
            <a:r>
              <a:rPr lang="uk-UA" dirty="0" smtClean="0"/>
              <a:t> Ганна(8-А) виступили з віршами. Валерій Петрович дав дуже добру  оцінку творчості наших молодих поетів і зрадів, що в нашій </a:t>
            </a:r>
            <a:r>
              <a:rPr lang="uk-UA" dirty="0" smtClean="0"/>
              <a:t>школі є такі дуже                                      талановиті </a:t>
            </a:r>
            <a:r>
              <a:rPr lang="uk-UA" dirty="0" smtClean="0"/>
              <a:t>діти, за якими – майбутнє нашої країни. Зустріч пройшла в теплій, дружньої атмосфері.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9" name="Picture 3" descr="d:\Users\Юзер\Desktop\Зустріч з Корнійцем-18 березня 2015-9-Б\P10208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00438"/>
            <a:ext cx="4643470" cy="3100388"/>
          </a:xfrm>
          <a:prstGeom prst="rect">
            <a:avLst/>
          </a:prstGeom>
          <a:noFill/>
        </p:spPr>
      </p:pic>
      <p:pic>
        <p:nvPicPr>
          <p:cNvPr id="8" name="Picture 2" descr="d:\Users\Юзер\Desktop\Зустріч з Корнійцем-18 березня 2015-9-Б\DSC026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643470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Users\Юзер\Desktop\Зустріч з Корнійцем-18 березня 2015-9-Б\DSC0268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00438"/>
            <a:ext cx="4214842" cy="3100388"/>
          </a:xfrm>
          <a:prstGeom prst="rect">
            <a:avLst/>
          </a:prstGeom>
          <a:noFill/>
        </p:spPr>
      </p:pic>
      <p:pic>
        <p:nvPicPr>
          <p:cNvPr id="5124" name="Picture 4" descr="d:\Users\Юзер\Desktop\Зустріч з Корнійцем-18 березня 2015-9-Б\P102088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290"/>
            <a:ext cx="4252914" cy="3071834"/>
          </a:xfrm>
          <a:prstGeom prst="rect">
            <a:avLst/>
          </a:prstGeom>
          <a:noFill/>
        </p:spPr>
      </p:pic>
      <p:pic>
        <p:nvPicPr>
          <p:cNvPr id="10" name="Picture 4" descr="d:\Users\Юзер\Desktop\Зустріч з Корнійцем-18 березня 2015-9-Б\DSC026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4214842" cy="3071834"/>
          </a:xfrm>
          <a:prstGeom prst="rect">
            <a:avLst/>
          </a:prstGeom>
          <a:noFill/>
        </p:spPr>
      </p:pic>
      <p:pic>
        <p:nvPicPr>
          <p:cNvPr id="11" name="Picture 3" descr="d:\Users\Юзер\Desktop\Зустріч з Корнійцем-18 березня 2015-9-Б\DSC026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500438"/>
            <a:ext cx="4252914" cy="3100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714356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Успіх заходу</a:t>
            </a:r>
            <a:endParaRPr lang="ru-RU" sz="3600" b="1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0" y="571480"/>
            <a:ext cx="4357686" cy="2786082"/>
          </a:xfrm>
        </p:spPr>
        <p:txBody>
          <a:bodyPr/>
          <a:lstStyle/>
          <a:p>
            <a:pPr algn="just">
              <a:buNone/>
            </a:pPr>
            <a:r>
              <a:rPr lang="uk-UA" dirty="0" smtClean="0"/>
              <a:t>        </a:t>
            </a:r>
            <a:r>
              <a:rPr lang="uk-UA" sz="2000" dirty="0" smtClean="0"/>
              <a:t>Зустріч з </a:t>
            </a:r>
            <a:r>
              <a:rPr lang="uk-UA" sz="2000" dirty="0" err="1" smtClean="0"/>
              <a:t>Корнійцем</a:t>
            </a:r>
            <a:r>
              <a:rPr lang="uk-UA" sz="2000" dirty="0" smtClean="0"/>
              <a:t> В.П. тривала 2 </a:t>
            </a:r>
            <a:r>
              <a:rPr lang="uk-UA" sz="2000" dirty="0" err="1" smtClean="0"/>
              <a:t>урока</a:t>
            </a:r>
            <a:r>
              <a:rPr lang="uk-UA" sz="2000" dirty="0" smtClean="0"/>
              <a:t>, але навіть на перерві діти не виходили з класу і задавали питання поету – так їм сподобались вірші поета і його розповідь про себе і свою творчість, а також про творчість інших поетів.</a:t>
            </a:r>
            <a:endParaRPr lang="ru-RU" sz="2000" dirty="0"/>
          </a:p>
        </p:txBody>
      </p:sp>
      <p:pic>
        <p:nvPicPr>
          <p:cNvPr id="6149" name="Picture 5" descr="d:\Users\Юзер\Desktop\Зустріч з Корнійцем-18 березня 2015-9-Б\P10208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286124"/>
            <a:ext cx="4395790" cy="3429024"/>
          </a:xfrm>
          <a:prstGeom prst="rect">
            <a:avLst/>
          </a:prstGeom>
          <a:noFill/>
        </p:spPr>
      </p:pic>
      <p:pic>
        <p:nvPicPr>
          <p:cNvPr id="12" name="Picture 2" descr="d:\Users\Юзер\Desktop\Зустріч з Корнійцем-18 березня 2015-9-Б\DSC02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42852"/>
            <a:ext cx="4252914" cy="3214710"/>
          </a:xfrm>
          <a:prstGeom prst="rect">
            <a:avLst/>
          </a:prstGeom>
          <a:noFill/>
        </p:spPr>
      </p:pic>
      <p:pic>
        <p:nvPicPr>
          <p:cNvPr id="13" name="Picture 3" descr="d:\Users\Юзер\Desktop\Зустріч з Корнійцем-18 березня 2015-9-Б\P10208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500438"/>
            <a:ext cx="4281488" cy="3211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Зустріч з кіровоградським поетом, перекладачем </a:t>
            </a:r>
            <a:r>
              <a:rPr lang="uk-UA" sz="3600" b="1" dirty="0" err="1" smtClean="0"/>
              <a:t>Корнійцем</a:t>
            </a:r>
            <a:r>
              <a:rPr lang="uk-UA" sz="3600" b="1" dirty="0" smtClean="0"/>
              <a:t> В.П. в НВО № 32</a:t>
            </a:r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/>
          </a:bodyPr>
          <a:lstStyle/>
          <a:p>
            <a:pPr algn="just"/>
            <a:r>
              <a:rPr lang="uk-UA" sz="2000" dirty="0" smtClean="0"/>
              <a:t>18 березня 2015 року в НВО № 32 відбулася Зустріч з кіровоградським поетом, перекладачем Валерієм Петровичем </a:t>
            </a:r>
            <a:r>
              <a:rPr lang="uk-UA" sz="2000" dirty="0" err="1" smtClean="0"/>
              <a:t>Корнійцем</a:t>
            </a:r>
            <a:r>
              <a:rPr lang="uk-UA" sz="2000" dirty="0" smtClean="0"/>
              <a:t>. Цей захід – це співпраця бібліотекаря школи Бабенко А.Л., вчителів – мовників: Хомко О.П., Брюховецької Н.Г., Смоляк Л.М.. Захід розпочала Хомко О.П.. Бібліотекар школи Бабенко А.Л. представила присутнім Корнійця В.П. і розповіла про його творчість. Було організовано виставку літератури «Судьб</a:t>
            </a:r>
            <a:r>
              <a:rPr lang="ru-RU" sz="2000" dirty="0" err="1" smtClean="0"/>
              <a:t>ы</a:t>
            </a:r>
            <a:r>
              <a:rPr lang="uk-UA" sz="2000" dirty="0" smtClean="0"/>
              <a:t> веретено»(по назві книги Корнійця В.П.) В Заході приймали участь учні: 8-А, 8-Б, 9-Б, 10-А, 11-А класів.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7" name="Picture 3" descr="C:\Documents and Settings\Admin\Рабочий стол\Зустріч з Корнійцем-18 березня 2015-9-Б\DSC027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357430"/>
            <a:ext cx="4038600" cy="3286148"/>
          </a:xfrm>
          <a:prstGeom prst="rect">
            <a:avLst/>
          </a:prstGeom>
          <a:noFill/>
        </p:spPr>
      </p:pic>
      <p:pic>
        <p:nvPicPr>
          <p:cNvPr id="6" name="Picture 14" descr="10140216_4377890_red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71612"/>
            <a:ext cx="40878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10140216_4377890_red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6072206"/>
            <a:ext cx="40878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57686" y="0"/>
            <a:ext cx="4786314" cy="1285860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Зустріч з  </a:t>
            </a:r>
            <a:br>
              <a:rPr lang="uk-UA" sz="3600" b="1" dirty="0" smtClean="0"/>
            </a:br>
            <a:r>
              <a:rPr lang="uk-UA" sz="3600" b="1" dirty="0" err="1" smtClean="0"/>
              <a:t>Корнійцем</a:t>
            </a:r>
            <a:r>
              <a:rPr lang="uk-UA" sz="3600" b="1" dirty="0" smtClean="0"/>
              <a:t> В.П.</a:t>
            </a:r>
            <a:endParaRPr lang="ru-RU" sz="3600" b="1" dirty="0"/>
          </a:p>
        </p:txBody>
      </p:sp>
      <p:pic>
        <p:nvPicPr>
          <p:cNvPr id="1026" name="Picture 2" descr="C:\Documents and Settings\Admin\Рабочий стол\Зустріч з Корнійцем-18 березня 2015-9-Б\DSC026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4038600" cy="3000396"/>
          </a:xfrm>
          <a:prstGeom prst="rect">
            <a:avLst/>
          </a:prstGeom>
          <a:noFill/>
        </p:spPr>
      </p:pic>
      <p:pic>
        <p:nvPicPr>
          <p:cNvPr id="10" name="Picture 3" descr="C:\Documents and Settings\Admin\Рабочий стол\Зустріч з Корнійцем-18 березня 2015-9-Б\DSC026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00438"/>
            <a:ext cx="4038600" cy="3028950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143372" y="1428736"/>
            <a:ext cx="4857784" cy="54292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000" dirty="0" smtClean="0"/>
              <a:t>            На виставці «Судьб</a:t>
            </a:r>
            <a:r>
              <a:rPr lang="ru-RU" sz="2000" dirty="0" err="1" smtClean="0"/>
              <a:t>ы</a:t>
            </a:r>
            <a:r>
              <a:rPr lang="uk-UA" sz="2000" dirty="0" smtClean="0"/>
              <a:t> веретено» було представлено всі 11 книжок автора, який видав їх протягом 5 років. Серед них книги: «Судьб</a:t>
            </a:r>
            <a:r>
              <a:rPr lang="ru-RU" sz="2000" dirty="0" err="1" smtClean="0"/>
              <a:t>ы</a:t>
            </a:r>
            <a:r>
              <a:rPr lang="uk-UA" sz="2000" dirty="0" smtClean="0"/>
              <a:t> веретено», «Над кручею», «</a:t>
            </a:r>
            <a:r>
              <a:rPr lang="uk-UA" sz="2000" dirty="0" err="1" smtClean="0"/>
              <a:t>Вкус</a:t>
            </a:r>
            <a:r>
              <a:rPr lang="uk-UA" sz="2000" dirty="0" smtClean="0"/>
              <a:t> </a:t>
            </a:r>
            <a:r>
              <a:rPr lang="uk-UA" sz="2000" dirty="0" err="1" smtClean="0"/>
              <a:t>пол</a:t>
            </a:r>
            <a:r>
              <a:rPr lang="ru-RU" sz="2000" dirty="0" err="1" smtClean="0"/>
              <a:t>ы</a:t>
            </a:r>
            <a:r>
              <a:rPr lang="uk-UA" sz="2000" dirty="0" err="1" smtClean="0"/>
              <a:t>ни</a:t>
            </a:r>
            <a:r>
              <a:rPr lang="uk-UA" sz="2000" dirty="0" smtClean="0"/>
              <a:t>», «</a:t>
            </a:r>
            <a:r>
              <a:rPr lang="uk-UA" sz="2000" dirty="0" err="1" smtClean="0"/>
              <a:t>Перезвон</a:t>
            </a:r>
            <a:r>
              <a:rPr lang="ru-RU" sz="2000" dirty="0" err="1" smtClean="0"/>
              <a:t>ы</a:t>
            </a:r>
            <a:r>
              <a:rPr lang="uk-UA" sz="2000" dirty="0" smtClean="0"/>
              <a:t>», «Перо по</a:t>
            </a:r>
            <a:r>
              <a:rPr lang="ru-RU" sz="2000" dirty="0" smtClean="0"/>
              <a:t>э</a:t>
            </a:r>
            <a:r>
              <a:rPr lang="uk-UA" sz="2000" dirty="0" smtClean="0"/>
              <a:t>та», «Струн</a:t>
            </a:r>
            <a:r>
              <a:rPr lang="ru-RU" sz="2000" dirty="0" err="1" smtClean="0"/>
              <a:t>ы</a:t>
            </a:r>
            <a:r>
              <a:rPr lang="uk-UA" sz="2000" dirty="0" smtClean="0"/>
              <a:t> души», «Дум</a:t>
            </a:r>
            <a:r>
              <a:rPr lang="ru-RU" sz="2000" dirty="0" err="1" smtClean="0"/>
              <a:t>ы</a:t>
            </a:r>
            <a:r>
              <a:rPr lang="uk-UA" sz="2000" dirty="0" smtClean="0"/>
              <a:t> </a:t>
            </a:r>
            <a:r>
              <a:rPr lang="uk-UA" sz="2000" dirty="0" err="1" smtClean="0"/>
              <a:t>мои</a:t>
            </a:r>
            <a:r>
              <a:rPr lang="uk-UA" sz="2000" dirty="0" smtClean="0"/>
              <a:t>, дум</a:t>
            </a:r>
            <a:r>
              <a:rPr lang="ru-RU" sz="2000" dirty="0" err="1" smtClean="0"/>
              <a:t>ы</a:t>
            </a:r>
            <a:r>
              <a:rPr lang="uk-UA" sz="2000" dirty="0" smtClean="0"/>
              <a:t> </a:t>
            </a:r>
            <a:r>
              <a:rPr lang="uk-UA" sz="2000" dirty="0" err="1" smtClean="0"/>
              <a:t>мои</a:t>
            </a:r>
            <a:r>
              <a:rPr lang="uk-UA" sz="2000" dirty="0" smtClean="0"/>
              <a:t>», « </a:t>
            </a:r>
            <a:r>
              <a:rPr lang="uk-UA" sz="2000" dirty="0" err="1" smtClean="0"/>
              <a:t>Оборвавшийся</a:t>
            </a:r>
            <a:r>
              <a:rPr lang="uk-UA" sz="2000" dirty="0" smtClean="0"/>
              <a:t> </a:t>
            </a:r>
            <a:r>
              <a:rPr lang="uk-UA" sz="2000" dirty="0" err="1" smtClean="0"/>
              <a:t>взлет</a:t>
            </a:r>
            <a:r>
              <a:rPr lang="uk-UA" sz="2000" dirty="0" smtClean="0"/>
              <a:t>», «</a:t>
            </a:r>
            <a:r>
              <a:rPr lang="uk-UA" sz="2000" dirty="0" err="1" smtClean="0"/>
              <a:t>Анатолий</a:t>
            </a:r>
            <a:r>
              <a:rPr lang="uk-UA" sz="2000" dirty="0" smtClean="0"/>
              <a:t> </a:t>
            </a:r>
            <a:r>
              <a:rPr lang="uk-UA" sz="2000" dirty="0" err="1" smtClean="0"/>
              <a:t>Кримский</a:t>
            </a:r>
            <a:r>
              <a:rPr lang="uk-UA" sz="2000" dirty="0" smtClean="0"/>
              <a:t>: </a:t>
            </a:r>
            <a:r>
              <a:rPr lang="uk-UA" sz="2000" dirty="0" err="1" smtClean="0"/>
              <a:t>Избранное</a:t>
            </a:r>
            <a:r>
              <a:rPr lang="uk-UA" sz="2000" dirty="0" smtClean="0"/>
              <a:t>», «Шаг за горизонт», «Я не зраджу». Це і вірші поета, і його переклади творів українських поетів, і його катрени, балади, сатиричні вірші. Тематика різна: любов до Батьківщини, до українського народу, до природи рідного краю, тема кохання, тема війни, прагнення народу до свободи і </a:t>
            </a:r>
            <a:r>
              <a:rPr lang="uk-UA" sz="2000" dirty="0" err="1" smtClean="0"/>
              <a:t>незалжності</a:t>
            </a:r>
            <a:r>
              <a:rPr lang="uk-UA" sz="2000" dirty="0" smtClean="0"/>
              <a:t> та інші теми.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/>
            <a:r>
              <a:rPr lang="uk-UA" b="1" smtClean="0"/>
              <a:t>Корнієць Валерій Петрович</a:t>
            </a:r>
            <a:endParaRPr lang="ru-RU" b="1" dirty="0" smtClean="0"/>
          </a:p>
        </p:txBody>
      </p:sp>
      <p:sp>
        <p:nvSpPr>
          <p:cNvPr id="16387" name="Содержимое 3"/>
          <p:cNvSpPr>
            <a:spLocks noGrp="1"/>
          </p:cNvSpPr>
          <p:nvPr>
            <p:ph sz="half" idx="1"/>
          </p:nvPr>
        </p:nvSpPr>
        <p:spPr>
          <a:xfrm>
            <a:off x="1" y="981075"/>
            <a:ext cx="5357818" cy="5519738"/>
          </a:xfrm>
        </p:spPr>
        <p:txBody>
          <a:bodyPr>
            <a:normAutofit/>
          </a:bodyPr>
          <a:lstStyle/>
          <a:p>
            <a:pPr algn="just" eaLnBrk="1" hangingPunct="1">
              <a:buFont typeface="Arial" charset="0"/>
              <a:buNone/>
            </a:pPr>
            <a:r>
              <a:rPr lang="uk-UA" sz="1800" dirty="0" smtClean="0"/>
              <a:t>Поет народився 25.02. 1940 г. в  м. </a:t>
            </a:r>
            <a:r>
              <a:rPr lang="uk-UA" sz="1800" dirty="0" err="1" smtClean="0"/>
              <a:t>Бобринець</a:t>
            </a:r>
            <a:r>
              <a:rPr lang="uk-UA" sz="1800" dirty="0" smtClean="0"/>
              <a:t>. Закінчив Кіровоградський педінститут ім. О.С.Пушкіна. Вчитель російської мови та літератури. Працював вчителем, педагогом-організатором позашкільної роботи, завучем, директором в школах Кіровограда.  З березня 1983 по квітень 1987 року працював в ДРА радником Головного Управління </a:t>
            </a:r>
          </a:p>
          <a:p>
            <a:pPr algn="just" eaLnBrk="1" hangingPunct="1">
              <a:buFont typeface="Arial" charset="0"/>
              <a:buNone/>
            </a:pPr>
            <a:r>
              <a:rPr lang="uk-UA" sz="1800" dirty="0" smtClean="0"/>
              <a:t>      шкіл-інтернатів «ВАТАН» при Раді Міністрів Афганістану. Займався створенням шкіл-інтернатів для дітей-сиріт.</a:t>
            </a:r>
          </a:p>
          <a:p>
            <a:pPr algn="just" eaLnBrk="1" hangingPunct="1">
              <a:buFont typeface="Arial" charset="0"/>
              <a:buNone/>
            </a:pPr>
            <a:r>
              <a:rPr lang="uk-UA" sz="1800" dirty="0" smtClean="0"/>
              <a:t> Вірші пише з 18 років, але першу збірку  своїх віршів надрукував тільки в 2010 році. В цьому йому допомогли старі друзі Г.С. </a:t>
            </a:r>
            <a:r>
              <a:rPr lang="uk-UA" sz="1800" dirty="0" err="1" smtClean="0"/>
              <a:t>Рожинський</a:t>
            </a:r>
            <a:r>
              <a:rPr lang="uk-UA" sz="1800" dirty="0" smtClean="0"/>
              <a:t>,  Б.П. </a:t>
            </a:r>
            <a:r>
              <a:rPr lang="uk-UA" sz="1800" dirty="0" err="1" smtClean="0"/>
              <a:t>Куманський</a:t>
            </a:r>
            <a:r>
              <a:rPr lang="uk-UA" sz="1800" dirty="0" smtClean="0"/>
              <a:t>, С.Н. </a:t>
            </a:r>
            <a:r>
              <a:rPr lang="uk-UA" sz="1800" dirty="0" err="1" smtClean="0"/>
              <a:t>Янчуков</a:t>
            </a:r>
            <a:r>
              <a:rPr lang="uk-UA" sz="1800" dirty="0" smtClean="0"/>
              <a:t>. Книгу присвячено дружині Тетяні Йосипівні </a:t>
            </a:r>
            <a:r>
              <a:rPr lang="uk-UA" sz="1800" dirty="0" err="1" smtClean="0"/>
              <a:t>Корніець</a:t>
            </a:r>
            <a:r>
              <a:rPr lang="uk-UA" sz="1800" dirty="0" smtClean="0"/>
              <a:t> – головному помічнику  і безпристрасному критику.</a:t>
            </a:r>
          </a:p>
          <a:p>
            <a:pPr eaLnBrk="1" hangingPunct="1">
              <a:buFont typeface="Arial" charset="0"/>
              <a:buNone/>
            </a:pPr>
            <a:endParaRPr lang="uk-UA" sz="1800" dirty="0" smtClean="0"/>
          </a:p>
          <a:p>
            <a:pPr eaLnBrk="1" hangingPunct="1">
              <a:buFont typeface="Arial" charset="0"/>
              <a:buNone/>
            </a:pPr>
            <a:endParaRPr lang="ru-RU" sz="1600" dirty="0" smtClean="0"/>
          </a:p>
          <a:p>
            <a:pPr eaLnBrk="1" hangingPunct="1"/>
            <a:endParaRPr lang="ru-RU" sz="1600" dirty="0" smtClean="0"/>
          </a:p>
        </p:txBody>
      </p:sp>
      <p:pic>
        <p:nvPicPr>
          <p:cNvPr id="16388" name="Picture 2" descr="C:\Documents and Settings\Admin\Рабочий стол\КОРНИЕЦ В.П. Кировоград\Корниец Фото\Валерий Петрович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72133" y="1571612"/>
            <a:ext cx="3000396" cy="4643469"/>
          </a:xfrm>
        </p:spPr>
      </p:pic>
      <p:pic>
        <p:nvPicPr>
          <p:cNvPr id="16389" name="Picture 14" descr="10140216_4377890_red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6092825"/>
            <a:ext cx="40878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4" descr="10140216_4377890_red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981075"/>
            <a:ext cx="36544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uk-UA" b="1" dirty="0" smtClean="0"/>
              <a:t>Заповіт великого Кобзаря</a:t>
            </a:r>
            <a:endParaRPr lang="ru-RU" b="1" dirty="0"/>
          </a:p>
        </p:txBody>
      </p:sp>
      <p:pic>
        <p:nvPicPr>
          <p:cNvPr id="5" name="Picture 2" descr="J:\200 лет Шевченко\Шевченко-Фото\мтсьн77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3500462" cy="499098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3306" y="1500174"/>
            <a:ext cx="5286412" cy="5357826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uk-UA" dirty="0" smtClean="0"/>
              <a:t>               Валерій Петрович розпочав свою розповідь з творчості Т.Г.Шевченка. Діти читали вірші Великого Кобзаря, а Валерій Петрович – свої переклади творів Шевченка на російську мову. </a:t>
            </a:r>
            <a:r>
              <a:rPr lang="ru-RU" dirty="0" smtClean="0"/>
              <a:t>Шевченко Т. Г. </a:t>
            </a:r>
            <a:r>
              <a:rPr lang="uk-UA" dirty="0" smtClean="0"/>
              <a:t>любить свою рідну Україну, цінує її, хоче, щоб вона була вільною і незалежною. І поет В. П. Корнієць , перекладаючи </a:t>
            </a:r>
            <a:r>
              <a:rPr lang="uk-UA" b="1" dirty="0" smtClean="0"/>
              <a:t>вірш Великого Кобзаря “В </a:t>
            </a:r>
            <a:r>
              <a:rPr lang="uk-UA" b="1" dirty="0" err="1" smtClean="0"/>
              <a:t>казематі”</a:t>
            </a:r>
            <a:r>
              <a:rPr lang="uk-UA" b="1" dirty="0" smtClean="0"/>
              <a:t>, </a:t>
            </a:r>
            <a:r>
              <a:rPr lang="uk-UA" dirty="0" smtClean="0"/>
              <a:t>передає всю силу цієї любові до України і до українців. І в цих строках відчувається і громадянська позиція самого Валерія Петровича, його бажання бачити український народ щасливим, його небайдужість до долі України.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dirty="0" smtClean="0"/>
              <a:t>             «Но нет! Не безразлично мне,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dirty="0" smtClean="0"/>
              <a:t>             Что Украину злые люди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dirty="0" smtClean="0"/>
              <a:t>             Приспят лукаво и в огне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dirty="0" smtClean="0"/>
              <a:t>             Ее, обворовав, разбудят…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dirty="0" smtClean="0"/>
              <a:t>             Ох, нет! Не безразлично мне!»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071934" cy="1500174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Заповіт великого Кобзаря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28736"/>
            <a:ext cx="4000496" cy="54292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dirty="0" smtClean="0"/>
              <a:t>          </a:t>
            </a:r>
            <a:r>
              <a:rPr lang="uk-UA" sz="2000" dirty="0" smtClean="0"/>
              <a:t>Поет переклав не тільки твори Кобзаря, а ще і твори А.Кримського, Б. Олійника, В.Симоненка, В.</a:t>
            </a:r>
            <a:r>
              <a:rPr lang="uk-UA" sz="2000" dirty="0" err="1" smtClean="0"/>
              <a:t>Базилевського</a:t>
            </a:r>
            <a:r>
              <a:rPr lang="uk-UA" sz="2000" dirty="0" smtClean="0"/>
              <a:t>,  М.Вінграновського, Л.Костенко, М. Сингаївського, Є.Маланюка та інших українських поетів, декілька творів кіровоградських поетів. </a:t>
            </a:r>
            <a:r>
              <a:rPr lang="uk-UA" sz="2000" dirty="0" err="1" smtClean="0"/>
              <a:t>Корніець</a:t>
            </a:r>
            <a:r>
              <a:rPr lang="uk-UA" sz="2000" dirty="0" smtClean="0"/>
              <a:t> В.П. прочитав і свої вірші, присвячені Україні, українському народу, природі рідного краю, Афганістану. Звучали вірші про кохання, про війну, сатиричні катрени та інші вірші і балади поета..</a:t>
            </a:r>
            <a:endParaRPr lang="ru-RU" sz="2000" dirty="0"/>
          </a:p>
        </p:txBody>
      </p:sp>
      <p:pic>
        <p:nvPicPr>
          <p:cNvPr id="2050" name="Picture 2" descr="C:\Documents and Settings\Admin\Рабочий стол\Зустріч з Корнійцем-18 березня 2015-9-Б\DSC026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14290"/>
            <a:ext cx="4681542" cy="3214710"/>
          </a:xfrm>
          <a:prstGeom prst="rect">
            <a:avLst/>
          </a:prstGeom>
          <a:noFill/>
        </p:spPr>
      </p:pic>
      <p:pic>
        <p:nvPicPr>
          <p:cNvPr id="6" name="Picture 2" descr="d:\Users\Юзер\Desktop\Зустріч з Корнійцем-18 березня 2015-9-Б\DSC026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571876"/>
            <a:ext cx="4681542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107154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Книги </a:t>
            </a:r>
            <a:r>
              <a:rPr lang="ru-RU" sz="3600" b="1" dirty="0" err="1" smtClean="0"/>
              <a:t>Корнійця</a:t>
            </a:r>
            <a:r>
              <a:rPr lang="ru-RU" sz="3600" b="1" dirty="0" smtClean="0"/>
              <a:t> В.П.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281518" cy="592933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«Судьбы веретено», 2010 год</a:t>
            </a:r>
          </a:p>
          <a:p>
            <a:pPr algn="ctr">
              <a:buNone/>
            </a:pPr>
            <a:r>
              <a:rPr lang="ru-RU" dirty="0" smtClean="0"/>
              <a:t>«Струны души», 2011 год</a:t>
            </a:r>
          </a:p>
          <a:p>
            <a:pPr algn="ctr">
              <a:buNone/>
            </a:pPr>
            <a:r>
              <a:rPr lang="ru-RU" dirty="0" smtClean="0"/>
              <a:t>«Над кручею», 2012 год</a:t>
            </a:r>
          </a:p>
          <a:p>
            <a:pPr algn="ctr">
              <a:buNone/>
            </a:pPr>
            <a:r>
              <a:rPr lang="ru-RU" dirty="0" smtClean="0"/>
              <a:t>«Перезвоны», 2012 год</a:t>
            </a:r>
          </a:p>
          <a:p>
            <a:pPr algn="ctr">
              <a:buNone/>
            </a:pPr>
            <a:r>
              <a:rPr lang="ru-RU" dirty="0" smtClean="0"/>
              <a:t>«Вкус полыни», 2013 год</a:t>
            </a:r>
          </a:p>
          <a:p>
            <a:pPr algn="ctr">
              <a:buNone/>
            </a:pPr>
            <a:r>
              <a:rPr lang="ru-RU" dirty="0" smtClean="0"/>
              <a:t>«Перо поэта», 2013 год</a:t>
            </a:r>
          </a:p>
          <a:p>
            <a:pPr algn="ctr">
              <a:buNone/>
            </a:pPr>
            <a:r>
              <a:rPr lang="ru-RU" dirty="0" smtClean="0"/>
              <a:t>«Анатолий Крымский. </a:t>
            </a:r>
          </a:p>
          <a:p>
            <a:pPr algn="ctr">
              <a:buNone/>
            </a:pPr>
            <a:r>
              <a:rPr lang="ru-RU" dirty="0" smtClean="0"/>
              <a:t>Избранное», 2014 год</a:t>
            </a:r>
          </a:p>
          <a:p>
            <a:pPr algn="ctr">
              <a:buNone/>
            </a:pPr>
            <a:r>
              <a:rPr lang="ru-RU" dirty="0" smtClean="0"/>
              <a:t>«Оборвавшийся взлет», 2014 год</a:t>
            </a:r>
          </a:p>
          <a:p>
            <a:pPr algn="ctr">
              <a:buNone/>
            </a:pPr>
            <a:r>
              <a:rPr lang="uk-UA" dirty="0" smtClean="0"/>
              <a:t>“</a:t>
            </a:r>
            <a:r>
              <a:rPr lang="ru-RU" dirty="0" smtClean="0"/>
              <a:t>Думы мои, думы мои…», 2014 год</a:t>
            </a:r>
          </a:p>
          <a:p>
            <a:pPr algn="ctr">
              <a:buNone/>
            </a:pPr>
            <a:r>
              <a:rPr lang="ru-RU" dirty="0" smtClean="0"/>
              <a:t>“Шаг за горизонт”, 2015 год</a:t>
            </a:r>
          </a:p>
          <a:p>
            <a:pPr algn="ctr">
              <a:buNone/>
            </a:pPr>
            <a:r>
              <a:rPr lang="uk-UA" dirty="0" smtClean="0"/>
              <a:t>“Я не </a:t>
            </a:r>
            <a:r>
              <a:rPr lang="uk-UA" dirty="0" err="1" smtClean="0"/>
              <a:t>зраджу”</a:t>
            </a:r>
            <a:r>
              <a:rPr lang="uk-UA" dirty="0" smtClean="0"/>
              <a:t>, 2015 рік</a:t>
            </a:r>
          </a:p>
          <a:p>
            <a:endParaRPr lang="ru-RU" dirty="0"/>
          </a:p>
        </p:txBody>
      </p:sp>
      <p:pic>
        <p:nvPicPr>
          <p:cNvPr id="3075" name="Picture 3" descr="C:\Documents and Settings\Admin\Рабочий стол\Зустріч з Корнійцем-18 березня 2015-9-Б\DSC026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876"/>
            <a:ext cx="4357718" cy="3028950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Зустріч з Корнійцем-18 березня 2015-9-Б\DSC02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428628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286248" cy="1500174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Корнієць – поет, перекладач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43050"/>
            <a:ext cx="4286248" cy="521495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uk-UA" b="1" dirty="0" smtClean="0"/>
              <a:t>             Серед великих досягнень В. Корнійця – його переклади творів видатних поетів: В. Симоненка, Б. Олійника, Л. Костенко,  О. Журливої, А. Корінь, В. </a:t>
            </a:r>
            <a:r>
              <a:rPr lang="uk-UA" b="1" dirty="0" err="1" smtClean="0"/>
              <a:t>Гончаренка</a:t>
            </a:r>
            <a:r>
              <a:rPr lang="uk-UA" b="1" dirty="0" smtClean="0"/>
              <a:t>, Л. Народового та інших.</a:t>
            </a:r>
            <a:r>
              <a:rPr lang="uk-UA" dirty="0" smtClean="0"/>
              <a:t> Серед перекладів Корнійця є наступні: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uk-UA" b="1" dirty="0" smtClean="0"/>
              <a:t>Переклад вірша Є. Маланюка </a:t>
            </a:r>
            <a:r>
              <a:rPr lang="uk-UA" b="1" dirty="0" err="1" smtClean="0"/>
              <a:t>“Шевченко”</a:t>
            </a:r>
            <a:r>
              <a:rPr lang="uk-UA" b="1" dirty="0" smtClean="0"/>
              <a:t>, </a:t>
            </a:r>
            <a:r>
              <a:rPr lang="uk-UA" dirty="0" smtClean="0"/>
              <a:t>в якому він з</a:t>
            </a:r>
            <a:r>
              <a:rPr lang="en-US" dirty="0" smtClean="0"/>
              <a:t>`</a:t>
            </a:r>
            <a:r>
              <a:rPr lang="uk-UA" dirty="0" err="1" smtClean="0"/>
              <a:t>ясовує</a:t>
            </a:r>
            <a:r>
              <a:rPr lang="uk-UA" dirty="0" smtClean="0"/>
              <a:t> питання: хто є Шевченко для нас?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uk-UA" b="1" dirty="0" smtClean="0"/>
              <a:t>Переклад вірша М. Сингаївського “ Шевченко і </a:t>
            </a:r>
            <a:r>
              <a:rPr lang="uk-UA" b="1" dirty="0" err="1" smtClean="0"/>
              <a:t>Лермонтов”</a:t>
            </a:r>
            <a:r>
              <a:rPr lang="uk-UA" dirty="0" smtClean="0"/>
              <a:t>, в якому стверджується, що </a:t>
            </a:r>
            <a:r>
              <a:rPr lang="uk-UA" dirty="0" err="1" smtClean="0"/>
              <a:t>“народ</a:t>
            </a:r>
            <a:r>
              <a:rPr lang="ru-RU" dirty="0" smtClean="0"/>
              <a:t> бессмертен Кобзарями»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uk-UA" b="1" dirty="0" smtClean="0"/>
              <a:t>Переклад вірша Л. Костенко </a:t>
            </a:r>
            <a:r>
              <a:rPr lang="uk-UA" b="1" dirty="0" err="1" smtClean="0"/>
              <a:t>“Повернення</a:t>
            </a:r>
            <a:r>
              <a:rPr lang="uk-UA" b="1" dirty="0" smtClean="0"/>
              <a:t> </a:t>
            </a:r>
            <a:r>
              <a:rPr lang="uk-UA" b="1" dirty="0" err="1" smtClean="0"/>
              <a:t>Шевченка”</a:t>
            </a:r>
            <a:r>
              <a:rPr lang="uk-UA" b="1" dirty="0" smtClean="0"/>
              <a:t>,</a:t>
            </a:r>
            <a:r>
              <a:rPr lang="uk-UA" dirty="0" smtClean="0"/>
              <a:t> де автор показує тяготи життя, які довелось витримати поету, а також любов друзів  до Шевченка, їх підтримку</a:t>
            </a:r>
            <a:r>
              <a:rPr lang="uk-UA" dirty="0" smtClean="0"/>
              <a:t>… І багато інших віршів…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Documents and Settings\Admin\Рабочий стол\Зустріч з Корнійцем-18 березня 2015-9-Б\DSC026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85728"/>
            <a:ext cx="4038600" cy="3028950"/>
          </a:xfrm>
          <a:prstGeom prst="rect">
            <a:avLst/>
          </a:prstGeom>
          <a:noFill/>
        </p:spPr>
      </p:pic>
      <p:pic>
        <p:nvPicPr>
          <p:cNvPr id="6" name="Picture 2" descr="d:\Users\Юзер\Desktop\Зустріч з Корнійцем-18 березня 2015-9-Б\DSC026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87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0"/>
            <a:ext cx="4429124" cy="1417638"/>
          </a:xfrm>
        </p:spPr>
        <p:txBody>
          <a:bodyPr>
            <a:normAutofit fontScale="90000"/>
          </a:bodyPr>
          <a:lstStyle/>
          <a:p>
            <a:r>
              <a:rPr lang="uk-UA" b="1" dirty="0" err="1" smtClean="0"/>
              <a:t>Корнієць</a:t>
            </a:r>
            <a:r>
              <a:rPr lang="uk-UA" b="1" dirty="0" smtClean="0"/>
              <a:t> – поет, перекладач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737"/>
            <a:ext cx="4281518" cy="178595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000" dirty="0" smtClean="0"/>
              <a:t>           </a:t>
            </a:r>
            <a:r>
              <a:rPr lang="uk-UA" sz="2000" dirty="0" err="1" smtClean="0"/>
              <a:t>Корнієць</a:t>
            </a:r>
            <a:r>
              <a:rPr lang="uk-UA" sz="2000" dirty="0" smtClean="0"/>
              <a:t> прочитав і свої російські, і свої українські вірші, катрени, </a:t>
            </a:r>
            <a:r>
              <a:rPr lang="uk-UA" sz="2000" dirty="0" err="1" smtClean="0"/>
              <a:t>сатирічні</a:t>
            </a:r>
            <a:r>
              <a:rPr lang="uk-UA" sz="2000" dirty="0" smtClean="0"/>
              <a:t> вірші, балади…</a:t>
            </a:r>
          </a:p>
          <a:p>
            <a:pPr algn="just">
              <a:buNone/>
            </a:pPr>
            <a:r>
              <a:rPr lang="uk-UA" sz="2000" dirty="0" smtClean="0"/>
              <a:t>      Діти з захопленням слухали  поета.</a:t>
            </a:r>
            <a:endParaRPr lang="ru-RU" sz="2000" dirty="0"/>
          </a:p>
        </p:txBody>
      </p:sp>
      <p:pic>
        <p:nvPicPr>
          <p:cNvPr id="1026" name="Picture 2" descr="d:\Users\Юзер\Desktop\Зустріч з Корнійцем-18 березня 2015-9-Б\P10208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500438"/>
            <a:ext cx="4214842" cy="3171826"/>
          </a:xfrm>
          <a:prstGeom prst="rect">
            <a:avLst/>
          </a:prstGeom>
          <a:noFill/>
        </p:spPr>
      </p:pic>
      <p:pic>
        <p:nvPicPr>
          <p:cNvPr id="6" name="Picture 2" descr="d:\Users\Юзер\Desktop\Зустріч з Корнійцем-18 березня 2015-9-Б\P10208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4429156" cy="3028950"/>
          </a:xfrm>
          <a:prstGeom prst="rect">
            <a:avLst/>
          </a:prstGeom>
          <a:noFill/>
        </p:spPr>
      </p:pic>
      <p:pic>
        <p:nvPicPr>
          <p:cNvPr id="8" name="Picture 3" descr="d:\Users\Юзер\Desktop\Зустріч з Корнійцем-18 березня 2015-9-Б\P10208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00438"/>
            <a:ext cx="4429156" cy="3171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976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Зустріч з кіровоградським поетом, перекладачем Корнійцем В.П. в НВО № 32</vt:lpstr>
      <vt:lpstr>Зустріч з кіровоградським поетом, перекладачем Корнійцем В.П. в НВО № 32</vt:lpstr>
      <vt:lpstr>Зустріч з   Корнійцем В.П.</vt:lpstr>
      <vt:lpstr>Корнієць Валерій Петрович</vt:lpstr>
      <vt:lpstr>Заповіт великого Кобзаря</vt:lpstr>
      <vt:lpstr>Заповіт великого Кобзаря</vt:lpstr>
      <vt:lpstr>Книги Корнійця В.П.</vt:lpstr>
      <vt:lpstr>Корнієць – поет, перекладач</vt:lpstr>
      <vt:lpstr>Корнієць – поет, перекладач</vt:lpstr>
      <vt:lpstr>Перегляд Презентації  “Корнійцю – 75!”</vt:lpstr>
      <vt:lpstr>Діти читали  свої вірші</vt:lpstr>
      <vt:lpstr>Слайд 12</vt:lpstr>
      <vt:lpstr>Успіх заходу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</dc:title>
  <dc:creator>Admin1</dc:creator>
  <cp:lastModifiedBy>Юзер</cp:lastModifiedBy>
  <cp:revision>50</cp:revision>
  <dcterms:created xsi:type="dcterms:W3CDTF">2004-07-29T02:42:18Z</dcterms:created>
  <dcterms:modified xsi:type="dcterms:W3CDTF">2015-03-20T19:29:19Z</dcterms:modified>
</cp:coreProperties>
</file>